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9" r:id="rId1"/>
    <p:sldMasterId id="2147483695" r:id="rId2"/>
    <p:sldMasterId id="2147483697" r:id="rId3"/>
    <p:sldMasterId id="2147483667" r:id="rId4"/>
    <p:sldMasterId id="2147483686" r:id="rId5"/>
  </p:sldMasterIdLst>
  <p:notesMasterIdLst>
    <p:notesMasterId r:id="rId23"/>
  </p:notesMasterIdLst>
  <p:handoutMasterIdLst>
    <p:handoutMasterId r:id="rId24"/>
  </p:handoutMasterIdLst>
  <p:sldIdLst>
    <p:sldId id="270" r:id="rId6"/>
    <p:sldId id="793" r:id="rId7"/>
    <p:sldId id="735" r:id="rId8"/>
    <p:sldId id="613" r:id="rId9"/>
    <p:sldId id="819" r:id="rId10"/>
    <p:sldId id="762" r:id="rId11"/>
    <p:sldId id="817" r:id="rId12"/>
    <p:sldId id="820" r:id="rId13"/>
    <p:sldId id="764" r:id="rId14"/>
    <p:sldId id="759" r:id="rId15"/>
    <p:sldId id="826" r:id="rId16"/>
    <p:sldId id="827" r:id="rId17"/>
    <p:sldId id="828" r:id="rId18"/>
    <p:sldId id="829" r:id="rId19"/>
    <p:sldId id="830" r:id="rId20"/>
    <p:sldId id="831" r:id="rId21"/>
    <p:sldId id="83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C8FD"/>
    <a:srgbClr val="C0504D"/>
    <a:srgbClr val="FFE89F"/>
    <a:srgbClr val="50BC3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9272" autoAdjust="0"/>
  </p:normalViewPr>
  <p:slideViewPr>
    <p:cSldViewPr snapToGrid="0">
      <p:cViewPr varScale="1">
        <p:scale>
          <a:sx n="101" d="100"/>
          <a:sy n="101" d="100"/>
        </p:scale>
        <p:origin x="1818" y="114"/>
      </p:cViewPr>
      <p:guideLst>
        <p:guide orient="horz" pos="2160"/>
        <p:guide pos="2880"/>
      </p:guideLst>
    </p:cSldViewPr>
  </p:slideViewPr>
  <p:notesTextViewPr>
    <p:cViewPr>
      <p:scale>
        <a:sx n="3" d="2"/>
        <a:sy n="3" d="2"/>
      </p:scale>
      <p:origin x="0" y="0"/>
    </p:cViewPr>
  </p:notesTextViewPr>
  <p:sorterViewPr>
    <p:cViewPr>
      <p:scale>
        <a:sx n="60" d="100"/>
        <a:sy n="60" d="100"/>
      </p:scale>
      <p:origin x="0" y="-132"/>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11/19/2018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11/19/2018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69725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2749038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97628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2233646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124549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1588603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257014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156586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8967313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81459100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35177903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39680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3794"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3794"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367881"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sz="2400" dirty="0" smtClean="0"/>
              <a:t>Click to edit Master title style</a:t>
            </a:r>
            <a:endParaRPr lang="en-US" sz="2400"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737606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4201728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245478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026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2000"/>
            </a:lvl1pPr>
            <a:lvl2pPr>
              <a:defRPr sz="16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62747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96221104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098162074"/>
      </p:ext>
    </p:extLst>
  </p:cSld>
  <p:clrMap bg1="lt1" tx1="dk1" bg2="lt2" tx2="dk2" accent1="accent1" accent2="accent2" accent3="accent3" accent4="accent4" accent5="accent5" accent6="accent6" hlink="hlink" folHlink="folHlink"/>
  <p:sldLayoutIdLst>
    <p:sldLayoutId id="2147483696"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994523"/>
      </p:ext>
    </p:extLst>
  </p:cSld>
  <p:clrMap bg1="lt1" tx1="dk1" bg2="lt2" tx2="dk2" accent1="accent1" accent2="accent2" accent3="accent3" accent4="accent4" accent5="accent5" accent6="accent6" hlink="hlink" folHlink="folHlink"/>
  <p:sldLayoutIdLst>
    <p:sldLayoutId id="2147483698"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1"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9"/>
            <a:ext cx="2857586" cy="1105445"/>
          </a:xfrm>
          <a:prstGeom prst="rect">
            <a:avLst/>
          </a:prstGeom>
        </p:spPr>
      </p:pic>
    </p:spTree>
    <p:extLst>
      <p:ext uri="{BB962C8B-B14F-4D97-AF65-F5344CB8AC3E}">
        <p14:creationId xmlns:p14="http://schemas.microsoft.com/office/powerpoint/2010/main" val="141939800"/>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3291190"/>
      </p:ext>
    </p:extLst>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3787902" y="1489524"/>
            <a:ext cx="5519928" cy="1795458"/>
          </a:xfrm>
        </p:spPr>
        <p:txBody>
          <a:bodyPr/>
          <a:lstStyle/>
          <a:p>
            <a:r>
              <a:rPr lang="en-US" sz="2800" cap="none" dirty="0"/>
              <a:t>Proposed </a:t>
            </a:r>
            <a:r>
              <a:rPr lang="en-US" sz="2800" cap="none" dirty="0" smtClean="0"/>
              <a:t>2019 Ancillary </a:t>
            </a:r>
            <a:r>
              <a:rPr lang="en-US" sz="2800" cap="none" dirty="0"/>
              <a:t>Service Methodology </a:t>
            </a:r>
            <a:endParaRPr lang="en-US" sz="2800" cap="none" dirty="0" smtClean="0"/>
          </a:p>
          <a:p>
            <a:endParaRPr lang="en-US" sz="2800" cap="none" dirty="0"/>
          </a:p>
          <a:p>
            <a:r>
              <a:rPr lang="en-US" sz="2800" b="0" cap="none" dirty="0" smtClean="0"/>
              <a:t>Preliminary Quantities</a:t>
            </a:r>
            <a:endParaRPr lang="en-US" sz="2800" b="0" cap="none" dirty="0"/>
          </a:p>
        </p:txBody>
      </p:sp>
      <p:sp>
        <p:nvSpPr>
          <p:cNvPr id="2" name="Rectangle 1"/>
          <p:cNvSpPr/>
          <p:nvPr/>
        </p:nvSpPr>
        <p:spPr>
          <a:xfrm>
            <a:off x="3550883" y="3042772"/>
            <a:ext cx="4572000" cy="1200329"/>
          </a:xfrm>
          <a:prstGeom prst="rect">
            <a:avLst/>
          </a:prstGeom>
        </p:spPr>
        <p:txBody>
          <a:bodyPr>
            <a:spAutoFit/>
          </a:bodyPr>
          <a:lstStyle/>
          <a:p>
            <a:endParaRPr lang="en-US" b="1" cap="small" dirty="0" smtClean="0">
              <a:solidFill>
                <a:prstClr val="black"/>
              </a:solidFill>
            </a:endParaRPr>
          </a:p>
          <a:p>
            <a:endParaRPr lang="en-US" b="1" cap="small" dirty="0">
              <a:solidFill>
                <a:prstClr val="black"/>
              </a:solidFill>
            </a:endParaRPr>
          </a:p>
          <a:p>
            <a:endParaRPr lang="en-US" dirty="0" smtClean="0">
              <a:latin typeface="Verdana" panose="020B0604030504040204" pitchFamily="34" charset="0"/>
              <a:ea typeface="Calibri" panose="020F0502020204030204" pitchFamily="34" charset="0"/>
              <a:cs typeface="Times New Roman" panose="02020603050405020304" pitchFamily="18" charset="0"/>
            </a:endParaRPr>
          </a:p>
          <a:p>
            <a:endParaRPr lang="en-US" dirty="0"/>
          </a:p>
        </p:txBody>
      </p:sp>
      <p:sp>
        <p:nvSpPr>
          <p:cNvPr id="3" name="Text Placeholder 2"/>
          <p:cNvSpPr>
            <a:spLocks noGrp="1"/>
          </p:cNvSpPr>
          <p:nvPr>
            <p:ph type="body" sz="quarter" idx="3"/>
          </p:nvPr>
        </p:nvSpPr>
        <p:spPr>
          <a:xfrm>
            <a:off x="3787902" y="4208526"/>
            <a:ext cx="4465283" cy="649224"/>
          </a:xfrm>
        </p:spPr>
        <p:txBody>
          <a:bodyPr/>
          <a:lstStyle/>
          <a:p>
            <a:r>
              <a:rPr lang="en-US" cap="none" dirty="0" smtClean="0"/>
              <a:t>Nov 29, 2018</a:t>
            </a:r>
          </a:p>
          <a:p>
            <a:r>
              <a:rPr lang="en-US" cap="none" dirty="0" smtClean="0"/>
              <a:t>TAC</a:t>
            </a:r>
            <a:endParaRPr lang="en-US" cap="none" dirty="0"/>
          </a:p>
        </p:txBody>
      </p:sp>
      <p:sp>
        <p:nvSpPr>
          <p:cNvPr id="5" name="Text Placeholder 4"/>
          <p:cNvSpPr>
            <a:spLocks noGrp="1"/>
          </p:cNvSpPr>
          <p:nvPr>
            <p:ph type="body" sz="quarter" idx="10"/>
          </p:nvPr>
        </p:nvSpPr>
        <p:spPr>
          <a:xfrm>
            <a:off x="3787902" y="3284982"/>
            <a:ext cx="4465283" cy="475488"/>
          </a:xfrm>
        </p:spPr>
        <p:txBody>
          <a:bodyPr/>
          <a:lstStyle/>
          <a:p>
            <a:endParaRPr lang="en-US" dirty="0" smtClean="0"/>
          </a:p>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Avg. </a:t>
            </a:r>
            <a:r>
              <a:rPr lang="en-US" dirty="0" smtClean="0"/>
              <a:t>NSRS </a:t>
            </a:r>
            <a:r>
              <a:rPr lang="en-US" dirty="0"/>
              <a:t>Comparison</a:t>
            </a:r>
          </a:p>
        </p:txBody>
      </p:sp>
      <p:pic>
        <p:nvPicPr>
          <p:cNvPr id="6" name="Picture 5"/>
          <p:cNvPicPr>
            <a:picLocks noChangeAspect="1"/>
          </p:cNvPicPr>
          <p:nvPr/>
        </p:nvPicPr>
        <p:blipFill>
          <a:blip r:embed="rId2"/>
          <a:stretch>
            <a:fillRect/>
          </a:stretch>
        </p:blipFill>
        <p:spPr>
          <a:xfrm>
            <a:off x="301382" y="855406"/>
            <a:ext cx="8541236" cy="4990867"/>
          </a:xfrm>
          <a:prstGeom prst="rect">
            <a:avLst/>
          </a:prstGeom>
        </p:spPr>
      </p:pic>
    </p:spTree>
    <p:extLst>
      <p:ext uri="{BB962C8B-B14F-4D97-AF65-F5344CB8AC3E}">
        <p14:creationId xmlns:p14="http://schemas.microsoft.com/office/powerpoint/2010/main" val="474016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solidFill>
                <a:srgbClr val="FF0000"/>
              </a:solidFill>
            </a:endParaRPr>
          </a:p>
        </p:txBody>
      </p:sp>
      <p:sp>
        <p:nvSpPr>
          <p:cNvPr id="3" name="Content Placeholder 2"/>
          <p:cNvSpPr>
            <a:spLocks noGrp="1"/>
          </p:cNvSpPr>
          <p:nvPr>
            <p:ph idx="1"/>
          </p:nvPr>
        </p:nvSpPr>
        <p:spPr/>
        <p:txBody>
          <a:bodyPr/>
          <a:lstStyle/>
          <a:p>
            <a:pPr algn="just"/>
            <a:r>
              <a:rPr lang="en-US" dirty="0" smtClean="0"/>
              <a:t>ERCOT </a:t>
            </a:r>
            <a:r>
              <a:rPr lang="en-US" dirty="0"/>
              <a:t>is not proposing any changes to the </a:t>
            </a:r>
            <a:r>
              <a:rPr lang="en-US" dirty="0" smtClean="0"/>
              <a:t>methodology used for computing Regulation and Responsive Reserve Service </a:t>
            </a:r>
            <a:r>
              <a:rPr lang="en-US" dirty="0"/>
              <a:t>in 2019 Ancillary Service (A/S) Methodology.</a:t>
            </a:r>
          </a:p>
          <a:p>
            <a:pPr lvl="1" algn="just"/>
            <a:endParaRPr lang="en-US" dirty="0" smtClean="0"/>
          </a:p>
          <a:p>
            <a:pPr algn="just"/>
            <a:r>
              <a:rPr lang="en-US" dirty="0"/>
              <a:t>Based on the recommendation from ROS and WMS, ERCOT is proposing to remove 1375 MW floor on Non Spin quantities during On-peak hours (HE 7 thru 22) </a:t>
            </a:r>
            <a:r>
              <a:rPr lang="en-US" dirty="0" smtClean="0"/>
              <a:t>in </a:t>
            </a:r>
            <a:r>
              <a:rPr lang="en-US" dirty="0"/>
              <a:t>2019  Ancillary Service (A/S) </a:t>
            </a:r>
            <a:r>
              <a:rPr lang="en-US" dirty="0" smtClean="0"/>
              <a:t>Methodology.</a:t>
            </a:r>
          </a:p>
          <a:p>
            <a:pPr algn="just"/>
            <a:endParaRPr lang="en-US" dirty="0" smtClean="0"/>
          </a:p>
          <a:p>
            <a:pPr algn="just"/>
            <a:r>
              <a:rPr lang="en-US" dirty="0"/>
              <a:t>ERCOT is seeking TAC’s endorsement for the </a:t>
            </a:r>
            <a:r>
              <a:rPr lang="en-US" dirty="0" smtClean="0"/>
              <a:t>2019 </a:t>
            </a:r>
            <a:r>
              <a:rPr lang="en-US" dirty="0"/>
              <a:t>Ancillary Service </a:t>
            </a:r>
            <a:r>
              <a:rPr lang="en-US" dirty="0" smtClean="0"/>
              <a:t>Methodology.</a:t>
            </a:r>
            <a:endParaRPr lang="en-US" dirty="0"/>
          </a:p>
          <a:p>
            <a:pPr algn="just"/>
            <a:endParaRPr lang="en-US" dirty="0" smtClean="0"/>
          </a:p>
        </p:txBody>
      </p:sp>
      <p:sp>
        <p:nvSpPr>
          <p:cNvPr id="4" name="Slide Number Placeholder 3"/>
          <p:cNvSpPr>
            <a:spLocks noGrp="1"/>
          </p:cNvSpPr>
          <p:nvPr>
            <p:ph type="sldNum" sz="quarter" idx="4"/>
          </p:nvPr>
        </p:nvSpPr>
        <p:spPr>
          <a:prstGeom prst="rect">
            <a:avLst/>
          </a:prstGeom>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2624485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Content Placeholder 4"/>
          <p:cNvSpPr>
            <a:spLocks noGrp="1"/>
          </p:cNvSpPr>
          <p:nvPr>
            <p:ph idx="16"/>
          </p:nvPr>
        </p:nvSpPr>
        <p:spPr>
          <a:xfrm>
            <a:off x="1428750" y="3135630"/>
            <a:ext cx="6286500" cy="990600"/>
          </a:xfrm>
        </p:spPr>
        <p:txBody>
          <a:bodyPr/>
          <a:lstStyle/>
          <a:p>
            <a:r>
              <a:rPr lang="en-US" cap="none" dirty="0" smtClean="0"/>
              <a:t>Appendix</a:t>
            </a:r>
            <a:endParaRPr lang="en-US" cap="none" dirty="0"/>
          </a:p>
        </p:txBody>
      </p:sp>
    </p:spTree>
    <p:extLst>
      <p:ext uri="{BB962C8B-B14F-4D97-AF65-F5344CB8AC3E}">
        <p14:creationId xmlns:p14="http://schemas.microsoft.com/office/powerpoint/2010/main" val="115911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2019</a:t>
            </a:r>
            <a:endParaRPr lang="en-US" dirty="0"/>
          </a:p>
        </p:txBody>
      </p:sp>
      <p:sp>
        <p:nvSpPr>
          <p:cNvPr id="7" name="Content Placeholder 2"/>
          <p:cNvSpPr txBox="1">
            <a:spLocks/>
          </p:cNvSpPr>
          <p:nvPr/>
        </p:nvSpPr>
        <p:spPr>
          <a:xfrm>
            <a:off x="304800" y="6061713"/>
            <a:ext cx="8534400" cy="24615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dirty="0" smtClean="0">
                <a:latin typeface="Arial" panose="020B0604020202020204" pitchFamily="34" charset="0"/>
              </a:rPr>
              <a:t>*1375 </a:t>
            </a:r>
            <a:r>
              <a:rPr lang="en-US" sz="900" dirty="0">
                <a:latin typeface="Arial" panose="020B0604020202020204" pitchFamily="34" charset="0"/>
              </a:rPr>
              <a:t>MW Floor </a:t>
            </a:r>
            <a:r>
              <a:rPr lang="en-US" sz="900" dirty="0" smtClean="0">
                <a:latin typeface="Arial" panose="020B0604020202020204" pitchFamily="34" charset="0"/>
              </a:rPr>
              <a:t>in On-peak </a:t>
            </a:r>
            <a:r>
              <a:rPr lang="en-US" sz="900" dirty="0">
                <a:latin typeface="Arial" panose="020B0604020202020204" pitchFamily="34" charset="0"/>
              </a:rPr>
              <a:t>hours (HE 7 thru 22</a:t>
            </a:r>
            <a:r>
              <a:rPr lang="en-US" sz="900" dirty="0" smtClean="0">
                <a:latin typeface="Arial" panose="020B0604020202020204" pitchFamily="34" charset="0"/>
              </a:rPr>
              <a:t>)</a:t>
            </a:r>
            <a:endParaRPr lang="en-US" sz="900" dirty="0">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298333" y="1026968"/>
            <a:ext cx="8547333" cy="4804064"/>
          </a:xfrm>
          <a:prstGeom prst="rect">
            <a:avLst/>
          </a:prstGeom>
        </p:spPr>
      </p:pic>
    </p:spTree>
    <p:extLst>
      <p:ext uri="{BB962C8B-B14F-4D97-AF65-F5344CB8AC3E}">
        <p14:creationId xmlns:p14="http://schemas.microsoft.com/office/powerpoint/2010/main" val="40828234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NSRS</a:t>
            </a:r>
            <a:r>
              <a:rPr lang="en-US" dirty="0" smtClean="0"/>
              <a:t> March </a:t>
            </a:r>
            <a:r>
              <a:rPr lang="en-US" dirty="0"/>
              <a:t>2019</a:t>
            </a:r>
          </a:p>
        </p:txBody>
      </p:sp>
      <p:pic>
        <p:nvPicPr>
          <p:cNvPr id="5" name="Picture 4"/>
          <p:cNvPicPr>
            <a:picLocks noChangeAspect="1"/>
          </p:cNvPicPr>
          <p:nvPr/>
        </p:nvPicPr>
        <p:blipFill>
          <a:blip r:embed="rId2"/>
          <a:stretch>
            <a:fillRect/>
          </a:stretch>
        </p:blipFill>
        <p:spPr>
          <a:xfrm>
            <a:off x="298333" y="1026968"/>
            <a:ext cx="8547333" cy="4804064"/>
          </a:xfrm>
          <a:prstGeom prst="rect">
            <a:avLst/>
          </a:prstGeom>
        </p:spPr>
      </p:pic>
    </p:spTree>
    <p:extLst>
      <p:ext uri="{BB962C8B-B14F-4D97-AF65-F5344CB8AC3E}">
        <p14:creationId xmlns:p14="http://schemas.microsoft.com/office/powerpoint/2010/main" val="2592936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NSRS</a:t>
            </a:r>
            <a:r>
              <a:rPr lang="en-US" dirty="0" smtClean="0"/>
              <a:t> June </a:t>
            </a:r>
            <a:r>
              <a:rPr lang="en-US" dirty="0"/>
              <a:t>2019</a:t>
            </a:r>
          </a:p>
        </p:txBody>
      </p:sp>
      <p:pic>
        <p:nvPicPr>
          <p:cNvPr id="5" name="Picture 4"/>
          <p:cNvPicPr>
            <a:picLocks noChangeAspect="1"/>
          </p:cNvPicPr>
          <p:nvPr/>
        </p:nvPicPr>
        <p:blipFill>
          <a:blip r:embed="rId2"/>
          <a:stretch>
            <a:fillRect/>
          </a:stretch>
        </p:blipFill>
        <p:spPr>
          <a:xfrm>
            <a:off x="298333" y="1026968"/>
            <a:ext cx="8547333" cy="4804064"/>
          </a:xfrm>
          <a:prstGeom prst="rect">
            <a:avLst/>
          </a:prstGeom>
        </p:spPr>
      </p:pic>
    </p:spTree>
    <p:extLst>
      <p:ext uri="{BB962C8B-B14F-4D97-AF65-F5344CB8AC3E}">
        <p14:creationId xmlns:p14="http://schemas.microsoft.com/office/powerpoint/2010/main" val="1581041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NSRS</a:t>
            </a:r>
            <a:r>
              <a:rPr lang="en-US" dirty="0" smtClean="0"/>
              <a:t> </a:t>
            </a:r>
            <a:r>
              <a:rPr lang="en-US" dirty="0"/>
              <a:t>July 2019</a:t>
            </a:r>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298333" y="1026968"/>
            <a:ext cx="8547333" cy="4804064"/>
          </a:xfrm>
          <a:prstGeom prst="rect">
            <a:avLst/>
          </a:prstGeom>
        </p:spPr>
      </p:pic>
    </p:spTree>
    <p:extLst>
      <p:ext uri="{BB962C8B-B14F-4D97-AF65-F5344CB8AC3E}">
        <p14:creationId xmlns:p14="http://schemas.microsoft.com/office/powerpoint/2010/main" val="66605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Aug 2019</a:t>
            </a:r>
            <a:endParaRPr lang="en-US" dirty="0"/>
          </a:p>
        </p:txBody>
      </p:sp>
      <p:pic>
        <p:nvPicPr>
          <p:cNvPr id="5" name="Picture 4"/>
          <p:cNvPicPr>
            <a:picLocks noChangeAspect="1"/>
          </p:cNvPicPr>
          <p:nvPr/>
        </p:nvPicPr>
        <p:blipFill>
          <a:blip r:embed="rId2"/>
          <a:stretch>
            <a:fillRect/>
          </a:stretch>
        </p:blipFill>
        <p:spPr>
          <a:xfrm>
            <a:off x="298333" y="1026968"/>
            <a:ext cx="8547333" cy="4804064"/>
          </a:xfrm>
          <a:prstGeom prst="rect">
            <a:avLst/>
          </a:prstGeom>
        </p:spPr>
      </p:pic>
    </p:spTree>
    <p:extLst>
      <p:ext uri="{BB962C8B-B14F-4D97-AF65-F5344CB8AC3E}">
        <p14:creationId xmlns:p14="http://schemas.microsoft.com/office/powerpoint/2010/main" val="418508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Schedule for Stakeholder Discussion</a:t>
            </a:r>
            <a:endParaRPr lang="en-US" dirty="0"/>
          </a:p>
        </p:txBody>
      </p:sp>
      <p:sp>
        <p:nvSpPr>
          <p:cNvPr id="2" name="Content Placeholder 1"/>
          <p:cNvSpPr>
            <a:spLocks noGrp="1"/>
          </p:cNvSpPr>
          <p:nvPr>
            <p:ph idx="1"/>
          </p:nvPr>
        </p:nvSpPr>
        <p:spPr/>
        <p:txBody>
          <a:bodyPr/>
          <a:lstStyle/>
          <a:p>
            <a:pPr>
              <a:buClr>
                <a:schemeClr val="accent3">
                  <a:lumMod val="75000"/>
                </a:schemeClr>
              </a:buClr>
              <a:buFont typeface="Wingdings" panose="05000000000000000000" pitchFamily="2" charset="2"/>
              <a:buChar char="ü"/>
            </a:pPr>
            <a:r>
              <a:rPr lang="en-US" dirty="0" smtClean="0"/>
              <a:t>September  </a:t>
            </a:r>
            <a:r>
              <a:rPr lang="en-US" dirty="0"/>
              <a:t>12, 2018 – </a:t>
            </a:r>
            <a:r>
              <a:rPr lang="en-US" dirty="0" smtClean="0"/>
              <a:t>PDCWG (</a:t>
            </a:r>
            <a:r>
              <a:rPr lang="en-US" dirty="0"/>
              <a:t>2019 AS Methodology) </a:t>
            </a:r>
          </a:p>
          <a:p>
            <a:pPr>
              <a:buClr>
                <a:srgbClr val="00B050"/>
              </a:buClr>
              <a:buFont typeface="Wingdings" panose="05000000000000000000" pitchFamily="2" charset="2"/>
              <a:buChar char="ü"/>
            </a:pPr>
            <a:r>
              <a:rPr lang="en-US" dirty="0" smtClean="0"/>
              <a:t>September 20, 2018 </a:t>
            </a:r>
            <a:r>
              <a:rPr lang="en-US" dirty="0"/>
              <a:t>– OWG</a:t>
            </a:r>
          </a:p>
          <a:p>
            <a:pPr>
              <a:buClr>
                <a:srgbClr val="00B050"/>
              </a:buClr>
              <a:buFont typeface="Wingdings" panose="05000000000000000000" pitchFamily="2" charset="2"/>
              <a:buChar char="ü"/>
            </a:pPr>
            <a:r>
              <a:rPr lang="en-US" dirty="0" smtClean="0"/>
              <a:t>September </a:t>
            </a:r>
            <a:r>
              <a:rPr lang="en-US" dirty="0"/>
              <a:t>24, 2018 – QMWG</a:t>
            </a:r>
          </a:p>
          <a:p>
            <a:endParaRPr lang="en-US" dirty="0" smtClean="0"/>
          </a:p>
          <a:p>
            <a:pPr>
              <a:buClr>
                <a:srgbClr val="00B050"/>
              </a:buClr>
              <a:buFont typeface="Wingdings" panose="05000000000000000000" pitchFamily="2" charset="2"/>
              <a:buChar char="ü"/>
            </a:pPr>
            <a:r>
              <a:rPr lang="en-US" dirty="0" smtClean="0"/>
              <a:t>October</a:t>
            </a:r>
            <a:r>
              <a:rPr lang="en-US" sz="1800" dirty="0" smtClean="0"/>
              <a:t> 10, 2018 </a:t>
            </a:r>
            <a:r>
              <a:rPr lang="en-US" sz="1800" dirty="0"/>
              <a:t>– </a:t>
            </a:r>
            <a:r>
              <a:rPr lang="en-US" sz="1800" dirty="0" smtClean="0"/>
              <a:t>WMS </a:t>
            </a:r>
          </a:p>
          <a:p>
            <a:pPr lvl="1">
              <a:buClr>
                <a:schemeClr val="tx2"/>
              </a:buClr>
              <a:buFont typeface="Arial" panose="020B0604020202020204" pitchFamily="34" charset="0"/>
              <a:buChar char="•"/>
            </a:pPr>
            <a:r>
              <a:rPr lang="en-US" dirty="0" smtClean="0"/>
              <a:t>WMS endorsed 2019 A/S methodology </a:t>
            </a:r>
            <a:r>
              <a:rPr lang="en-US" dirty="0"/>
              <a:t>without </a:t>
            </a:r>
            <a:r>
              <a:rPr lang="en-US" dirty="0" smtClean="0"/>
              <a:t>the 1375 </a:t>
            </a:r>
            <a:r>
              <a:rPr lang="en-US" dirty="0"/>
              <a:t>MW </a:t>
            </a:r>
            <a:r>
              <a:rPr lang="en-US" dirty="0" smtClean="0"/>
              <a:t>floor on Non Spinning quantities during On-peak </a:t>
            </a:r>
            <a:r>
              <a:rPr lang="en-US" dirty="0"/>
              <a:t>hours (HE 7 thru </a:t>
            </a:r>
            <a:r>
              <a:rPr lang="en-US" dirty="0" smtClean="0"/>
              <a:t>22</a:t>
            </a:r>
            <a:r>
              <a:rPr lang="en-US" dirty="0"/>
              <a:t>)</a:t>
            </a:r>
            <a:endParaRPr lang="en-US" dirty="0" smtClean="0"/>
          </a:p>
          <a:p>
            <a:pPr>
              <a:buClr>
                <a:srgbClr val="50BC32"/>
              </a:buClr>
              <a:buFont typeface="Wingdings" panose="05000000000000000000" pitchFamily="2" charset="2"/>
              <a:buChar char="ü"/>
            </a:pPr>
            <a:r>
              <a:rPr lang="en-US" dirty="0"/>
              <a:t>October </a:t>
            </a:r>
            <a:r>
              <a:rPr lang="en-US" dirty="0" smtClean="0"/>
              <a:t>11, </a:t>
            </a:r>
            <a:r>
              <a:rPr lang="en-US" sz="1800" dirty="0" smtClean="0"/>
              <a:t>2018 – ROS</a:t>
            </a:r>
          </a:p>
          <a:p>
            <a:pPr lvl="1">
              <a:buFont typeface="Arial" panose="020B0604020202020204" pitchFamily="34" charset="0"/>
              <a:buChar char="•"/>
            </a:pPr>
            <a:r>
              <a:rPr lang="en-US" dirty="0" smtClean="0"/>
              <a:t>ROS </a:t>
            </a:r>
            <a:r>
              <a:rPr lang="en-US" dirty="0"/>
              <a:t>endorsed 2019 A/S methodology without the 1375 MW floor on Non Spinning quantities during On-peak hours (HE 7 thru 22)</a:t>
            </a:r>
          </a:p>
          <a:p>
            <a:pPr lvl="0"/>
            <a:r>
              <a:rPr lang="en-US" strike="sngStrike" dirty="0" smtClean="0"/>
              <a:t>October 25, </a:t>
            </a:r>
            <a:r>
              <a:rPr lang="en-US" sz="1800" strike="sngStrike" dirty="0" smtClean="0"/>
              <a:t>2018 </a:t>
            </a:r>
            <a:r>
              <a:rPr lang="en-US" sz="1800" strike="sngStrike" dirty="0"/>
              <a:t>– </a:t>
            </a:r>
            <a:r>
              <a:rPr lang="en-US" sz="1800" strike="sngStrike" dirty="0" smtClean="0"/>
              <a:t>TAC </a:t>
            </a:r>
            <a:r>
              <a:rPr lang="en-US" sz="1800" dirty="0" smtClean="0"/>
              <a:t>(</a:t>
            </a:r>
            <a:r>
              <a:rPr lang="en-US" sz="1800" dirty="0" smtClean="0">
                <a:solidFill>
                  <a:srgbClr val="FF0000"/>
                </a:solidFill>
              </a:rPr>
              <a:t>Cancelled</a:t>
            </a:r>
            <a:r>
              <a:rPr lang="en-US" sz="1800" dirty="0" smtClean="0"/>
              <a:t>)</a:t>
            </a:r>
          </a:p>
          <a:p>
            <a:pPr lvl="0"/>
            <a:endParaRPr lang="en-US" dirty="0"/>
          </a:p>
          <a:p>
            <a:pPr lvl="0"/>
            <a:r>
              <a:rPr lang="en-US" sz="1800" dirty="0" smtClean="0"/>
              <a:t>November 29</a:t>
            </a:r>
            <a:r>
              <a:rPr lang="en-US" dirty="0"/>
              <a:t>, 2018 – TAC </a:t>
            </a:r>
            <a:endParaRPr lang="en-US" sz="1800" dirty="0"/>
          </a:p>
          <a:p>
            <a:endParaRPr lang="en-US" dirty="0" smtClean="0"/>
          </a:p>
          <a:p>
            <a:r>
              <a:rPr lang="en-US" sz="1800" dirty="0" smtClean="0"/>
              <a:t>Dec 11, 2018 </a:t>
            </a:r>
            <a:r>
              <a:rPr lang="en-US" sz="1800" dirty="0"/>
              <a:t>– </a:t>
            </a:r>
            <a:r>
              <a:rPr lang="en-US" sz="1800" dirty="0" smtClean="0"/>
              <a:t>BOD</a:t>
            </a:r>
          </a:p>
          <a:p>
            <a:pPr marL="0" indent="0">
              <a:buNone/>
            </a:pPr>
            <a:endParaRPr lang="en-US" sz="600" dirty="0">
              <a:solidFill>
                <a:schemeClr val="tx2"/>
              </a:solidFill>
            </a:endParaRPr>
          </a:p>
        </p:txBody>
      </p:sp>
    </p:spTree>
    <p:extLst>
      <p:ext uri="{BB962C8B-B14F-4D97-AF65-F5344CB8AC3E}">
        <p14:creationId xmlns:p14="http://schemas.microsoft.com/office/powerpoint/2010/main" val="2641995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Discussion</a:t>
            </a:r>
            <a:endParaRPr lang="en-US" dirty="0">
              <a:solidFill>
                <a:srgbClr val="FF0000"/>
              </a:solidFill>
            </a:endParaRPr>
          </a:p>
        </p:txBody>
      </p:sp>
      <p:sp>
        <p:nvSpPr>
          <p:cNvPr id="3" name="Content Placeholder 2"/>
          <p:cNvSpPr>
            <a:spLocks noGrp="1"/>
          </p:cNvSpPr>
          <p:nvPr>
            <p:ph idx="1"/>
          </p:nvPr>
        </p:nvSpPr>
        <p:spPr/>
        <p:txBody>
          <a:bodyPr/>
          <a:lstStyle/>
          <a:p>
            <a:pPr algn="just"/>
            <a:r>
              <a:rPr lang="en-US" dirty="0"/>
              <a:t>ERCOT is not proposing any changes to the methodology used for computing Regulation and Responsive Reserve Service in 2019 Ancillary Service (A/S) Methodology.</a:t>
            </a:r>
          </a:p>
          <a:p>
            <a:pPr algn="just"/>
            <a:endParaRPr lang="en-US" dirty="0" smtClean="0"/>
          </a:p>
          <a:p>
            <a:pPr algn="just"/>
            <a:r>
              <a:rPr lang="en-US" dirty="0"/>
              <a:t>Based on the recommendation from ROS and WMS, ERCOT is proposing to remove 1375 MW floor on Non Spin quantities during On-peak hours (HE 7 thru 22) in 2019  Ancillary Service (A/S) </a:t>
            </a:r>
            <a:r>
              <a:rPr lang="en-US" dirty="0" smtClean="0"/>
              <a:t>Methodology.</a:t>
            </a:r>
            <a:endParaRPr lang="en-US" dirty="0"/>
          </a:p>
          <a:p>
            <a:pPr algn="just"/>
            <a:endParaRPr lang="en-US" dirty="0" smtClean="0"/>
          </a:p>
          <a:p>
            <a:pPr algn="just"/>
            <a:r>
              <a:rPr lang="en-US" dirty="0"/>
              <a:t>The A/S quantities for 2019 contained in this presentation are based on the methodology that was approved in December 2017 and effective on June 1, 2018.  These quantities reflect moving forward the historic data on which these are based, </a:t>
            </a:r>
            <a:r>
              <a:rPr lang="en-US" u="sng" dirty="0"/>
              <a:t>unless otherwise noted</a:t>
            </a:r>
            <a:r>
              <a:rPr lang="en-US" dirty="0"/>
              <a:t>.</a:t>
            </a:r>
          </a:p>
          <a:p>
            <a:pPr algn="just"/>
            <a:endParaRPr lang="en-US" dirty="0" smtClean="0"/>
          </a:p>
          <a:p>
            <a:pPr algn="just"/>
            <a:r>
              <a:rPr lang="en-US" dirty="0"/>
              <a:t>A redline version of the draft methodology and </a:t>
            </a:r>
            <a:r>
              <a:rPr lang="en-US" dirty="0" smtClean="0"/>
              <a:t>spreadsheets that contain </a:t>
            </a:r>
            <a:r>
              <a:rPr lang="en-US" dirty="0"/>
              <a:t>the associated quantities for January </a:t>
            </a:r>
            <a:r>
              <a:rPr lang="en-US" dirty="0" smtClean="0"/>
              <a:t>through October </a:t>
            </a:r>
            <a:r>
              <a:rPr lang="en-US" dirty="0"/>
              <a:t>of </a:t>
            </a:r>
            <a:r>
              <a:rPr lang="en-US" dirty="0" smtClean="0"/>
              <a:t>2019 have </a:t>
            </a:r>
            <a:r>
              <a:rPr lang="en-US" dirty="0"/>
              <a:t>been posted on the meeting </a:t>
            </a:r>
            <a:r>
              <a:rPr lang="en-US" dirty="0" smtClean="0"/>
              <a:t>page on ercot.com for today’s meeting.</a:t>
            </a:r>
            <a:endParaRPr lang="en-US" dirty="0"/>
          </a:p>
          <a:p>
            <a:pPr algn="just"/>
            <a:endParaRPr lang="en-US" dirty="0" smtClean="0"/>
          </a:p>
        </p:txBody>
      </p:sp>
      <p:sp>
        <p:nvSpPr>
          <p:cNvPr id="4" name="Slide Number Placeholder 3"/>
          <p:cNvSpPr>
            <a:spLocks noGrp="1"/>
          </p:cNvSpPr>
          <p:nvPr>
            <p:ph type="sldNum" sz="quarter" idx="4"/>
          </p:nvPr>
        </p:nvSpPr>
        <p:spPr>
          <a:prstGeom prst="rect">
            <a:avLst/>
          </a:prstGeom>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001246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Regulation Service Methodology – 2019</a:t>
            </a:r>
            <a:endParaRPr lang="en-US" dirty="0"/>
          </a:p>
        </p:txBody>
      </p:sp>
      <p:sp>
        <p:nvSpPr>
          <p:cNvPr id="2" name="Content Placeholder 1"/>
          <p:cNvSpPr>
            <a:spLocks noGrp="1"/>
          </p:cNvSpPr>
          <p:nvPr>
            <p:ph idx="1"/>
          </p:nvPr>
        </p:nvSpPr>
        <p:spPr/>
        <p:txBody>
          <a:bodyPr/>
          <a:lstStyle/>
          <a:p>
            <a:pPr algn="just"/>
            <a:r>
              <a:rPr lang="en-US" dirty="0"/>
              <a:t>The preliminary Regulation quantities for January </a:t>
            </a:r>
            <a:r>
              <a:rPr lang="en-US" dirty="0" smtClean="0"/>
              <a:t>2019 </a:t>
            </a:r>
            <a:r>
              <a:rPr lang="en-US" dirty="0"/>
              <a:t>thru </a:t>
            </a:r>
            <a:r>
              <a:rPr lang="en-US" dirty="0" smtClean="0"/>
              <a:t>October 2019 have </a:t>
            </a:r>
            <a:r>
              <a:rPr lang="en-US" dirty="0"/>
              <a:t>been computed using </a:t>
            </a:r>
            <a:r>
              <a:rPr lang="en-US" u="sng" dirty="0"/>
              <a:t>current </a:t>
            </a:r>
            <a:r>
              <a:rPr lang="en-US" u="sng" dirty="0" smtClean="0"/>
              <a:t>methodology</a:t>
            </a:r>
            <a:r>
              <a:rPr lang="en-US" dirty="0" smtClean="0"/>
              <a:t> (2017 and 2018 five-minute net load variability) </a:t>
            </a:r>
            <a:r>
              <a:rPr lang="en-US" dirty="0"/>
              <a:t>and </a:t>
            </a:r>
            <a:r>
              <a:rPr lang="en-US" u="sng" dirty="0"/>
              <a:t>updated </a:t>
            </a:r>
            <a:r>
              <a:rPr lang="en-US" u="sng" dirty="0" smtClean="0"/>
              <a:t>Wind Adjustment tables</a:t>
            </a:r>
            <a:r>
              <a:rPr lang="en-US" dirty="0" smtClean="0"/>
              <a:t>.</a:t>
            </a:r>
          </a:p>
          <a:p>
            <a:pPr lvl="1" algn="just"/>
            <a:endParaRPr lang="en-US" dirty="0" smtClean="0"/>
          </a:p>
          <a:p>
            <a:r>
              <a:rPr lang="en-US" dirty="0"/>
              <a:t>Wind Adjustment Tables track incremental MWs of Regulation needed to account for additional variability per 1000 MW increase in installed Wind capacity. </a:t>
            </a:r>
          </a:p>
          <a:p>
            <a:pPr lvl="1"/>
            <a:r>
              <a:rPr lang="en-US" dirty="0" smtClean="0"/>
              <a:t>These tables have </a:t>
            </a:r>
            <a:r>
              <a:rPr lang="en-US" dirty="0"/>
              <a:t>been updated for 2019.</a:t>
            </a:r>
          </a:p>
          <a:p>
            <a:pPr algn="just"/>
            <a:endParaRPr lang="en-US" dirty="0"/>
          </a:p>
          <a:p>
            <a:pPr algn="just"/>
            <a:endParaRPr lang="en-US" dirty="0" smtClean="0"/>
          </a:p>
          <a:p>
            <a:pPr marL="0" indent="0" algn="just">
              <a:buNone/>
            </a:pPr>
            <a:endParaRPr lang="en-US" dirty="0" smtClean="0"/>
          </a:p>
        </p:txBody>
      </p:sp>
    </p:spTree>
    <p:extLst>
      <p:ext uri="{BB962C8B-B14F-4D97-AF65-F5344CB8AC3E}">
        <p14:creationId xmlns:p14="http://schemas.microsoft.com/office/powerpoint/2010/main" val="4229878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Hourly Avg. Regulation Comparison</a:t>
            </a:r>
            <a:endParaRPr lang="en-US" dirty="0"/>
          </a:p>
        </p:txBody>
      </p:sp>
      <p:pic>
        <p:nvPicPr>
          <p:cNvPr id="7" name="Picture 6"/>
          <p:cNvPicPr>
            <a:picLocks noChangeAspect="1"/>
          </p:cNvPicPr>
          <p:nvPr/>
        </p:nvPicPr>
        <p:blipFill>
          <a:blip r:embed="rId3"/>
          <a:stretch>
            <a:fillRect/>
          </a:stretch>
        </p:blipFill>
        <p:spPr>
          <a:xfrm>
            <a:off x="298333" y="3520440"/>
            <a:ext cx="8547333" cy="2755631"/>
          </a:xfrm>
          <a:prstGeom prst="rect">
            <a:avLst/>
          </a:prstGeom>
        </p:spPr>
      </p:pic>
      <p:pic>
        <p:nvPicPr>
          <p:cNvPr id="8" name="Picture 7"/>
          <p:cNvPicPr>
            <a:picLocks noChangeAspect="1"/>
          </p:cNvPicPr>
          <p:nvPr/>
        </p:nvPicPr>
        <p:blipFill>
          <a:blip r:embed="rId4"/>
          <a:stretch>
            <a:fillRect/>
          </a:stretch>
        </p:blipFill>
        <p:spPr>
          <a:xfrm>
            <a:off x="298333" y="777240"/>
            <a:ext cx="8547333" cy="2755631"/>
          </a:xfrm>
          <a:prstGeom prst="rect">
            <a:avLst/>
          </a:prstGeom>
        </p:spPr>
      </p:pic>
    </p:spTree>
    <p:extLst>
      <p:ext uri="{BB962C8B-B14F-4D97-AF65-F5344CB8AC3E}">
        <p14:creationId xmlns:p14="http://schemas.microsoft.com/office/powerpoint/2010/main" val="4223818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- 2019</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2019 </a:t>
            </a:r>
            <a:r>
              <a:rPr lang="en-US" dirty="0"/>
              <a:t>thru </a:t>
            </a:r>
            <a:r>
              <a:rPr lang="en-US" dirty="0" smtClean="0"/>
              <a:t>October 2019 have </a:t>
            </a:r>
            <a:r>
              <a:rPr lang="en-US" dirty="0"/>
              <a:t>been computed using </a:t>
            </a:r>
            <a:r>
              <a:rPr lang="en-US" u="sng" dirty="0" smtClean="0"/>
              <a:t>2017 and 2018 system inertia conditions</a:t>
            </a:r>
            <a:r>
              <a:rPr lang="en-US" dirty="0" smtClean="0"/>
              <a:t> and </a:t>
            </a:r>
            <a:r>
              <a:rPr lang="en-US" u="sng" dirty="0" smtClean="0"/>
              <a:t>RRS </a:t>
            </a:r>
            <a:r>
              <a:rPr lang="en-US" u="sng" dirty="0"/>
              <a:t>table updated </a:t>
            </a:r>
            <a:r>
              <a:rPr lang="en-US" u="sng" dirty="0" smtClean="0"/>
              <a:t>in 2017</a:t>
            </a:r>
            <a:r>
              <a:rPr lang="en-US" dirty="0" smtClean="0"/>
              <a:t>.</a:t>
            </a:r>
          </a:p>
          <a:p>
            <a:pPr algn="just"/>
            <a:endParaRPr lang="en-US" dirty="0" smtClean="0"/>
          </a:p>
          <a:p>
            <a:pPr algn="just"/>
            <a:r>
              <a:rPr lang="en-US" dirty="0"/>
              <a:t>Note that 2018 Jan thru May RRS quantities in this </a:t>
            </a:r>
            <a:r>
              <a:rPr lang="en-US" dirty="0" smtClean="0"/>
              <a:t>slide deck </a:t>
            </a:r>
            <a:r>
              <a:rPr lang="en-US" dirty="0"/>
              <a:t>are different from the posted quantities. </a:t>
            </a:r>
            <a:endParaRPr lang="en-US" dirty="0" smtClean="0"/>
          </a:p>
          <a:p>
            <a:pPr lvl="1" algn="just"/>
            <a:r>
              <a:rPr lang="en-US" dirty="0" smtClean="0"/>
              <a:t>RRS </a:t>
            </a:r>
            <a:r>
              <a:rPr lang="en-US" dirty="0"/>
              <a:t>quantities were incrementally </a:t>
            </a:r>
            <a:r>
              <a:rPr lang="en-US" dirty="0" smtClean="0"/>
              <a:t>adjusted </a:t>
            </a:r>
            <a:r>
              <a:rPr lang="en-US" dirty="0"/>
              <a:t>starting Feb 2018 and then changed again in Jun 2018 following NPRR 815 implementation. </a:t>
            </a:r>
            <a:endParaRPr lang="en-US" dirty="0" smtClean="0"/>
          </a:p>
          <a:p>
            <a:pPr lvl="1" algn="just"/>
            <a:r>
              <a:rPr lang="en-US" dirty="0" smtClean="0"/>
              <a:t>In </a:t>
            </a:r>
            <a:r>
              <a:rPr lang="en-US" dirty="0"/>
              <a:t>order to aid comparison, </a:t>
            </a:r>
            <a:r>
              <a:rPr lang="en-US" dirty="0" smtClean="0"/>
              <a:t>in this slide deck, the </a:t>
            </a:r>
            <a:r>
              <a:rPr lang="en-US" dirty="0"/>
              <a:t>RRS quantities for </a:t>
            </a:r>
            <a:r>
              <a:rPr lang="en-US" dirty="0" smtClean="0"/>
              <a:t>entire 2018 </a:t>
            </a:r>
            <a:r>
              <a:rPr lang="en-US" dirty="0"/>
              <a:t>have been </a:t>
            </a:r>
            <a:r>
              <a:rPr lang="en-US" u="sng" dirty="0"/>
              <a:t>recomputed</a:t>
            </a:r>
            <a:r>
              <a:rPr lang="en-US" dirty="0"/>
              <a:t> using </a:t>
            </a:r>
            <a:r>
              <a:rPr lang="en-US" dirty="0" smtClean="0"/>
              <a:t>current methodology effective June 1, 2018.  </a:t>
            </a:r>
          </a:p>
          <a:p>
            <a:pPr lvl="1" algn="just"/>
            <a:r>
              <a:rPr lang="en-US" dirty="0" smtClean="0"/>
              <a:t>RRS quantities for 2019 </a:t>
            </a:r>
            <a:r>
              <a:rPr lang="en-US" dirty="0"/>
              <a:t>RRS </a:t>
            </a:r>
            <a:r>
              <a:rPr lang="en-US" dirty="0" smtClean="0"/>
              <a:t>is calculated using </a:t>
            </a:r>
            <a:r>
              <a:rPr lang="en-US" dirty="0"/>
              <a:t>current methodology effective June 1, 2018</a:t>
            </a:r>
            <a:r>
              <a:rPr lang="en-US" dirty="0" smtClean="0"/>
              <a:t>. </a:t>
            </a:r>
            <a:endParaRPr lang="en-US" dirty="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3667744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(Updated in 2017)</a:t>
            </a:r>
            <a:endParaRPr lang="en-US" dirty="0"/>
          </a:p>
        </p:txBody>
      </p:sp>
      <p:graphicFrame>
        <p:nvGraphicFramePr>
          <p:cNvPr id="6" name="Table 5"/>
          <p:cNvGraphicFramePr>
            <a:graphicFrameLocks noGrp="1"/>
          </p:cNvGraphicFramePr>
          <p:nvPr>
            <p:extLst/>
          </p:nvPr>
        </p:nvGraphicFramePr>
        <p:xfrm>
          <a:off x="381000" y="952375"/>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2.25:1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1.99:1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1.87:1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1.77:1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1.69:1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1.54:1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1.47:1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1.36:1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1.3:1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5246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4916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4361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4132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3576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3424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3285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3157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3040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2676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381000"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1.26:1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1.17:1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1.14:1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1.07:1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1.00:1</a:t>
                      </a:r>
                      <a:endParaRPr lang="en-US" sz="1000" b="1" i="0" u="none" strike="noStrike" dirty="0">
                        <a:solidFill>
                          <a:srgbClr val="000000"/>
                        </a:solidFill>
                        <a:effectLst/>
                        <a:latin typeface="Arial" panose="020B0604020202020204" pitchFamily="34" charset="0"/>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1.00:1</a:t>
                      </a:r>
                      <a:endParaRPr lang="en-US" sz="1000" b="1" i="0" u="none" strike="noStrike" dirty="0">
                        <a:solidFill>
                          <a:srgbClr val="000000"/>
                        </a:solidFill>
                        <a:effectLst/>
                        <a:latin typeface="Arial" panose="020B0604020202020204" pitchFamily="34" charset="0"/>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1.00:1</a:t>
                      </a:r>
                      <a:endParaRPr lang="en-US" sz="1000" b="1" i="0" u="none" strike="noStrike" dirty="0">
                        <a:solidFill>
                          <a:srgbClr val="000000"/>
                        </a:solidFill>
                        <a:effectLst/>
                        <a:latin typeface="Arial" panose="020B0604020202020204" pitchFamily="34" charset="0"/>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1.00:1</a:t>
                      </a:r>
                      <a:endParaRPr lang="en-US" sz="1000" b="1" i="0" u="none" strike="noStrike" dirty="0">
                        <a:solidFill>
                          <a:srgbClr val="000000"/>
                        </a:solidFill>
                        <a:effectLst/>
                        <a:latin typeface="Arial" panose="020B0604020202020204" pitchFamily="34" charset="0"/>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1.00:1</a:t>
                      </a:r>
                      <a:endParaRPr lang="en-US" sz="1000" b="1" i="0" u="none" strike="noStrike" dirty="0">
                        <a:solidFill>
                          <a:srgbClr val="000000"/>
                        </a:solidFill>
                        <a:effectLst/>
                        <a:latin typeface="Arial" panose="020B0604020202020204" pitchFamily="34" charset="0"/>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250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290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2932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2831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2737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2650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2569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2492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50</a:t>
            </a:r>
            <a:r>
              <a:rPr lang="en-US" sz="1000" dirty="0"/>
              <a:t>% </a:t>
            </a:r>
            <a:r>
              <a:rPr lang="en-US" sz="1000" dirty="0" smtClean="0"/>
              <a:t>limit on LRs.</a:t>
            </a:r>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314788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Avg.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295285" y="1051354"/>
            <a:ext cx="8553429" cy="4755292"/>
          </a:xfrm>
          <a:prstGeom prst="rect">
            <a:avLst/>
          </a:prstGeom>
        </p:spPr>
      </p:pic>
    </p:spTree>
    <p:extLst>
      <p:ext uri="{BB962C8B-B14F-4D97-AF65-F5344CB8AC3E}">
        <p14:creationId xmlns:p14="http://schemas.microsoft.com/office/powerpoint/2010/main" val="3873552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Non Spinning Reserve </a:t>
            </a:r>
            <a:r>
              <a:rPr lang="en-US" sz="2400" dirty="0" smtClean="0"/>
              <a:t>Methodology (NSRS) - 2019</a:t>
            </a:r>
            <a:endParaRPr lang="en-US" sz="2400" dirty="0"/>
          </a:p>
        </p:txBody>
      </p:sp>
      <p:sp>
        <p:nvSpPr>
          <p:cNvPr id="2" name="Content Placeholder 1"/>
          <p:cNvSpPr>
            <a:spLocks noGrp="1"/>
          </p:cNvSpPr>
          <p:nvPr>
            <p:ph idx="1"/>
          </p:nvPr>
        </p:nvSpPr>
        <p:spPr/>
        <p:txBody>
          <a:bodyPr/>
          <a:lstStyle/>
          <a:p>
            <a:pPr algn="just"/>
            <a:r>
              <a:rPr lang="en-US" dirty="0"/>
              <a:t>The preliminary </a:t>
            </a:r>
            <a:r>
              <a:rPr lang="en-US" dirty="0" smtClean="0"/>
              <a:t>NSRS quantities </a:t>
            </a:r>
            <a:r>
              <a:rPr lang="en-US" dirty="0"/>
              <a:t>for January 2019 thru </a:t>
            </a:r>
            <a:r>
              <a:rPr lang="en-US" dirty="0" smtClean="0"/>
              <a:t> October 2019 in subsequent slides have </a:t>
            </a:r>
            <a:r>
              <a:rPr lang="en-US" dirty="0"/>
              <a:t>been computed using </a:t>
            </a:r>
            <a:r>
              <a:rPr lang="en-US" u="sng" dirty="0"/>
              <a:t>current methodology</a:t>
            </a:r>
            <a:r>
              <a:rPr lang="en-US" dirty="0"/>
              <a:t> </a:t>
            </a:r>
            <a:r>
              <a:rPr lang="en-US" dirty="0" smtClean="0"/>
              <a:t>and </a:t>
            </a:r>
            <a:r>
              <a:rPr lang="en-US" u="sng" dirty="0" smtClean="0"/>
              <a:t>without 1375 MW floor</a:t>
            </a:r>
            <a:r>
              <a:rPr lang="en-US" dirty="0" smtClean="0"/>
              <a:t>.</a:t>
            </a:r>
          </a:p>
          <a:p>
            <a:pPr algn="just"/>
            <a:endParaRPr lang="en-US" dirty="0"/>
          </a:p>
          <a:p>
            <a:r>
              <a:rPr lang="en-US" dirty="0"/>
              <a:t>Wind Over-Forecast Error Adjustment Table track estimated increase in wind over forecast error per 1000 MW increase in installed Wind capacity. </a:t>
            </a:r>
          </a:p>
          <a:p>
            <a:pPr lvl="1"/>
            <a:r>
              <a:rPr lang="en-US" dirty="0"/>
              <a:t>This table has been updated for 2019.</a:t>
            </a:r>
          </a:p>
          <a:p>
            <a:pPr algn="just"/>
            <a:endParaRPr lang="en-US" dirty="0"/>
          </a:p>
          <a:p>
            <a:pPr marL="342900" lvl="1" indent="0" algn="just">
              <a:buNone/>
            </a:pPr>
            <a:endParaRPr lang="en-US" sz="1400" dirty="0" smtClean="0"/>
          </a:p>
          <a:p>
            <a:pPr lvl="2" algn="just"/>
            <a:endParaRPr lang="en-US" sz="1600" dirty="0" smtClean="0"/>
          </a:p>
          <a:p>
            <a:pPr lvl="2" algn="just"/>
            <a:endParaRPr lang="en-US" sz="1600" dirty="0" smtClean="0"/>
          </a:p>
          <a:p>
            <a:pPr lvl="1" algn="just"/>
            <a:endParaRPr lang="en-US" sz="1400" dirty="0"/>
          </a:p>
          <a:p>
            <a:pPr lvl="1" algn="just"/>
            <a:endParaRPr lang="en-US" sz="1800"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209567873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950</Words>
  <Application>Microsoft Office PowerPoint</Application>
  <PresentationFormat>On-screen Show (4:3)</PresentationFormat>
  <Paragraphs>232</Paragraphs>
  <Slides>17</Slides>
  <Notes>9</Notes>
  <HiddenSlides>1</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17</vt:i4>
      </vt:variant>
    </vt:vector>
  </HeadingPairs>
  <TitlesOfParts>
    <vt:vector size="28" baseType="lpstr">
      <vt:lpstr>Arial</vt:lpstr>
      <vt:lpstr>Calibri</vt:lpstr>
      <vt:lpstr>Courier New</vt:lpstr>
      <vt:lpstr>Times New Roman</vt:lpstr>
      <vt:lpstr>Verdana</vt:lpstr>
      <vt:lpstr>Wingdings</vt:lpstr>
      <vt:lpstr>2_Office Theme</vt:lpstr>
      <vt:lpstr>3_Custom Design</vt:lpstr>
      <vt:lpstr>4_Custom Design</vt:lpstr>
      <vt:lpstr>1_Custom Design</vt:lpstr>
      <vt:lpstr>Custom Design</vt:lpstr>
      <vt:lpstr>PowerPoint Presentation</vt:lpstr>
      <vt:lpstr>Schedule for Stakeholder Discussion</vt:lpstr>
      <vt:lpstr>Scope of Discussion</vt:lpstr>
      <vt:lpstr>Regulation Service Methodology – 2019</vt:lpstr>
      <vt:lpstr>Hourly Avg. Regulation Comparison</vt:lpstr>
      <vt:lpstr>Responsive Service Methodology (RRS) - 2019</vt:lpstr>
      <vt:lpstr>RRS Table (Updated in 2017)</vt:lpstr>
      <vt:lpstr>Hourly Avg. RRS Comparison</vt:lpstr>
      <vt:lpstr>Non Spinning Reserve Methodology (NSRS) - 2019</vt:lpstr>
      <vt:lpstr>Hourly Avg. NSRS Comparison</vt:lpstr>
      <vt:lpstr>Summary</vt:lpstr>
      <vt:lpstr>PowerPoint Presentation</vt:lpstr>
      <vt:lpstr>NSRS Jan 2019</vt:lpstr>
      <vt:lpstr>NSRS March 2019</vt:lpstr>
      <vt:lpstr>NSRS June 2019</vt:lpstr>
      <vt:lpstr>NSRS July 2019</vt:lpstr>
      <vt:lpstr>NSRS Aug 2019</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2017-09-11T16:32:38Z</dcterms:created>
  <dcterms:modified xsi:type="dcterms:W3CDTF">2018-11-19T23:48:58Z</dcterms:modified>
</cp:coreProperties>
</file>