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8"/>
  </p:notesMasterIdLst>
  <p:handoutMasterIdLst>
    <p:handoutMasterId r:id="rId29"/>
  </p:handoutMasterIdLst>
  <p:sldIdLst>
    <p:sldId id="260" r:id="rId5"/>
    <p:sldId id="296" r:id="rId6"/>
    <p:sldId id="299" r:id="rId7"/>
    <p:sldId id="306" r:id="rId8"/>
    <p:sldId id="307" r:id="rId9"/>
    <p:sldId id="294" r:id="rId10"/>
    <p:sldId id="301" r:id="rId11"/>
    <p:sldId id="302" r:id="rId12"/>
    <p:sldId id="303" r:id="rId13"/>
    <p:sldId id="304" r:id="rId14"/>
    <p:sldId id="295" r:id="rId15"/>
    <p:sldId id="308" r:id="rId16"/>
    <p:sldId id="309" r:id="rId17"/>
    <p:sldId id="311" r:id="rId18"/>
    <p:sldId id="310" r:id="rId19"/>
    <p:sldId id="312" r:id="rId20"/>
    <p:sldId id="313" r:id="rId21"/>
    <p:sldId id="314" r:id="rId22"/>
    <p:sldId id="315" r:id="rId23"/>
    <p:sldId id="316" r:id="rId24"/>
    <p:sldId id="318" r:id="rId25"/>
    <p:sldId id="317" r:id="rId26"/>
    <p:sldId id="319" r:id="rId27"/>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11/19/2018</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11/19/2018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2419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740560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4189567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3061722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60716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2294773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r>
              <a:rPr lang="en-US" smtClean="0">
                <a:solidFill>
                  <a:prstClr val="black">
                    <a:tint val="75000"/>
                  </a:prstClr>
                </a:solidFill>
                <a:latin typeface="Arial" panose="020B0604020202020204"/>
                <a:cs typeface="+mn-cs"/>
              </a:rPr>
              <a:t>Footer text goes here.</a:t>
            </a:r>
            <a:endParaRPr lang="en-US" dirty="0">
              <a:solidFill>
                <a:prstClr val="black">
                  <a:tint val="75000"/>
                </a:prstClr>
              </a:solidFill>
              <a:latin typeface="Arial" panose="020B0604020202020204"/>
              <a:cs typeface="+mn-cs"/>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1055800883"/>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4</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November 29, </a:t>
              </a:r>
              <a:r>
                <a:rPr lang="en-US" altLang="en-US" dirty="0"/>
                <a:t>2018</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NPRR881, Annual Validation Process Revisions [CenterPoint and TXU]</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2019</a:t>
            </a:r>
          </a:p>
          <a:p>
            <a:r>
              <a:rPr lang="en-US" b="1" dirty="0"/>
              <a:t>ERCOT Impact Analysis:  </a:t>
            </a:r>
            <a:r>
              <a:rPr lang="en-US" dirty="0"/>
              <a:t>No budgetary impact; approximately 0.10 Full-Time Employee (FTE) savings in the Load Forecasting department; no impacts to </a:t>
            </a:r>
            <a:r>
              <a:rPr lang="x-none" dirty="0"/>
              <a:t>ERCOT computer systems</a:t>
            </a:r>
            <a:r>
              <a:rPr lang="en-US" dirty="0"/>
              <a:t>; no impacts to </a:t>
            </a:r>
            <a:r>
              <a:rPr lang="x-none" dirty="0"/>
              <a:t>ERCOT business processes</a:t>
            </a:r>
            <a:r>
              <a:rPr lang="en-US" dirty="0"/>
              <a:t>; ERCOT grid operations and practices will be updated.</a:t>
            </a:r>
          </a:p>
          <a:p>
            <a:r>
              <a:rPr lang="en-US" b="1" dirty="0"/>
              <a:t>Revision Description:  </a:t>
            </a:r>
            <a:r>
              <a:rPr lang="en-US" dirty="0"/>
              <a:t>This NPRR creates market efficiencies by reducing the Residential (RES) validations requirements from being an annual to an every third year market event.</a:t>
            </a:r>
          </a:p>
          <a:p>
            <a:r>
              <a:rPr lang="en-US" b="1" dirty="0"/>
              <a:t>PRS Decision:</a:t>
            </a:r>
            <a:r>
              <a:rPr lang="en-US" dirty="0"/>
              <a:t>  On 9/13/18, PRS unanimously voted to recommend approval of NPRR881 as submitted.  On 10/18/18, PRS unanimously voted to endorse and forward to TAC the 9/13/18 PRS Report and Impact Analysis for NPRR881.</a:t>
            </a:r>
          </a:p>
        </p:txBody>
      </p:sp>
    </p:spTree>
    <p:extLst>
      <p:ext uri="{BB962C8B-B14F-4D97-AF65-F5344CB8AC3E}">
        <p14:creationId xmlns:p14="http://schemas.microsoft.com/office/powerpoint/2010/main" val="3525998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NPRR882, Related to PGRR067, Procedures for Wind and Solar Equipment Change [ERCOT]</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updates the definition of Initial Synchronization and Interconnecting Entity to include certain types of facility equipment changes and clarifies Generation Interconnection or Change Request (GINR)-related fee language.</a:t>
            </a:r>
          </a:p>
          <a:p>
            <a:r>
              <a:rPr lang="en-US" b="1" dirty="0"/>
              <a:t>PRS Decision:</a:t>
            </a:r>
            <a:r>
              <a:rPr lang="en-US" dirty="0"/>
              <a:t>  On 10/18/18, PRS unanimously voted to recommend approval of NPRR882 as amended by the 9/13/18 ERCOT comments.  On 11/15/18, PRS unanimously voted to endorse and forward to TAC the 10/18/18 PRS Report and Impact Analysis for NPRR882.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58501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NPRR884, Adjustments to Pricing and Settlement for Reliability Unit Commitments (RUCs) of On-Line Combined Cycle Generation Resources [ERCOT]</a:t>
            </a:r>
            <a:endParaRPr lang="en-US" sz="1600" dirty="0"/>
          </a:p>
        </p:txBody>
      </p:sp>
      <p:sp>
        <p:nvSpPr>
          <p:cNvPr id="14339" name="Rectangle 2"/>
          <p:cNvSpPr>
            <a:spLocks noChangeArrowheads="1"/>
          </p:cNvSpPr>
          <p:nvPr/>
        </p:nvSpPr>
        <p:spPr bwMode="auto">
          <a:xfrm>
            <a:off x="487363" y="879475"/>
            <a:ext cx="815816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2590</a:t>
            </a:r>
          </a:p>
          <a:p>
            <a:r>
              <a:rPr lang="en-US" b="1" dirty="0"/>
              <a:t>ERCOT Impact Analysis:  </a:t>
            </a:r>
            <a:r>
              <a:rPr lang="en-US" dirty="0"/>
              <a:t>Between $300k and $400k; no impacts to ERCOT staffing; impacts to S&amp;B, Market Management Systems (MMS), DAIP, and Integration; no impacts to </a:t>
            </a:r>
            <a:r>
              <a:rPr lang="x-none" dirty="0"/>
              <a:t>ERCOT business processes</a:t>
            </a:r>
            <a:r>
              <a:rPr lang="en-US" dirty="0"/>
              <a:t>; no impacts to ERCOT grid operations and practices.</a:t>
            </a:r>
          </a:p>
          <a:p>
            <a:r>
              <a:rPr lang="en-US" b="1" dirty="0"/>
              <a:t>Revision Description:  </a:t>
            </a:r>
            <a:r>
              <a:rPr lang="en-US" dirty="0"/>
              <a:t>This NPRR introduces into the Protocols various changes needed for ERCOT systems to effectively manage cases where ERCOT issues a Reliability Unit Commitment (RUC) instruction to a Combined Cycle Generation Resource that is already Qualified Scheduling Entity (QSE)-committed for an hour, with the instruction being that the Resource operate in a configuration with greater capacity for that same hour.</a:t>
            </a:r>
          </a:p>
          <a:p>
            <a:r>
              <a:rPr lang="en-US" b="1" dirty="0"/>
              <a:t>PRS Decision:</a:t>
            </a:r>
            <a:r>
              <a:rPr lang="en-US" dirty="0"/>
              <a:t>  On 10/18/18, PRS unanimously voted to recommend approval of NPRR884 as amended by the 10/11/18 ERCOT comments.  On 11/15/18, PRS unanimously voted to endorse and forward to TAC the 10/18/18 PRS Report as amended by the 11/1/18 ERCOT comments and Impact Analysis for NPRR884 with a recommended priority of 2019 and rank of 2590.</a:t>
            </a:r>
          </a:p>
        </p:txBody>
      </p:sp>
    </p:spTree>
    <p:extLst>
      <p:ext uri="{BB962C8B-B14F-4D97-AF65-F5344CB8AC3E}">
        <p14:creationId xmlns:p14="http://schemas.microsoft.com/office/powerpoint/2010/main" val="940900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NPRR887, Monthly Posting of Default Uplift Exposure Information [Citigroup]</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2560</a:t>
            </a:r>
          </a:p>
          <a:p>
            <a:r>
              <a:rPr lang="en-US" b="1" dirty="0"/>
              <a:t>ERCOT Impact Analysis:  </a:t>
            </a:r>
            <a:r>
              <a:rPr lang="en-US" dirty="0"/>
              <a:t>Between $50k and $75k; no impacts to ERCOT staffing; impacts to BI &amp; Data Analytics, S&amp;B, </a:t>
            </a:r>
            <a:r>
              <a:rPr lang="en-US" dirty="0" smtClean="0"/>
              <a:t>DAIP</a:t>
            </a:r>
            <a:r>
              <a:rPr lang="en-US" dirty="0"/>
              <a:t>, and </a:t>
            </a:r>
            <a:r>
              <a:rPr lang="x-none" dirty="0"/>
              <a:t>Data Access &amp; Transparency</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NPRR creates a new Market Information System (MIS) Certified Area posting which provides insight to the potential risk associated with default uplift charges to each Counter-Party.</a:t>
            </a:r>
          </a:p>
          <a:p>
            <a:r>
              <a:rPr lang="en-US" b="1" dirty="0"/>
              <a:t>PRS Decision:</a:t>
            </a:r>
            <a:r>
              <a:rPr lang="en-US" dirty="0"/>
              <a:t>  On 9/13/18, PRS unanimously voted to recommend approval of NPRR887 as amended by the 9/5/18 ERCOT comments.  On 10/18/18, PRS unanimously voted to endorse and forward to TAC the 9/13/18 PRS Report and Impact Analysis for NPRR887 with a recommended priority of 2019 and rank of 2560.</a:t>
            </a:r>
          </a:p>
        </p:txBody>
      </p:sp>
    </p:spTree>
    <p:extLst>
      <p:ext uri="{BB962C8B-B14F-4D97-AF65-F5344CB8AC3E}">
        <p14:creationId xmlns:p14="http://schemas.microsoft.com/office/powerpoint/2010/main" val="3758434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NPRR892, Non-Spin Reserve Energy Floor Clarification [Morgan Stanley]</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places a floor on energy on units carrying Non-Spinning Reserve (Non-Spin) and Responsive Reserve (RRS) and/or Regulation Up Service (</a:t>
            </a:r>
            <a:r>
              <a:rPr lang="en-US" dirty="0" err="1"/>
              <a:t>Reg</a:t>
            </a:r>
            <a:r>
              <a:rPr lang="en-US" dirty="0"/>
              <a:t>-Up) concurrently to ensure the Non-Spin capacity is priced above the $75/MWh floor.</a:t>
            </a:r>
          </a:p>
          <a:p>
            <a:r>
              <a:rPr lang="en-US" b="1" dirty="0"/>
              <a:t>PRS Decision:</a:t>
            </a:r>
            <a:r>
              <a:rPr lang="en-US" dirty="0"/>
              <a:t>  On 10/18/18, PRS unanimously voted to recommend approval of NPRR892 as amended by the 10/5/18 ERCOT comments.  On 11/15/18, PRS unanimously voted to endorse and forward to TAC the 10/18/18 PRS Report and Impact Analysis for NPRR892.</a:t>
            </a:r>
          </a:p>
        </p:txBody>
      </p:sp>
    </p:spTree>
    <p:extLst>
      <p:ext uri="{BB962C8B-B14F-4D97-AF65-F5344CB8AC3E}">
        <p14:creationId xmlns:p14="http://schemas.microsoft.com/office/powerpoint/2010/main" val="1645229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NPRR893, Clarification of Fuel Index Price and Incorporation of System-Wide Offer Cap and Scarcity Pricing Mechanism Methodology into Protocols [ERCOT]</a:t>
            </a:r>
            <a:endParaRPr lang="en-US" sz="16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clarifies the effective Fuel Index Price (FIP) used in market activities executed prior to the publication of the index for the Operating Day.  FIP is used by multiple applications, and the current FIP definition does not address the timing around receiving the data and when it can feasibly be used by market applications.  Additionally, this NPRR incorporates the </a:t>
            </a:r>
            <a:r>
              <a:rPr lang="en-US" dirty="0" smtClean="0"/>
              <a:t>Other Binding Document (OBD) </a:t>
            </a:r>
            <a:r>
              <a:rPr lang="en-US" dirty="0"/>
              <a:t>“System-Wide Offer Cap and Scarcity Pricing Mechanism Methodology” into Protocols.</a:t>
            </a:r>
          </a:p>
          <a:p>
            <a:r>
              <a:rPr lang="en-US" b="1" dirty="0"/>
              <a:t>PRS Decision:</a:t>
            </a:r>
            <a:r>
              <a:rPr lang="en-US" dirty="0"/>
              <a:t>  On 10/18/18, PRS unanimously voted to recommend approval of NPRR893 as submitted.  On 11/15/18, PRS unanimously voted to endorse and forward to TAC the 10/18/18 PRS Report as amended by the 10/29/18 ERCOT comments and Impact Analysis for NPRR893.</a:t>
            </a:r>
          </a:p>
        </p:txBody>
      </p:sp>
    </p:spTree>
    <p:extLst>
      <p:ext uri="{BB962C8B-B14F-4D97-AF65-F5344CB8AC3E}">
        <p14:creationId xmlns:p14="http://schemas.microsoft.com/office/powerpoint/2010/main" val="1888645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NPRR894, Correction of Unaccounted For Energy (UFE) Formula [ERCOT]</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corrects the formula for allocation of Unaccounted For Energy (UFE) to UFE categories by removing obsolete components of the formula referring to distribution voltage level Non-Opt-In Entities (NOIEs).</a:t>
            </a:r>
          </a:p>
          <a:p>
            <a:r>
              <a:rPr lang="en-US" b="1" dirty="0"/>
              <a:t>PRS Decision:</a:t>
            </a:r>
            <a:r>
              <a:rPr lang="en-US" dirty="0"/>
              <a:t>  On 9/13/18, PRS voted unanimously to recommend approval of NPRR894 as submitted.  On 10/18/18, PRS voted unanimously to endorse and forward to TAC the 9/13/18 PRS Report as revised by PRS, and Impact Analysis for NPRR894.</a:t>
            </a:r>
          </a:p>
        </p:txBody>
      </p:sp>
    </p:spTree>
    <p:extLst>
      <p:ext uri="{BB962C8B-B14F-4D97-AF65-F5344CB8AC3E}">
        <p14:creationId xmlns:p14="http://schemas.microsoft.com/office/powerpoint/2010/main" val="1275847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NPRR895, Inclusion of Photo-Voltaic Generation Resources (PVGRs) in Real-Time Ancillary Service Imbalance Payment or Charge [ERCOT]</a:t>
            </a:r>
            <a:endParaRPr lang="en-US" sz="1800" dirty="0"/>
          </a:p>
        </p:txBody>
      </p:sp>
      <p:sp>
        <p:nvSpPr>
          <p:cNvPr id="14339" name="Rectangle 2"/>
          <p:cNvSpPr>
            <a:spLocks noChangeArrowheads="1"/>
          </p:cNvSpPr>
          <p:nvPr/>
        </p:nvSpPr>
        <p:spPr bwMode="auto">
          <a:xfrm>
            <a:off x="487363" y="879475"/>
            <a:ext cx="815816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2570</a:t>
            </a:r>
          </a:p>
          <a:p>
            <a:r>
              <a:rPr lang="en-US" b="1" dirty="0"/>
              <a:t>ERCOT Impact Analysis:  </a:t>
            </a:r>
            <a:r>
              <a:rPr lang="en-US" dirty="0"/>
              <a:t>Between $10k and $20k; no impacts to ERCOT staffing; impacts to S&amp;B; no impacts to </a:t>
            </a:r>
            <a:r>
              <a:rPr lang="x-none" dirty="0"/>
              <a:t>ERCOT business processes</a:t>
            </a:r>
            <a:r>
              <a:rPr lang="en-US" dirty="0"/>
              <a:t>; no impacts to ERCOT grid operations and practices.</a:t>
            </a:r>
          </a:p>
          <a:p>
            <a:r>
              <a:rPr lang="en-US" b="1" dirty="0"/>
              <a:t>Revision Description:  </a:t>
            </a:r>
            <a:r>
              <a:rPr lang="en-US" dirty="0"/>
              <a:t>This NPRR removes the current exclusion that applies to all IRRs that are not Wind-powered Generation Resources (WGRs) in the calculation of the Real-Time Ancillary Service Imbalance Payment or Charge.  As such, PVGRs are currently excluded in both the Methodology for Implementing Operating Reserve Demand Curve (ORDC) to Calculate Real-Time Reserve Price Adder and the Settlement of Real-Time Ancillary Service Imbalance Payment or Charge.</a:t>
            </a:r>
          </a:p>
          <a:p>
            <a:r>
              <a:rPr lang="en-US" b="1" dirty="0"/>
              <a:t>PRS Decision:</a:t>
            </a:r>
            <a:r>
              <a:rPr lang="en-US" dirty="0"/>
              <a:t>  On 9/13/18, PRS unanimously voted to recommend approval of NPRR895 as submitted.  On 10/18/18, PRS unanimously voted to endorse and forward to TAC the 9/13/18 PRS Report and Impact Analysis for NPRR895 with a recommended priority of 2019 and rank of 2570.</a:t>
            </a:r>
          </a:p>
          <a:p>
            <a:r>
              <a:rPr lang="en-US" b="1" dirty="0"/>
              <a:t>Credit WG:</a:t>
            </a:r>
            <a:r>
              <a:rPr lang="en-US" dirty="0"/>
              <a:t>  See 9/19/18 Credit WG comments.</a:t>
            </a:r>
          </a:p>
        </p:txBody>
      </p:sp>
    </p:spTree>
    <p:extLst>
      <p:ext uri="{BB962C8B-B14F-4D97-AF65-F5344CB8AC3E}">
        <p14:creationId xmlns:p14="http://schemas.microsoft.com/office/powerpoint/2010/main" val="85443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NPRR897, Adjustments to Black Start Service (BSS) Procurement Timeline and Testing [ERCOT]</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2019</a:t>
            </a:r>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adjusts the timeline for the Black Start Service (BSS) procurement and testing process, adds a weather limitation disclosure form, and aligns the Load-Carrying Test procedure with actual practice.  </a:t>
            </a:r>
          </a:p>
          <a:p>
            <a:r>
              <a:rPr lang="en-US" b="1" dirty="0"/>
              <a:t>PRS Decision:</a:t>
            </a:r>
            <a:r>
              <a:rPr lang="en-US" dirty="0"/>
              <a:t>  On 10/18/18, PRS voted to recommend approval of NPRR897 as amended by the 10/15/18 ROS comments as revised by PRS.  There was one abstention from the Municipal (DME) Market Segment.  On 11/15/18, PRS unanimously voted to endorse and forward to TAC the 10/18/18 PRS Report and Impact Analysis for NPRR897.</a:t>
            </a:r>
          </a:p>
        </p:txBody>
      </p:sp>
    </p:spTree>
    <p:extLst>
      <p:ext uri="{BB962C8B-B14F-4D97-AF65-F5344CB8AC3E}">
        <p14:creationId xmlns:p14="http://schemas.microsoft.com/office/powerpoint/2010/main" val="20276227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NPRR898, Modify Language on Returning Original EPS Metering Site Certification Documents to the TDSP [ERCOT]</a:t>
            </a:r>
            <a:endParaRPr lang="en-US" sz="18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2019</a:t>
            </a:r>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allows the electronic return of ERCOT-Polled Settlement (EPS) Metering site certification documents to the Transmission and/or Distribution Service Provider (TDSP).  Current Nodal Protocol language requires ERCOT to return original EPS metering site certification documents to the TDSP. ERCOT currently returns the original documents through the postal service.</a:t>
            </a:r>
          </a:p>
          <a:p>
            <a:r>
              <a:rPr lang="en-US" b="1" dirty="0"/>
              <a:t>PRS Decision:</a:t>
            </a:r>
            <a:r>
              <a:rPr lang="en-US" dirty="0"/>
              <a:t>  On 10/18/18, PRS unanimously voted to recommend approval of NPRR898 as submitted.  On 11/15/18, PRS unanimously voted to endorse and forward to TAC the 10/18/18 PRS Report and Impact Analysis for NPRR898.</a:t>
            </a:r>
          </a:p>
        </p:txBody>
      </p:sp>
    </p:spTree>
    <p:extLst>
      <p:ext uri="{BB962C8B-B14F-4D97-AF65-F5344CB8AC3E}">
        <p14:creationId xmlns:p14="http://schemas.microsoft.com/office/powerpoint/2010/main" val="678977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Requests Recommended for Approval by PRS – Unopposed and No Impact (Vote):</a:t>
            </a:r>
          </a:p>
          <a:p>
            <a:pPr marL="0" indent="0" eaLnBrk="1" hangingPunct="1">
              <a:spcBef>
                <a:spcPts val="0"/>
              </a:spcBef>
              <a:buFontTx/>
              <a:buNone/>
              <a:defRPr/>
            </a:pPr>
            <a:endParaRPr lang="en-US" sz="1200" dirty="0" smtClean="0"/>
          </a:p>
          <a:p>
            <a:pPr eaLnBrk="1">
              <a:defRPr/>
            </a:pPr>
            <a:r>
              <a:rPr lang="en-US" sz="1800" b="0" dirty="0" smtClean="0"/>
              <a:t>NPRR871</a:t>
            </a:r>
            <a:r>
              <a:rPr lang="en-US" sz="1800" b="0" dirty="0"/>
              <a:t>, Customer or Resource Entity Funded Transmission Projects Review Process [ERCOT</a:t>
            </a:r>
            <a:r>
              <a:rPr lang="en-US" sz="1800" b="0" dirty="0" smtClean="0"/>
              <a:t>]*</a:t>
            </a:r>
          </a:p>
          <a:p>
            <a:pPr eaLnBrk="1">
              <a:defRPr/>
            </a:pPr>
            <a:r>
              <a:rPr lang="en-US" sz="1800" b="0" dirty="0" smtClean="0"/>
              <a:t>NPRR881</a:t>
            </a:r>
            <a:r>
              <a:rPr lang="en-US" sz="1800" b="0" dirty="0"/>
              <a:t>, Annual Validation Process Revisions [CenterPoint and TXU</a:t>
            </a:r>
            <a:r>
              <a:rPr lang="en-US" sz="1800" b="0" dirty="0" smtClean="0"/>
              <a:t>]*</a:t>
            </a:r>
          </a:p>
          <a:p>
            <a:pPr eaLnBrk="1">
              <a:defRPr/>
            </a:pPr>
            <a:r>
              <a:rPr lang="en-US" sz="1800" b="0" dirty="0" smtClean="0"/>
              <a:t>NPRR882</a:t>
            </a:r>
            <a:r>
              <a:rPr lang="en-US" sz="1800" b="0" dirty="0"/>
              <a:t>, Related to PGRR067, Procedures for Wind and Solar Equipment Change [ERCOT</a:t>
            </a:r>
            <a:r>
              <a:rPr lang="en-US" sz="1800" b="0" dirty="0" smtClean="0"/>
              <a:t>]*</a:t>
            </a:r>
            <a:endParaRPr lang="en-US" sz="1800" b="0" dirty="0"/>
          </a:p>
          <a:p>
            <a:pPr eaLnBrk="1">
              <a:defRPr/>
            </a:pPr>
            <a:r>
              <a:rPr lang="en-US" sz="1800" b="0" dirty="0" smtClean="0"/>
              <a:t>NPRR892</a:t>
            </a:r>
            <a:r>
              <a:rPr lang="en-US" sz="1800" b="0" dirty="0"/>
              <a:t>, Non-Spin Reserve Energy Floor Clarification [ERCOT</a:t>
            </a:r>
            <a:r>
              <a:rPr lang="en-US" sz="1800" b="0" dirty="0" smtClean="0"/>
              <a:t>]*</a:t>
            </a:r>
            <a:endParaRPr lang="en-US" sz="1800" b="0" dirty="0"/>
          </a:p>
          <a:p>
            <a:pPr eaLnBrk="1">
              <a:defRPr/>
            </a:pPr>
            <a:r>
              <a:rPr lang="en-US" sz="1800" b="0" dirty="0" smtClean="0"/>
              <a:t>NPRR893</a:t>
            </a:r>
            <a:r>
              <a:rPr lang="en-US" sz="1800" b="0" dirty="0"/>
              <a:t>, Clarification of Fuel Index Price and Incorporation of System-Wide Offer Cap and Scarcity Pricing Mechanism Methodology into Protocols [ERCOT</a:t>
            </a:r>
            <a:r>
              <a:rPr lang="en-US" sz="1800" b="0" dirty="0" smtClean="0"/>
              <a:t>]*</a:t>
            </a:r>
          </a:p>
          <a:p>
            <a:pPr eaLnBrk="1">
              <a:defRPr/>
            </a:pPr>
            <a:r>
              <a:rPr lang="en-US" sz="1800" b="0" dirty="0" smtClean="0"/>
              <a:t>NPRR894</a:t>
            </a:r>
            <a:r>
              <a:rPr lang="en-US" sz="1800" b="0" dirty="0"/>
              <a:t>, Correction of Unaccounted For Energy (UFE) Formula [ERCOT</a:t>
            </a:r>
            <a:r>
              <a:rPr lang="en-US" sz="1800" b="0" dirty="0" smtClean="0"/>
              <a:t>]*</a:t>
            </a:r>
          </a:p>
          <a:p>
            <a:pPr eaLnBrk="1">
              <a:defRPr/>
            </a:pPr>
            <a:r>
              <a:rPr lang="en-US" sz="1800" b="0" dirty="0" smtClean="0"/>
              <a:t>NPRR897</a:t>
            </a:r>
            <a:r>
              <a:rPr lang="en-US" sz="1800" b="0" dirty="0"/>
              <a:t>, Adjustments to Black Start Service (BSS) Procurement Timeline and Testing [ERCOT</a:t>
            </a:r>
            <a:r>
              <a:rPr lang="en-US" sz="1800" b="0" dirty="0" smtClean="0"/>
              <a:t>]*</a:t>
            </a:r>
            <a:endParaRPr lang="en-US" sz="1800" b="0" dirty="0"/>
          </a:p>
          <a:p>
            <a:pPr eaLnBrk="1">
              <a:defRPr/>
            </a:pPr>
            <a:r>
              <a:rPr lang="en-US" sz="1800" b="0" dirty="0" smtClean="0"/>
              <a:t>NPRR898</a:t>
            </a:r>
            <a:r>
              <a:rPr lang="en-US" sz="1800" b="0" dirty="0"/>
              <a:t>, Modify Language on Returning Original EPS Metering Site Certification Documents to the TDSP [ERCOT</a:t>
            </a:r>
            <a:r>
              <a:rPr lang="en-US" sz="1800" b="0" dirty="0" smtClean="0"/>
              <a:t>]*</a:t>
            </a:r>
            <a:endParaRPr lang="en-US" sz="1800" b="0" dirty="0"/>
          </a:p>
          <a:p>
            <a:pPr marL="0" indent="0" eaLnBrk="1">
              <a:buFontTx/>
              <a:buNone/>
              <a:defRPr/>
            </a:pPr>
            <a:endParaRPr lang="en-US" sz="12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NPRR899, Digital Certificate and User Security Administrator Clarifications and Opt Out Procedure [ERCOT]</a:t>
            </a:r>
            <a:endParaRPr lang="en-US" sz="1800" dirty="0"/>
          </a:p>
        </p:txBody>
      </p:sp>
      <p:sp>
        <p:nvSpPr>
          <p:cNvPr id="14339" name="Rectangle 2"/>
          <p:cNvSpPr>
            <a:spLocks noChangeArrowheads="1"/>
          </p:cNvSpPr>
          <p:nvPr/>
        </p:nvSpPr>
        <p:spPr bwMode="auto">
          <a:xfrm>
            <a:off x="190500" y="647463"/>
            <a:ext cx="8625954" cy="6093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500" b="1" dirty="0"/>
              <a:t>Proposed Effective Date:  </a:t>
            </a:r>
            <a:r>
              <a:rPr lang="en-US" sz="1500" dirty="0"/>
              <a:t>Upon system implementation – Priority 2019; Rank 2600</a:t>
            </a:r>
          </a:p>
          <a:p>
            <a:r>
              <a:rPr lang="en-US" sz="1500" b="1" dirty="0"/>
              <a:t>ERCOT Impact Analysis:  </a:t>
            </a:r>
            <a:r>
              <a:rPr lang="en-US" sz="1500" dirty="0"/>
              <a:t>Between $15k and $25k; no impacts to ERCOT staffing; impacts to CRM &amp; Registration System (REG), DAIP, External Public, and Data Access &amp; Transparency; </a:t>
            </a:r>
            <a:r>
              <a:rPr lang="x-none" sz="1500" dirty="0"/>
              <a:t>ERCOT business processes</a:t>
            </a:r>
            <a:r>
              <a:rPr lang="en-US" sz="1500" dirty="0"/>
              <a:t> will be updated; no impacts to ERCOT grid operations and practices.</a:t>
            </a:r>
          </a:p>
          <a:p>
            <a:r>
              <a:rPr lang="en-US" sz="1500" b="1" dirty="0"/>
              <a:t>Revision Description:  </a:t>
            </a:r>
            <a:r>
              <a:rPr lang="en-US" sz="1500" dirty="0"/>
              <a:t>This NPRR modifies Section 16, Registration and Qualification of Market Participants, and Section 23, Forms B, E, and J; and adds Form L. This NPRR makes the following primary modifications to Section 16: (1) Creates a new process by which qualified Market Participants can request to opt-out of receiving Digital Certificates and having to appoint a User Security Administrator (USA).  If ERCOT determines that a Market Participant is qualified to opt-out, that Market Participant will not have the ability to request/utilize Digital Certificates or access to the </a:t>
            </a:r>
            <a:r>
              <a:rPr lang="en-US" sz="1500" dirty="0" smtClean="0"/>
              <a:t>MIS; </a:t>
            </a:r>
            <a:r>
              <a:rPr lang="en-US" sz="1500" dirty="0"/>
              <a:t>(2) Clarifies ambiguous requirements Digital Certificate holders must meet to receive and continue to hold Digital Certificates; and (3) Clarifies that a USA may be responsible for managing access to certain ERCOT computer systems that do not require Digital Certificates, such as the online Resource Integration and Ongoing Operations (RIOO) system, which is currently expected to be implemented later in 2018. This NPRR makes the following modifications to Section 23: (1) Revises Form B and Form J to give new applicants the ability to opt-out of receiving Digital Certificates as long as they meet the necessary qualifications; (2) Revises Form E to allow a qualified Market Participant that has previously opted-out of receiving Digital Certificates to opt back in, and therefore become eligible to receive Digital Certificates; and (3) Adds Form L. Additional revisions streamline and clarify the Digital Certificate and USA process.</a:t>
            </a:r>
          </a:p>
          <a:p>
            <a:r>
              <a:rPr lang="en-US" sz="1500" b="1" dirty="0"/>
              <a:t>PRS Decision:</a:t>
            </a:r>
            <a:r>
              <a:rPr lang="en-US" sz="1500" dirty="0"/>
              <a:t>  On 10/18/18, PRS voted to recommend approval of NPRR899 as submitted.  There were two abstentions from the Independent Power Marketer (IPM) (Tenaska) and the Independent Retail Electric Provider (IREP) (Reliant) Market Segments.  On 11/15/18, PRS unanimously voted to endorse and forward to TAC the 10/18/18 PRS Report and Impact Analysis for NPRR899 with a recommended priority of 2019 and rank of 2600.</a:t>
            </a:r>
          </a:p>
        </p:txBody>
      </p:sp>
    </p:spTree>
    <p:extLst>
      <p:ext uri="{BB962C8B-B14F-4D97-AF65-F5344CB8AC3E}">
        <p14:creationId xmlns:p14="http://schemas.microsoft.com/office/powerpoint/2010/main" val="4218511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NPRR901, Switchable Generation Resource Status Code - URGENT [ERCOT]</a:t>
            </a:r>
            <a:endParaRPr lang="en-US" sz="1800" dirty="0"/>
          </a:p>
        </p:txBody>
      </p:sp>
      <p:sp>
        <p:nvSpPr>
          <p:cNvPr id="14339" name="Rectangle 2"/>
          <p:cNvSpPr>
            <a:spLocks noChangeArrowheads="1"/>
          </p:cNvSpPr>
          <p:nvPr/>
        </p:nvSpPr>
        <p:spPr bwMode="auto">
          <a:xfrm>
            <a:off x="487363" y="879475"/>
            <a:ext cx="815816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2505</a:t>
            </a:r>
          </a:p>
          <a:p>
            <a:r>
              <a:rPr lang="en-US" b="1" dirty="0"/>
              <a:t>ERCOT Impact Analysis:  </a:t>
            </a:r>
            <a:r>
              <a:rPr lang="en-US" dirty="0"/>
              <a:t>Between $150k and $250k; no impacts to ERCOT staffing; impacts to MMS, DAIP, EMS, BI &amp; Data Analytics, Integration, and </a:t>
            </a:r>
            <a:r>
              <a:rPr lang="x-none" dirty="0"/>
              <a:t>CRM &amp; Registration System (REG)</a:t>
            </a:r>
            <a:r>
              <a:rPr lang="en-US" dirty="0"/>
              <a:t>; no impacts to </a:t>
            </a:r>
            <a:r>
              <a:rPr lang="x-none" dirty="0"/>
              <a:t>ERCOT business processes</a:t>
            </a:r>
            <a:r>
              <a:rPr lang="en-US" dirty="0"/>
              <a:t>; ERCOT grid operations and practices will be updated.</a:t>
            </a:r>
          </a:p>
          <a:p>
            <a:r>
              <a:rPr lang="en-US" b="1" dirty="0"/>
              <a:t>Revision Description:  </a:t>
            </a:r>
            <a:r>
              <a:rPr lang="en-US" dirty="0"/>
              <a:t>This NPRR proposes a new Resource Status code “EMRSWGR” for Switchable Generation Resources (SWGRs) operating in a non-ERCOT Control Area in order to provide additional transparency for operations and reporting.</a:t>
            </a:r>
            <a:r>
              <a:rPr lang="en-US" b="1" dirty="0"/>
              <a:t> </a:t>
            </a:r>
            <a:endParaRPr lang="en-US" dirty="0"/>
          </a:p>
          <a:p>
            <a:r>
              <a:rPr lang="en-US" b="1" dirty="0"/>
              <a:t>PRS Decision:</a:t>
            </a:r>
            <a:r>
              <a:rPr lang="en-US" dirty="0"/>
              <a:t>  On 11/15/18, PRS voted to grant NPRR901 Urgent status.  There was one abstention from the IPM (Morgan Stanley) Market Segment.  PRS then voted to recommend approval of NPRR901 as submitted and to forward to TAC.  There were two abstentions from the IPM (Morgan Stanley) and Municipal (DME) Market Segments.  Finally, PRS voted to recommend a priority of 2019 and rank of 2505 for NPRR901.  There was one abstention from the IPM (Morgan Stanley) Market Segment.</a:t>
            </a:r>
          </a:p>
        </p:txBody>
      </p:sp>
    </p:spTree>
    <p:extLst>
      <p:ext uri="{BB962C8B-B14F-4D97-AF65-F5344CB8AC3E}">
        <p14:creationId xmlns:p14="http://schemas.microsoft.com/office/powerpoint/2010/main" val="33877014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SCR797, Provide Current Operating Plans (COPs) to TSPs [ERCOT]</a:t>
            </a:r>
            <a:endParaRPr lang="en-US" sz="18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2610</a:t>
            </a:r>
          </a:p>
          <a:p>
            <a:r>
              <a:rPr lang="en-US" b="1" dirty="0"/>
              <a:t>ERCOT Impact Analysis:  </a:t>
            </a:r>
            <a:r>
              <a:rPr lang="en-US" dirty="0"/>
              <a:t>Between $30k and $50k; no impacts to ERCOT staffing; impacts to DAIP, MMS, Integration, and Data Access &amp; Transparency; no impacts to </a:t>
            </a:r>
            <a:r>
              <a:rPr lang="x-none" dirty="0"/>
              <a:t>ERCOT business processes</a:t>
            </a:r>
            <a:r>
              <a:rPr lang="en-US" dirty="0"/>
              <a:t>; no impacts to ERCOT grid operations and practices.</a:t>
            </a:r>
          </a:p>
          <a:p>
            <a:r>
              <a:rPr lang="en-US" b="1" dirty="0"/>
              <a:t>Revision Description:  </a:t>
            </a:r>
            <a:r>
              <a:rPr lang="en-US" dirty="0"/>
              <a:t>This SCR will allow ERCOT to automatically share Current Operating Plans (COPs) with a Transmission Service Provider (TSP) upon request by that TSP.</a:t>
            </a:r>
          </a:p>
          <a:p>
            <a:r>
              <a:rPr lang="en-US" b="1" dirty="0"/>
              <a:t>PRS Decision:</a:t>
            </a:r>
            <a:r>
              <a:rPr lang="en-US" dirty="0"/>
              <a:t>  On 10/18/18, PRS voted to recommend approval of SCR797 as submitted.  There was one abstention from the Independent Retail Electric Provider (IREP) (Reliant) Market Segment.  On 11/15/18, PRS unanimously voted to endorse and forward to TAC the 10/18/18 PRS Report as amended by the 11/8/18 Oncor comments and Impact Analysis for SCR797 with a recommended priority of 2019 and rank of 2610.</a:t>
            </a:r>
          </a:p>
        </p:txBody>
      </p:sp>
    </p:spTree>
    <p:extLst>
      <p:ext uri="{BB962C8B-B14F-4D97-AF65-F5344CB8AC3E}">
        <p14:creationId xmlns:p14="http://schemas.microsoft.com/office/powerpoint/2010/main" val="4108028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2018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23</a:t>
            </a:fld>
            <a:endParaRPr lang="en-US">
              <a:solidFill>
                <a:prstClr val="black">
                  <a:tint val="75000"/>
                </a:prstClr>
              </a:solidFill>
            </a:endParaRPr>
          </a:p>
        </p:txBody>
      </p:sp>
      <p:sp>
        <p:nvSpPr>
          <p:cNvPr id="29" name="TextBox 15"/>
          <p:cNvSpPr txBox="1">
            <a:spLocks noChangeArrowheads="1"/>
          </p:cNvSpPr>
          <p:nvPr/>
        </p:nvSpPr>
        <p:spPr bwMode="auto">
          <a:xfrm>
            <a:off x="160280" y="5447632"/>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04832"/>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447632"/>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838201"/>
          <a:ext cx="8839200" cy="3384185"/>
        </p:xfrm>
        <a:graphic>
          <a:graphicData uri="http://schemas.openxmlformats.org/drawingml/2006/table">
            <a:tbl>
              <a:tblPr/>
              <a:tblGrid>
                <a:gridCol w="1439920"/>
                <a:gridCol w="1524000"/>
                <a:gridCol w="1524191"/>
                <a:gridCol w="1504660"/>
                <a:gridCol w="1390749"/>
                <a:gridCol w="1455680"/>
              </a:tblGrid>
              <a:tr h="5495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2/6 – 2/8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4/5 – 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5/29 – 5/31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8/7 – 8/9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10/23 – 10/25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12/11 – 12/13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242225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NPRR659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NPRR810</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PGRR042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NPRR846</a:t>
                      </a:r>
                      <a:endParaRPr kumimoji="0" lang="en-US" sz="8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NPRR562</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NPRR776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NOGRR167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normalizeH="0" baseline="0" dirty="0" smtClean="0">
                          <a:ln>
                            <a:noFill/>
                          </a:ln>
                          <a:solidFill>
                            <a:schemeClr val="tx1"/>
                          </a:solidFill>
                          <a:effectLst/>
                          <a:latin typeface="Courier New" pitchFamily="49" charset="0"/>
                          <a:ea typeface="+mn-ea"/>
                          <a:cs typeface="+mn-cs"/>
                        </a:rPr>
                        <a:t>(partial implementation)</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NPRR875</a:t>
                      </a: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NPRR809</a:t>
                      </a:r>
                      <a:r>
                        <a:rPr kumimoji="0" lang="en-US" sz="900" b="0" i="0" u="none" strike="sng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PGRR063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NPRR831</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(b)</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SCR777</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5" name="TextBox 34"/>
          <p:cNvSpPr txBox="1"/>
          <p:nvPr/>
        </p:nvSpPr>
        <p:spPr>
          <a:xfrm>
            <a:off x="7315200" y="1400352"/>
            <a:ext cx="236905" cy="1800493"/>
          </a:xfrm>
          <a:prstGeom prst="rect">
            <a:avLst/>
          </a:prstGeom>
          <a:noFill/>
        </p:spPr>
        <p:txBody>
          <a:bodyPr wrap="square" rtlCol="0">
            <a:spAutoFit/>
          </a:bodyPr>
          <a:lstStyle/>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5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2400" b="1" i="1" kern="0" dirty="0" smtClean="0">
                <a:solidFill>
                  <a:srgbClr val="000000"/>
                </a:solidFill>
                <a:latin typeface="Arial" panose="020B0604020202020204"/>
                <a:cs typeface="+mn-cs"/>
              </a:rPr>
              <a:t> </a:t>
            </a:r>
            <a:endParaRPr lang="en-US" sz="28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25" name="TextBox 12"/>
          <p:cNvSpPr txBox="1">
            <a:spLocks noChangeArrowheads="1"/>
          </p:cNvSpPr>
          <p:nvPr/>
        </p:nvSpPr>
        <p:spPr bwMode="auto">
          <a:xfrm>
            <a:off x="3122655" y="3285979"/>
            <a:ext cx="15087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7/2</a:t>
            </a:r>
            <a:endParaRPr lang="en-US" sz="1200" kern="0" dirty="0" smtClean="0">
              <a:solidFill>
                <a:prstClr val="black"/>
              </a:solidFill>
              <a:cs typeface="+mn-cs"/>
            </a:endParaRPr>
          </a:p>
        </p:txBody>
      </p:sp>
      <p:sp>
        <p:nvSpPr>
          <p:cNvPr id="43" name="TextBox 42"/>
          <p:cNvSpPr txBox="1"/>
          <p:nvPr/>
        </p:nvSpPr>
        <p:spPr>
          <a:xfrm>
            <a:off x="8638685" y="1392114"/>
            <a:ext cx="370549" cy="2769989"/>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44" name="TextBox 12"/>
          <p:cNvSpPr txBox="1">
            <a:spLocks noChangeArrowheads="1"/>
          </p:cNvSpPr>
          <p:nvPr/>
        </p:nvSpPr>
        <p:spPr bwMode="auto">
          <a:xfrm>
            <a:off x="4647890" y="2424346"/>
            <a:ext cx="150143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9/1</a:t>
            </a:r>
            <a:endParaRPr lang="en-US" sz="1200" kern="0" dirty="0" smtClean="0">
              <a:solidFill>
                <a:prstClr val="black"/>
              </a:solidFill>
              <a:cs typeface="+mn-cs"/>
            </a:endParaRPr>
          </a:p>
        </p:txBody>
      </p:sp>
      <p:sp>
        <p:nvSpPr>
          <p:cNvPr id="3" name="TextBox 2"/>
          <p:cNvSpPr txBox="1"/>
          <p:nvPr/>
        </p:nvSpPr>
        <p:spPr>
          <a:xfrm rot="16200000">
            <a:off x="-301784" y="1935294"/>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smtClean="0">
                <a:solidFill>
                  <a:prstClr val="black"/>
                </a:solidFill>
                <a:latin typeface="Arial" panose="020B0604020202020204"/>
                <a:cs typeface="+mn-cs"/>
              </a:rPr>
              <a:t>CMM Release 1a</a:t>
            </a:r>
            <a:endParaRPr lang="en-US" sz="1100" i="1" dirty="0">
              <a:solidFill>
                <a:prstClr val="black"/>
              </a:solidFill>
              <a:latin typeface="Arial" panose="020B0604020202020204"/>
              <a:cs typeface="+mn-cs"/>
            </a:endParaRPr>
          </a:p>
        </p:txBody>
      </p:sp>
      <p:sp>
        <p:nvSpPr>
          <p:cNvPr id="4" name="Left Brace 3"/>
          <p:cNvSpPr/>
          <p:nvPr/>
        </p:nvSpPr>
        <p:spPr>
          <a:xfrm>
            <a:off x="406782" y="1645562"/>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24" name="TextBox 21"/>
          <p:cNvSpPr txBox="1">
            <a:spLocks noChangeArrowheads="1"/>
          </p:cNvSpPr>
          <p:nvPr/>
        </p:nvSpPr>
        <p:spPr bwMode="auto">
          <a:xfrm>
            <a:off x="5284529" y="5432243"/>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6" name="TextBox 12"/>
          <p:cNvSpPr txBox="1">
            <a:spLocks noChangeArrowheads="1"/>
          </p:cNvSpPr>
          <p:nvPr/>
        </p:nvSpPr>
        <p:spPr bwMode="auto">
          <a:xfrm>
            <a:off x="140666" y="3292999"/>
            <a:ext cx="144465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  &amp;  2/1</a:t>
            </a:r>
            <a:endParaRPr lang="en-US" sz="1200" kern="0" dirty="0">
              <a:solidFill>
                <a:prstClr val="black"/>
              </a:solidFill>
              <a:cs typeface="+mn-cs"/>
            </a:endParaRPr>
          </a:p>
        </p:txBody>
      </p:sp>
      <p:sp>
        <p:nvSpPr>
          <p:cNvPr id="28" name="TextBox 21"/>
          <p:cNvSpPr txBox="1">
            <a:spLocks noChangeArrowheads="1"/>
          </p:cNvSpPr>
          <p:nvPr/>
        </p:nvSpPr>
        <p:spPr bwMode="auto">
          <a:xfrm>
            <a:off x="6497486" y="5446693"/>
            <a:ext cx="2485392" cy="95410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NPRR825(a) – </a:t>
            </a:r>
            <a:r>
              <a:rPr lang="en-US" sz="800" b="0" kern="0" dirty="0" err="1" smtClean="0">
                <a:solidFill>
                  <a:prstClr val="black"/>
                </a:solidFill>
                <a:cs typeface="+mn-cs"/>
              </a:rPr>
              <a:t>NoticeBuilder</a:t>
            </a:r>
            <a:r>
              <a:rPr lang="en-US" sz="800" b="0" kern="0" dirty="0" smtClean="0">
                <a:solidFill>
                  <a:prstClr val="black"/>
                </a:solidFill>
                <a:cs typeface="+mn-cs"/>
              </a:rPr>
              <a:t> changes</a:t>
            </a:r>
          </a:p>
          <a:p>
            <a:pPr defTabSz="914400" eaLnBrk="1" hangingPunct="1">
              <a:defRPr/>
            </a:pPr>
            <a:r>
              <a:rPr lang="en-US" sz="800" b="0" kern="0" dirty="0" smtClean="0">
                <a:solidFill>
                  <a:prstClr val="black"/>
                </a:solidFill>
                <a:cs typeface="+mn-cs"/>
              </a:rPr>
              <a:t>NPRR562(b</a:t>
            </a:r>
            <a:r>
              <a:rPr lang="en-US" sz="800" b="0" kern="0" dirty="0">
                <a:solidFill>
                  <a:prstClr val="black"/>
                </a:solidFill>
                <a:cs typeface="+mn-cs"/>
              </a:rPr>
              <a:t>) – </a:t>
            </a:r>
            <a:r>
              <a:rPr lang="en-US" sz="800" b="0" kern="0" dirty="0" smtClean="0">
                <a:solidFill>
                  <a:prstClr val="black"/>
                </a:solidFill>
                <a:cs typeface="+mn-cs"/>
              </a:rPr>
              <a:t>Reporting/posting system changes</a:t>
            </a:r>
          </a:p>
          <a:p>
            <a:pPr defTabSz="914400" eaLnBrk="1" hangingPunct="1">
              <a:defRPr/>
            </a:pPr>
            <a:r>
              <a:rPr lang="en-US" sz="800" b="0" kern="0" dirty="0" smtClean="0">
                <a:solidFill>
                  <a:prstClr val="black"/>
                </a:solidFill>
                <a:cs typeface="+mn-cs"/>
              </a:rPr>
              <a:t>NPRR809(b</a:t>
            </a:r>
            <a:r>
              <a:rPr lang="en-US" sz="800" b="0" kern="0" dirty="0">
                <a:solidFill>
                  <a:prstClr val="black"/>
                </a:solidFill>
                <a:cs typeface="+mn-cs"/>
              </a:rPr>
              <a:t>) – Reporting/posting </a:t>
            </a:r>
            <a:r>
              <a:rPr lang="en-US" sz="800" b="0" kern="0" dirty="0" smtClean="0">
                <a:solidFill>
                  <a:prstClr val="black"/>
                </a:solidFill>
                <a:cs typeface="+mn-cs"/>
              </a:rPr>
              <a:t>system changes</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NPRR833(a) – DAM system changes</a:t>
            </a:r>
          </a:p>
          <a:p>
            <a:pPr defTabSz="914400" eaLnBrk="1" hangingPunct="1">
              <a:defRPr/>
            </a:pPr>
            <a:r>
              <a:rPr lang="en-US" sz="800" b="0" kern="0" dirty="0">
                <a:solidFill>
                  <a:prstClr val="black"/>
                </a:solidFill>
                <a:cs typeface="+mn-cs"/>
              </a:rPr>
              <a:t>NPRR833(b) – </a:t>
            </a:r>
            <a:r>
              <a:rPr lang="en-US" sz="800" b="0" kern="0" dirty="0" smtClean="0">
                <a:solidFill>
                  <a:prstClr val="black"/>
                </a:solidFill>
                <a:cs typeface="+mn-cs"/>
              </a:rPr>
              <a:t>SCED system changes</a:t>
            </a:r>
          </a:p>
          <a:p>
            <a:pPr defTabSz="914400" eaLnBrk="1" hangingPunct="1">
              <a:defRPr/>
            </a:pPr>
            <a:r>
              <a:rPr lang="en-US" sz="800" b="0" kern="0" dirty="0" smtClean="0">
                <a:solidFill>
                  <a:prstClr val="black"/>
                </a:solidFill>
                <a:cs typeface="+mn-cs"/>
              </a:rPr>
              <a:t>NPRR843(a) – CDR, 48 hour, &amp; 7 day reports</a:t>
            </a:r>
          </a:p>
          <a:p>
            <a:pPr defTabSz="914400" eaLnBrk="1" hangingPunct="1">
              <a:defRPr/>
            </a:pPr>
            <a:r>
              <a:rPr lang="en-US" sz="800" b="0" kern="0" dirty="0" smtClean="0">
                <a:solidFill>
                  <a:prstClr val="black"/>
                </a:solidFill>
                <a:cs typeface="+mn-cs"/>
              </a:rPr>
              <a:t>NPRR843(b) – 60 day reports</a:t>
            </a:r>
          </a:p>
        </p:txBody>
      </p:sp>
      <p:sp>
        <p:nvSpPr>
          <p:cNvPr id="37" name="TextBox 13"/>
          <p:cNvSpPr txBox="1">
            <a:spLocks noChangeArrowheads="1"/>
          </p:cNvSpPr>
          <p:nvPr/>
        </p:nvSpPr>
        <p:spPr bwMode="auto">
          <a:xfrm>
            <a:off x="160280" y="4642442"/>
            <a:ext cx="8839200" cy="261610"/>
          </a:xfrm>
          <a:prstGeom prst="rect">
            <a:avLst/>
          </a:prstGeom>
          <a:solidFill>
            <a:srgbClr val="BBE0E3"/>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100" kern="0" dirty="0" smtClean="0">
                <a:solidFill>
                  <a:srgbClr val="000000"/>
                </a:solidFill>
                <a:cs typeface="+mn-cs"/>
              </a:rPr>
              <a:t>TBD Items </a:t>
            </a:r>
            <a:r>
              <a:rPr lang="en-US" sz="1000" i="1" kern="0" dirty="0" smtClean="0">
                <a:solidFill>
                  <a:srgbClr val="000000"/>
                </a:solidFill>
                <a:cs typeface="+mn-cs"/>
              </a:rPr>
              <a:t>(and point at which they became “TBD”)</a:t>
            </a:r>
            <a:endParaRPr lang="en-US" sz="1100" i="1" kern="0" dirty="0">
              <a:solidFill>
                <a:srgbClr val="000000"/>
              </a:solidFill>
              <a:cs typeface="+mn-cs"/>
            </a:endParaRPr>
          </a:p>
        </p:txBody>
      </p:sp>
      <p:graphicFrame>
        <p:nvGraphicFramePr>
          <p:cNvPr id="45" name="Table 44"/>
          <p:cNvGraphicFramePr>
            <a:graphicFrameLocks noGrp="1"/>
          </p:cNvGraphicFramePr>
          <p:nvPr>
            <p:extLst/>
          </p:nvPr>
        </p:nvGraphicFramePr>
        <p:xfrm>
          <a:off x="168443" y="4908113"/>
          <a:ext cx="8823157" cy="464820"/>
        </p:xfrm>
        <a:graphic>
          <a:graphicData uri="http://schemas.openxmlformats.org/drawingml/2006/table">
            <a:tbl>
              <a:tblPr firstRow="1" bandRow="1"/>
              <a:tblGrid>
                <a:gridCol w="898357"/>
                <a:gridCol w="914400"/>
                <a:gridCol w="914400"/>
                <a:gridCol w="2895600"/>
                <a:gridCol w="3200400"/>
              </a:tblGrid>
              <a:tr h="23989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2015</a:t>
                      </a:r>
                      <a:endParaRPr lang="en-US" sz="1050" b="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2016</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800" b="0" strike="noStrike" dirty="0" smtClean="0">
                          <a:solidFill>
                            <a:schemeClr val="tx1"/>
                          </a:solidFill>
                        </a:rPr>
                        <a:t>None</a:t>
                      </a:r>
                      <a:endParaRPr lang="en-US" sz="800" b="0" strike="no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SCR781  P</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P,</a:t>
                      </a:r>
                      <a:r>
                        <a:rPr lang="en-US" sz="800" b="0" strike="noStrike" baseline="0" dirty="0" smtClean="0">
                          <a:solidFill>
                            <a:schemeClr val="tx1"/>
                          </a:solidFill>
                        </a:rPr>
                        <a:t> </a:t>
                      </a:r>
                      <a:r>
                        <a:rPr lang="en-US" sz="800" b="0" strike="sngStrike" baseline="0" dirty="0" smtClean="0">
                          <a:solidFill>
                            <a:schemeClr val="tx1"/>
                          </a:solidFill>
                        </a:rPr>
                        <a:t>SCR777</a:t>
                      </a:r>
                      <a:r>
                        <a:rPr lang="en-US" sz="800" b="0" strike="noStrike" baseline="0" dirty="0" smtClean="0">
                          <a:solidFill>
                            <a:schemeClr val="tx1"/>
                          </a:solidFill>
                        </a:rPr>
                        <a:t>, </a:t>
                      </a:r>
                      <a:r>
                        <a:rPr lang="en-US" sz="800" b="0" strike="sngStrike" baseline="0" dirty="0" smtClean="0">
                          <a:solidFill>
                            <a:schemeClr val="tx1"/>
                          </a:solidFill>
                        </a:rPr>
                        <a:t>NPRR831(b)</a:t>
                      </a:r>
                      <a:r>
                        <a:rPr lang="en-US" sz="800" b="0" strike="noStrike" baseline="0" dirty="0" smtClean="0">
                          <a:solidFill>
                            <a:schemeClr val="tx1"/>
                          </a:solidFill>
                        </a:rPr>
                        <a:t>, </a:t>
                      </a:r>
                      <a:r>
                        <a:rPr lang="en-US" sz="800" b="0" strike="sngStrike" baseline="0" dirty="0" smtClean="0">
                          <a:solidFill>
                            <a:schemeClr val="tx1"/>
                          </a:solidFill>
                        </a:rPr>
                        <a:t>NPRR749 </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RRGRR016, NPRR519, NPR620, NPRR741, NPRR755</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5" name="TextBox 4"/>
          <p:cNvSpPr txBox="1"/>
          <p:nvPr/>
        </p:nvSpPr>
        <p:spPr>
          <a:xfrm>
            <a:off x="180974" y="3617350"/>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smtClean="0">
                <a:solidFill>
                  <a:prstClr val="black"/>
                </a:solidFill>
                <a:latin typeface="Arial" panose="020B0604020202020204"/>
                <a:cs typeface="+mn-cs"/>
              </a:rPr>
              <a:t>1/1</a:t>
            </a:r>
            <a:endParaRPr lang="en-US" sz="800" dirty="0">
              <a:solidFill>
                <a:prstClr val="black"/>
              </a:solidFill>
              <a:latin typeface="Arial" panose="020B0604020202020204"/>
              <a:cs typeface="+mn-cs"/>
            </a:endParaRPr>
          </a:p>
        </p:txBody>
      </p:sp>
      <p:sp>
        <p:nvSpPr>
          <p:cNvPr id="49" name="TextBox 48"/>
          <p:cNvSpPr txBox="1"/>
          <p:nvPr/>
        </p:nvSpPr>
        <p:spPr>
          <a:xfrm>
            <a:off x="190060" y="3844243"/>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a:solidFill>
                  <a:prstClr val="black"/>
                </a:solidFill>
                <a:latin typeface="Arial" panose="020B0604020202020204"/>
                <a:cs typeface="+mn-cs"/>
              </a:rPr>
              <a:t>2</a:t>
            </a:r>
            <a:r>
              <a:rPr lang="en-US" sz="800" dirty="0" smtClean="0">
                <a:solidFill>
                  <a:prstClr val="black"/>
                </a:solidFill>
                <a:latin typeface="Arial" panose="020B0604020202020204"/>
                <a:cs typeface="+mn-cs"/>
              </a:rPr>
              <a:t>/1</a:t>
            </a:r>
            <a:endParaRPr lang="en-US" sz="800" dirty="0">
              <a:solidFill>
                <a:prstClr val="black"/>
              </a:solidFill>
              <a:latin typeface="Arial" panose="020B0604020202020204"/>
              <a:cs typeface="+mn-cs"/>
            </a:endParaRPr>
          </a:p>
        </p:txBody>
      </p:sp>
      <p:sp>
        <p:nvSpPr>
          <p:cNvPr id="46" name="TextBox 45"/>
          <p:cNvSpPr txBox="1"/>
          <p:nvPr/>
        </p:nvSpPr>
        <p:spPr>
          <a:xfrm>
            <a:off x="1263557" y="1398340"/>
            <a:ext cx="304892" cy="2723823"/>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6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dirty="0">
              <a:solidFill>
                <a:prstClr val="black"/>
              </a:solidFill>
              <a:latin typeface="Wingdings" panose="05000000000000000000" pitchFamily="2" charset="2"/>
              <a:cs typeface="+mn-cs"/>
            </a:endParaRPr>
          </a:p>
        </p:txBody>
      </p:sp>
      <p:sp>
        <p:nvSpPr>
          <p:cNvPr id="53" name="TextBox 52"/>
          <p:cNvSpPr txBox="1"/>
          <p:nvPr/>
        </p:nvSpPr>
        <p:spPr>
          <a:xfrm>
            <a:off x="2809262" y="1375039"/>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39" name="TextBox 38"/>
          <p:cNvSpPr txBox="1"/>
          <p:nvPr/>
        </p:nvSpPr>
        <p:spPr>
          <a:xfrm>
            <a:off x="4360791" y="3570037"/>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48" name="TextBox 47"/>
          <p:cNvSpPr txBox="1"/>
          <p:nvPr/>
        </p:nvSpPr>
        <p:spPr>
          <a:xfrm>
            <a:off x="4355947" y="1389888"/>
            <a:ext cx="304892" cy="707886"/>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p:txBody>
      </p:sp>
      <p:sp>
        <p:nvSpPr>
          <p:cNvPr id="36" name="TextBox 35"/>
          <p:cNvSpPr txBox="1"/>
          <p:nvPr/>
        </p:nvSpPr>
        <p:spPr>
          <a:xfrm>
            <a:off x="5844429" y="1371460"/>
            <a:ext cx="304892" cy="969496"/>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3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p:txBody>
      </p:sp>
      <p:sp>
        <p:nvSpPr>
          <p:cNvPr id="34" name="TextBox 12"/>
          <p:cNvSpPr txBox="1">
            <a:spLocks noChangeArrowheads="1"/>
          </p:cNvSpPr>
          <p:nvPr/>
        </p:nvSpPr>
        <p:spPr bwMode="auto">
          <a:xfrm>
            <a:off x="6157789" y="3285096"/>
            <a:ext cx="138074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11/1</a:t>
            </a:r>
            <a:endParaRPr lang="en-US" sz="1200" kern="0" dirty="0" smtClean="0">
              <a:solidFill>
                <a:prstClr val="black"/>
              </a:solidFill>
              <a:cs typeface="+mn-cs"/>
            </a:endParaRPr>
          </a:p>
        </p:txBody>
      </p:sp>
      <p:sp>
        <p:nvSpPr>
          <p:cNvPr id="41" name="TextBox 40"/>
          <p:cNvSpPr txBox="1"/>
          <p:nvPr/>
        </p:nvSpPr>
        <p:spPr>
          <a:xfrm>
            <a:off x="5845662" y="2684756"/>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cxnSp>
        <p:nvCxnSpPr>
          <p:cNvPr id="40" name="Straight Arrow Connector 39"/>
          <p:cNvCxnSpPr/>
          <p:nvPr/>
        </p:nvCxnSpPr>
        <p:spPr>
          <a:xfrm>
            <a:off x="8692736" y="1520787"/>
            <a:ext cx="240625" cy="32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TextBox 12"/>
          <p:cNvSpPr txBox="1">
            <a:spLocks noChangeArrowheads="1"/>
          </p:cNvSpPr>
          <p:nvPr/>
        </p:nvSpPr>
        <p:spPr bwMode="auto">
          <a:xfrm>
            <a:off x="7541802" y="3282645"/>
            <a:ext cx="144107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11/19</a:t>
            </a:r>
            <a:endParaRPr lang="en-US" sz="1200" kern="0" dirty="0" smtClean="0">
              <a:solidFill>
                <a:srgbClr val="FF0000"/>
              </a:solidFill>
              <a:cs typeface="+mn-cs"/>
            </a:endParaRPr>
          </a:p>
        </p:txBody>
      </p:sp>
      <p:sp>
        <p:nvSpPr>
          <p:cNvPr id="57" name="TextBox 12"/>
          <p:cNvSpPr txBox="1">
            <a:spLocks noChangeArrowheads="1"/>
          </p:cNvSpPr>
          <p:nvPr/>
        </p:nvSpPr>
        <p:spPr bwMode="auto">
          <a:xfrm>
            <a:off x="1604141" y="3293761"/>
            <a:ext cx="15087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a:t>
            </a:r>
            <a:endParaRPr lang="en-US" sz="1200" kern="0" dirty="0" smtClean="0">
              <a:solidFill>
                <a:prstClr val="black"/>
              </a:solidFill>
              <a:cs typeface="+mn-cs"/>
            </a:endParaRPr>
          </a:p>
        </p:txBody>
      </p:sp>
      <p:sp>
        <p:nvSpPr>
          <p:cNvPr id="58" name="TextBox 57"/>
          <p:cNvSpPr txBox="1"/>
          <p:nvPr/>
        </p:nvSpPr>
        <p:spPr>
          <a:xfrm>
            <a:off x="2799105" y="3580940"/>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38" name="TextBox 37"/>
          <p:cNvSpPr txBox="1"/>
          <p:nvPr/>
        </p:nvSpPr>
        <p:spPr>
          <a:xfrm>
            <a:off x="7249473" y="1396291"/>
            <a:ext cx="304892" cy="969496"/>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3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p:txBody>
      </p:sp>
      <p:sp>
        <p:nvSpPr>
          <p:cNvPr id="42" name="TextBox 12"/>
          <p:cNvSpPr txBox="1">
            <a:spLocks noChangeArrowheads="1"/>
          </p:cNvSpPr>
          <p:nvPr/>
        </p:nvSpPr>
        <p:spPr bwMode="auto">
          <a:xfrm>
            <a:off x="4648199" y="3285478"/>
            <a:ext cx="149298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10/1</a:t>
            </a:r>
            <a:endParaRPr lang="en-US" sz="1200" kern="0" dirty="0" smtClean="0">
              <a:solidFill>
                <a:prstClr val="black"/>
              </a:solidFill>
              <a:cs typeface="+mn-cs"/>
            </a:endParaRPr>
          </a:p>
        </p:txBody>
      </p:sp>
      <p:sp>
        <p:nvSpPr>
          <p:cNvPr id="47" name="TextBox 46"/>
          <p:cNvSpPr txBox="1"/>
          <p:nvPr/>
        </p:nvSpPr>
        <p:spPr>
          <a:xfrm>
            <a:off x="5847403" y="3623687"/>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51" name="TextBox 50"/>
          <p:cNvSpPr txBox="1"/>
          <p:nvPr/>
        </p:nvSpPr>
        <p:spPr>
          <a:xfrm>
            <a:off x="7229495" y="3580640"/>
            <a:ext cx="370549" cy="40011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r>
              <a:rPr lang="en-US" sz="1000" b="1" i="1" kern="0" dirty="0" smtClean="0">
                <a:solidFill>
                  <a:srgbClr val="000000"/>
                </a:solidFill>
                <a:latin typeface="Arial" panose="020B0604020202020204"/>
                <a:cs typeface="+mn-cs"/>
              </a:rPr>
              <a:t>  </a:t>
            </a:r>
          </a:p>
        </p:txBody>
      </p:sp>
    </p:spTree>
    <p:extLst>
      <p:ext uri="{BB962C8B-B14F-4D97-AF65-F5344CB8AC3E}">
        <p14:creationId xmlns:p14="http://schemas.microsoft.com/office/powerpoint/2010/main" val="3184665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dirty="0"/>
          </a:p>
          <a:p>
            <a:pPr lvl="0"/>
            <a:r>
              <a:rPr lang="en-US" b="0" dirty="0" smtClean="0"/>
              <a:t>NPRR850</a:t>
            </a:r>
            <a:r>
              <a:rPr lang="en-US" b="0" dirty="0"/>
              <a:t>, Market Suspension and Restart [ERCOT] </a:t>
            </a:r>
          </a:p>
          <a:p>
            <a:pPr lvl="1"/>
            <a:r>
              <a:rPr lang="en-US" dirty="0" smtClean="0"/>
              <a:t>IA</a:t>
            </a:r>
            <a:r>
              <a:rPr lang="en-US" dirty="0"/>
              <a:t>: Less than $10k (O&amp;M) </a:t>
            </a:r>
            <a:r>
              <a:rPr lang="en-US" dirty="0" smtClean="0"/>
              <a:t>	</a:t>
            </a:r>
            <a:r>
              <a:rPr lang="en-US" dirty="0"/>
              <a:t>	Priority n/a; Rank n/a</a:t>
            </a:r>
          </a:p>
          <a:p>
            <a:pPr marL="457200" lvl="1" indent="0">
              <a:buNone/>
            </a:pPr>
            <a:endParaRPr lang="en-US" dirty="0" smtClean="0"/>
          </a:p>
          <a:p>
            <a:r>
              <a:rPr lang="en-US" b="0" dirty="0" smtClean="0"/>
              <a:t>NPRR879</a:t>
            </a:r>
            <a:r>
              <a:rPr lang="en-US" b="0" dirty="0"/>
              <a:t>, SCED Base Point, Base Point Deviation, and Performance Evaluation Changes for IRRs that Carry Ancillary Services [ERCOT]</a:t>
            </a:r>
          </a:p>
          <a:p>
            <a:pPr lvl="1"/>
            <a:r>
              <a:rPr lang="en-US" dirty="0" smtClean="0"/>
              <a:t>IA: Between </a:t>
            </a:r>
            <a:r>
              <a:rPr lang="en-US" dirty="0"/>
              <a:t>$200k and $</a:t>
            </a:r>
            <a:r>
              <a:rPr lang="en-US" dirty="0" smtClean="0"/>
              <a:t>250k	Priority 2020; Rank 2800</a:t>
            </a:r>
          </a:p>
          <a:p>
            <a:pPr marL="457200" lvl="1" indent="0">
              <a:buNone/>
            </a:pPr>
            <a:endParaRPr lang="en-US" dirty="0"/>
          </a:p>
          <a:p>
            <a:r>
              <a:rPr lang="en-US" b="0" dirty="0" smtClean="0"/>
              <a:t>NPRR884</a:t>
            </a:r>
            <a:r>
              <a:rPr lang="en-US" b="0" dirty="0"/>
              <a:t>, Adjustments to Pricing and Settlement for Reliability Unit Commitments (RUCs) of On-Line Combined Cycle Generation Resources [ERCOT]</a:t>
            </a:r>
          </a:p>
          <a:p>
            <a:pPr lvl="1"/>
            <a:r>
              <a:rPr lang="en-US" dirty="0"/>
              <a:t>IA: Between </a:t>
            </a:r>
            <a:r>
              <a:rPr lang="en-US" dirty="0" smtClean="0"/>
              <a:t>$300k </a:t>
            </a:r>
            <a:r>
              <a:rPr lang="en-US" dirty="0"/>
              <a:t>and </a:t>
            </a:r>
            <a:r>
              <a:rPr lang="en-US" dirty="0" smtClean="0"/>
              <a:t>$400k</a:t>
            </a:r>
            <a:r>
              <a:rPr lang="en-US" dirty="0"/>
              <a:t>	Priority </a:t>
            </a:r>
            <a:r>
              <a:rPr lang="en-US" dirty="0" smtClean="0"/>
              <a:t>2019; </a:t>
            </a:r>
            <a:r>
              <a:rPr lang="en-US" dirty="0"/>
              <a:t>Rank </a:t>
            </a:r>
            <a:r>
              <a:rPr lang="en-US" dirty="0" smtClean="0"/>
              <a:t>2590</a:t>
            </a:r>
            <a:endParaRPr lang="en-US" dirty="0"/>
          </a:p>
          <a:p>
            <a:pPr lvl="0"/>
            <a:endParaRPr lang="en-US" b="0"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454010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dirty="0"/>
          </a:p>
          <a:p>
            <a:pPr lvl="0"/>
            <a:r>
              <a:rPr lang="en-US" b="0" dirty="0" smtClean="0"/>
              <a:t>NPRR887</a:t>
            </a:r>
            <a:r>
              <a:rPr lang="en-US" b="0" dirty="0"/>
              <a:t>, Monthly Posting of Default Uplift Exposure Information [Citigroup] </a:t>
            </a:r>
          </a:p>
          <a:p>
            <a:pPr lvl="1"/>
            <a:r>
              <a:rPr lang="en-US" dirty="0" smtClean="0"/>
              <a:t>IA</a:t>
            </a:r>
            <a:r>
              <a:rPr lang="en-US" dirty="0"/>
              <a:t>: </a:t>
            </a:r>
            <a:r>
              <a:rPr lang="en-US" dirty="0" smtClean="0"/>
              <a:t>Between $50k and $75k 	</a:t>
            </a:r>
            <a:r>
              <a:rPr lang="en-US" dirty="0"/>
              <a:t>	Priority </a:t>
            </a:r>
            <a:r>
              <a:rPr lang="en-US" dirty="0" smtClean="0"/>
              <a:t>2019; </a:t>
            </a:r>
            <a:r>
              <a:rPr lang="en-US" dirty="0"/>
              <a:t>Rank </a:t>
            </a:r>
            <a:r>
              <a:rPr lang="en-US" dirty="0" smtClean="0"/>
              <a:t>2560</a:t>
            </a:r>
            <a:endParaRPr lang="en-US" dirty="0"/>
          </a:p>
          <a:p>
            <a:pPr marL="457200" lvl="1" indent="0">
              <a:buNone/>
            </a:pPr>
            <a:endParaRPr lang="en-US" dirty="0" smtClean="0"/>
          </a:p>
          <a:p>
            <a:r>
              <a:rPr lang="en-US" b="0" dirty="0" smtClean="0"/>
              <a:t>NPRR895</a:t>
            </a:r>
            <a:r>
              <a:rPr lang="en-US" b="0" dirty="0"/>
              <a:t>, Inclusion of Photo-Voltaic Generation Resources (PVGRs) in Real-Time Ancillary Service Imbalance Payment or Charge [ERCOT]</a:t>
            </a:r>
          </a:p>
          <a:p>
            <a:pPr lvl="1"/>
            <a:r>
              <a:rPr lang="en-US" dirty="0" smtClean="0"/>
              <a:t>IA: Between $</a:t>
            </a:r>
            <a:r>
              <a:rPr lang="en-US" dirty="0"/>
              <a:t>1</a:t>
            </a:r>
            <a:r>
              <a:rPr lang="en-US" dirty="0" smtClean="0"/>
              <a:t>0k </a:t>
            </a:r>
            <a:r>
              <a:rPr lang="en-US" dirty="0"/>
              <a:t>and $</a:t>
            </a:r>
            <a:r>
              <a:rPr lang="en-US" dirty="0" smtClean="0"/>
              <a:t>20k		Priority 2019; Rank 2570</a:t>
            </a:r>
          </a:p>
          <a:p>
            <a:pPr marL="457200" lvl="1" indent="0">
              <a:buNone/>
            </a:pPr>
            <a:endParaRPr lang="en-US" dirty="0"/>
          </a:p>
          <a:p>
            <a:r>
              <a:rPr lang="en-US" b="0" dirty="0" smtClean="0"/>
              <a:t>NPRR899</a:t>
            </a:r>
            <a:r>
              <a:rPr lang="en-US" b="0" dirty="0"/>
              <a:t>, Digital Certificate and User Security Administrator Clarifications and Opt Out Procedure [ERCOT]</a:t>
            </a:r>
            <a:endParaRPr lang="en-US" b="0" dirty="0" smtClean="0"/>
          </a:p>
          <a:p>
            <a:pPr lvl="1"/>
            <a:r>
              <a:rPr lang="en-US" dirty="0" smtClean="0"/>
              <a:t>IA: Between $15k and $25k		Priority 2019; Rank 2600</a:t>
            </a:r>
          </a:p>
          <a:p>
            <a:pPr lvl="0"/>
            <a:endParaRPr lang="en-US" b="0"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680619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dirty="0"/>
          </a:p>
          <a:p>
            <a:pPr lvl="0"/>
            <a:r>
              <a:rPr lang="en-US" b="0" dirty="0" smtClean="0"/>
              <a:t>NPRR901</a:t>
            </a:r>
            <a:r>
              <a:rPr lang="en-US" b="0" dirty="0"/>
              <a:t>, Switchable Generation Resource Status Code - URGENT [ERCOT] </a:t>
            </a:r>
          </a:p>
          <a:p>
            <a:pPr lvl="1"/>
            <a:r>
              <a:rPr lang="en-US" dirty="0" smtClean="0"/>
              <a:t>IA</a:t>
            </a:r>
            <a:r>
              <a:rPr lang="en-US" dirty="0"/>
              <a:t>: </a:t>
            </a:r>
            <a:r>
              <a:rPr lang="en-US" dirty="0" smtClean="0"/>
              <a:t>Between $150k and $250k 	Priority 2019; </a:t>
            </a:r>
            <a:r>
              <a:rPr lang="en-US" dirty="0"/>
              <a:t>Rank </a:t>
            </a:r>
            <a:r>
              <a:rPr lang="en-US" dirty="0" smtClean="0"/>
              <a:t>2505</a:t>
            </a:r>
            <a:endParaRPr lang="en-US" dirty="0"/>
          </a:p>
          <a:p>
            <a:pPr marL="457200" lvl="1" indent="0">
              <a:buNone/>
            </a:pPr>
            <a:endParaRPr lang="en-US" dirty="0" smtClean="0"/>
          </a:p>
          <a:p>
            <a:r>
              <a:rPr lang="en-US" b="0" dirty="0" smtClean="0"/>
              <a:t>SCR797</a:t>
            </a:r>
            <a:r>
              <a:rPr lang="en-US" b="0" dirty="0"/>
              <a:t>, Provide Current Operating Plans (COPs) to TSPs [ERCOT]</a:t>
            </a:r>
          </a:p>
          <a:p>
            <a:pPr lvl="1"/>
            <a:r>
              <a:rPr lang="en-US" dirty="0" smtClean="0"/>
              <a:t>IA: Between $30k </a:t>
            </a:r>
            <a:r>
              <a:rPr lang="en-US" dirty="0"/>
              <a:t>and </a:t>
            </a:r>
            <a:r>
              <a:rPr lang="en-US" dirty="0" smtClean="0"/>
              <a:t>$</a:t>
            </a:r>
            <a:r>
              <a:rPr lang="en-US" dirty="0"/>
              <a:t>5</a:t>
            </a:r>
            <a:r>
              <a:rPr lang="en-US" dirty="0" smtClean="0"/>
              <a:t>0k		Priority 2019; Rank 2610</a:t>
            </a:r>
          </a:p>
          <a:p>
            <a:pPr lvl="0"/>
            <a:endParaRPr lang="en-US" b="0"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2780956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NPRR850, Market Suspension and Restart [ERCOT]</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2019</a:t>
            </a:r>
          </a:p>
          <a:p>
            <a:r>
              <a:rPr lang="en-US" b="1" dirty="0"/>
              <a:t>ERCOT Impact Analysis:  </a:t>
            </a:r>
            <a:r>
              <a:rPr lang="en-US" dirty="0"/>
              <a:t>Less than $10k (O&amp;M);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lays out principles for ERCOT and Market Participants to follow in the event of a Market Suspension and Market Restart; and specifies the means of Settlement during a Market Suspension and for Market Restart.</a:t>
            </a:r>
          </a:p>
          <a:p>
            <a:r>
              <a:rPr lang="en-US" b="1" dirty="0"/>
              <a:t>PRS Decision:</a:t>
            </a:r>
            <a:r>
              <a:rPr lang="en-US" dirty="0"/>
              <a:t>  On 8/16/18, PRS unanimously voted to recommend approval of NPRR850 as amended by the 5/17/18 ERCOT comments.  On 11/15/18, PRS unanimously voted to endorse and forward to TAC the 8/16/18 PRS Report as amended by the 11/5/18 LCRA comments and Impact Analysis for NPRR850.</a:t>
            </a:r>
          </a:p>
        </p:txBody>
      </p:sp>
    </p:spTree>
    <p:extLst>
      <p:ext uri="{BB962C8B-B14F-4D97-AF65-F5344CB8AC3E}">
        <p14:creationId xmlns:p14="http://schemas.microsoft.com/office/powerpoint/2010/main" val="1765362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NPRR871, Customer or Resource Entity Funded Transmission Projects Review Process [ERCOT]</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addresses the review process for transmission projects that are funded by Customers or Resource Entities.  Similar language was included in the initial filing of NPRR837, Regional Planning Group (RPG) Process Reform, but after discussion with stakeholders was removed from that NPRR to allow for a standalone review of the language.</a:t>
            </a:r>
          </a:p>
          <a:p>
            <a:r>
              <a:rPr lang="en-US" b="1" dirty="0"/>
              <a:t>PRS Decision:</a:t>
            </a:r>
            <a:r>
              <a:rPr lang="en-US" dirty="0"/>
              <a:t>  On 10/18/18, PRS </a:t>
            </a:r>
            <a:r>
              <a:rPr lang="en-US" dirty="0"/>
              <a:t>unanimously voted </a:t>
            </a:r>
            <a:r>
              <a:rPr lang="en-US" dirty="0"/>
              <a:t>to recommend approval of NPRR871 as amended by the 10/1/18 Reliant Energy Joint comments.  On 11/15/18, PRS unanimously voted to endorse and forward to TAC the 10/18/18 PRS Report and Impact Analysis for NPRR871.</a:t>
            </a:r>
          </a:p>
        </p:txBody>
      </p:sp>
    </p:spTree>
    <p:extLst>
      <p:ext uri="{BB962C8B-B14F-4D97-AF65-F5344CB8AC3E}">
        <p14:creationId xmlns:p14="http://schemas.microsoft.com/office/powerpoint/2010/main" val="3611238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NPRR879, SCED Base Point, Base Point Deviation, and Performance Evaluation Changes for IRRs that Carry Ancillary Services [ERCOT]</a:t>
            </a:r>
            <a:endParaRPr lang="en-US" sz="1800" dirty="0"/>
          </a:p>
        </p:txBody>
      </p:sp>
      <p:sp>
        <p:nvSpPr>
          <p:cNvPr id="14339" name="Rectangle 2"/>
          <p:cNvSpPr>
            <a:spLocks noChangeArrowheads="1"/>
          </p:cNvSpPr>
          <p:nvPr/>
        </p:nvSpPr>
        <p:spPr bwMode="auto">
          <a:xfrm>
            <a:off x="190500" y="879475"/>
            <a:ext cx="8857966"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 Priority 2020; Rank 2800</a:t>
            </a:r>
          </a:p>
          <a:p>
            <a:r>
              <a:rPr lang="en-US" sz="1600" b="1" dirty="0"/>
              <a:t>ERCOT Impact Analysis:  </a:t>
            </a:r>
            <a:r>
              <a:rPr lang="en-US" sz="1600" dirty="0"/>
              <a:t>Between $200k and $250k; no impacts to ERCOT staffing; impacts to Data and Information Products (DAIP), Market Settlements (S&amp;B), Business Intelligence (BI) &amp; Data Analytics, Energy Management System (EMS), Network Model Management System (NMMS), and Integration; no impacts to </a:t>
            </a:r>
            <a:r>
              <a:rPr lang="x-none" sz="1600" dirty="0"/>
              <a:t>ERCOT business processes</a:t>
            </a:r>
            <a:r>
              <a:rPr lang="en-US" sz="1600" dirty="0"/>
              <a:t>; no impacts to ERCOT grid operations and practices.</a:t>
            </a:r>
          </a:p>
          <a:p>
            <a:r>
              <a:rPr lang="en-US" sz="1600" b="1" dirty="0"/>
              <a:t>Revision Description:  </a:t>
            </a:r>
            <a:r>
              <a:rPr lang="en-US" sz="1600" dirty="0"/>
              <a:t>This NPRR proposes that Intermittent Renewable Resources (IRRs) carrying Ancillary Service responsibilities receive a Security Constrained Economic Dispatch (SCED) Base Point calculated using the five-minute intra-hour forecast of the Resource. Generation Resource Energy Deployment Performance (GREDP) metrics are added to score performance during these intervals. This NPRR contains clean-up changes to correct the unit of measure for some billing determinants, and an as-built correction to the Settlement equation in paragraph (4) of Section 6.6.5.2, IRR Generation Resource Base Point Deviation Charge; and also contains administrative edits to paragraphs (7) – (9) of Section 8.1.1.4.1, Regulation Service and Generation Resource/Controllable Load Resource Energy Deployment Performance, to align the paragraph numbering with current Protocol formatting style.</a:t>
            </a:r>
          </a:p>
          <a:p>
            <a:r>
              <a:rPr lang="en-US" sz="1600" b="1" dirty="0"/>
              <a:t>PRS Decision:</a:t>
            </a:r>
            <a:r>
              <a:rPr lang="en-US" sz="1600" dirty="0"/>
              <a:t>  On 9/13/18, PRS unanimously voted to recommend approval of NPRR879 as amended by the 8/3/18 ERCOT comments as revised by PRS.  On 10/18/18, PRS unanimously voted to endorse and forward to TAC the 9/13/18 PRS Report as amended by the 9/25/18 ERCOT comments and the Revised Impact Analysis for NPRR879 with a recommended priority of 2020 and rank of 2800.</a:t>
            </a:r>
          </a:p>
        </p:txBody>
      </p:sp>
    </p:spTree>
    <p:extLst>
      <p:ext uri="{BB962C8B-B14F-4D97-AF65-F5344CB8AC3E}">
        <p14:creationId xmlns:p14="http://schemas.microsoft.com/office/powerpoint/2010/main" val="161537803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microsoft.com/office/2006/documentManagement/types"/>
    <ds:schemaRef ds:uri="http://www.w3.org/XML/1998/namespace"/>
    <ds:schemaRef ds:uri="http://purl.org/dc/elements/1.1/"/>
    <ds:schemaRef ds:uri="c34af464-7aa1-4edd-9be4-83dffc1cb926"/>
    <ds:schemaRef ds:uri="http://schemas.microsoft.com/office/2006/metadata/properties"/>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8025</TotalTime>
  <Words>3700</Words>
  <Application>Microsoft Office PowerPoint</Application>
  <PresentationFormat>On-screen Show (4:3)</PresentationFormat>
  <Paragraphs>361</Paragraphs>
  <Slides>23</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Arial</vt:lpstr>
      <vt:lpstr>Calibri</vt:lpstr>
      <vt:lpstr>Courier New</vt:lpstr>
      <vt:lpstr>Wingdings</vt:lpstr>
      <vt:lpstr>Custom Design</vt:lpstr>
      <vt:lpstr>Office Theme</vt:lpstr>
      <vt:lpstr>PowerPoint Presentation</vt:lpstr>
      <vt:lpstr>Summary of PRS Update</vt:lpstr>
      <vt:lpstr>Summary of PRS Update (continued)</vt:lpstr>
      <vt:lpstr>Summary of PRS Update (continued)</vt:lpstr>
      <vt:lpstr>Summary of PRS Update (continued)</vt:lpstr>
      <vt:lpstr>Appendix</vt:lpstr>
      <vt:lpstr>NPRR850, Market Suspension and Restart [ERCOT]</vt:lpstr>
      <vt:lpstr>NPRR871, Customer or Resource Entity Funded Transmission Projects Review Process [ERCOT]</vt:lpstr>
      <vt:lpstr>NPRR879, SCED Base Point, Base Point Deviation, and Performance Evaluation Changes for IRRs that Carry Ancillary Services [ERCOT]</vt:lpstr>
      <vt:lpstr>NPRR881, Annual Validation Process Revisions [CenterPoint and TXU]</vt:lpstr>
      <vt:lpstr>NPRR882, Related to PGRR067, Procedures for Wind and Solar Equipment Change [ERCOT]</vt:lpstr>
      <vt:lpstr>NPRR884, Adjustments to Pricing and Settlement for Reliability Unit Commitments (RUCs) of On-Line Combined Cycle Generation Resources [ERCOT]</vt:lpstr>
      <vt:lpstr>NPRR887, Monthly Posting of Default Uplift Exposure Information [Citigroup]</vt:lpstr>
      <vt:lpstr>NPRR892, Non-Spin Reserve Energy Floor Clarification [Morgan Stanley]</vt:lpstr>
      <vt:lpstr>NPRR893, Clarification of Fuel Index Price and Incorporation of System-Wide Offer Cap and Scarcity Pricing Mechanism Methodology into Protocols [ERCOT]</vt:lpstr>
      <vt:lpstr>NPRR894, Correction of Unaccounted For Energy (UFE) Formula [ERCOT]</vt:lpstr>
      <vt:lpstr>NPRR895, Inclusion of Photo-Voltaic Generation Resources (PVGRs) in Real-Time Ancillary Service Imbalance Payment or Charge [ERCOT]</vt:lpstr>
      <vt:lpstr>NPRR897, Adjustments to Black Start Service (BSS) Procurement Timeline and Testing [ERCOT]</vt:lpstr>
      <vt:lpstr>NPRR898, Modify Language on Returning Original EPS Metering Site Certification Documents to the TDSP [ERCOT]</vt:lpstr>
      <vt:lpstr>NPRR899, Digital Certificate and User Security Administrator Clarifications and Opt Out Procedure [ERCOT]</vt:lpstr>
      <vt:lpstr>NPRR901, Switchable Generation Resource Status Code - URGENT [ERCOT]</vt:lpstr>
      <vt:lpstr>SCR797, Provide Current Operating Plans (COPs) to TSPs [ERCOT]</vt:lpstr>
      <vt:lpstr>2018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Market Rules</cp:lastModifiedBy>
  <cp:revision>427</cp:revision>
  <cp:lastPrinted>2013-01-30T23:16:36Z</cp:lastPrinted>
  <dcterms:created xsi:type="dcterms:W3CDTF">2010-04-12T23:12:02Z</dcterms:created>
  <dcterms:modified xsi:type="dcterms:W3CDTF">2018-11-19T18:08:14Z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