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7"/>
  </p:notesMasterIdLst>
  <p:sldIdLst>
    <p:sldId id="642" r:id="rId2"/>
    <p:sldId id="703" r:id="rId3"/>
    <p:sldId id="704" r:id="rId4"/>
    <p:sldId id="706" r:id="rId5"/>
    <p:sldId id="705" r:id="rId6"/>
  </p:sldIdLst>
  <p:sldSz cx="11887200" cy="6858000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6B871"/>
    <a:srgbClr val="38B674"/>
    <a:srgbClr val="349E69"/>
    <a:srgbClr val="3333CC"/>
    <a:srgbClr val="37A76F"/>
    <a:srgbClr val="33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40" autoAdjust="0"/>
    <p:restoredTop sz="95565" autoAdjust="0"/>
  </p:normalViewPr>
  <p:slideViewPr>
    <p:cSldViewPr>
      <p:cViewPr varScale="1">
        <p:scale>
          <a:sx n="86" d="100"/>
          <a:sy n="86" d="100"/>
        </p:scale>
        <p:origin x="331" y="62"/>
      </p:cViewPr>
      <p:guideLst>
        <p:guide orient="horz" pos="2160"/>
        <p:guide pos="374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01650" y="704850"/>
            <a:ext cx="6099175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459288"/>
            <a:ext cx="5683250" cy="4224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988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916988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EF0AB23-F649-4F37-9278-5A22CB6DF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30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F0AB23-F649-4F37-9278-5A22CB6DFF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81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 txBox="1">
            <a:spLocks noGrp="1" noChangeArrowheads="1"/>
          </p:cNvSpPr>
          <p:nvPr/>
        </p:nvSpPr>
        <p:spPr bwMode="auto">
          <a:xfrm>
            <a:off x="4019550" y="8918575"/>
            <a:ext cx="3081338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422275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69925" algn="l"/>
                <a:tab pos="1338263" algn="l"/>
                <a:tab pos="2008188" algn="l"/>
                <a:tab pos="2678113" algn="l"/>
              </a:tabLst>
            </a:pPr>
            <a:fld id="{04F4AF34-097F-4874-B41F-D04155D43D10}" type="slidenum">
              <a:rPr lang="en-US" altLang="en-US" sz="1300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rPr>
              <a:pPr algn="r" defTabSz="422275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69925" algn="l"/>
                  <a:tab pos="1338263" algn="l"/>
                  <a:tab pos="2008188" algn="l"/>
                  <a:tab pos="2678113" algn="l"/>
                </a:tabLst>
              </a:pPr>
              <a:t>3</a:t>
            </a:fld>
            <a:endParaRPr lang="en-US" altLang="en-US" sz="1300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00063" y="712788"/>
            <a:ext cx="6103937" cy="3521075"/>
          </a:xfrm>
          <a:solidFill>
            <a:srgbClr val="FFFFFF"/>
          </a:solidFill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1200" y="4459288"/>
            <a:ext cx="5681663" cy="4224337"/>
          </a:xfrm>
          <a:noFill/>
        </p:spPr>
        <p:txBody>
          <a:bodyPr wrap="none" lIns="0" tIns="0" rIns="0" bIns="0" anchor="ctr"/>
          <a:lstStyle/>
          <a:p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806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F0AB23-F649-4F37-9278-5A22CB6DFF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0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2763" y="3886200"/>
            <a:ext cx="832167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5A1C1-C328-40CE-8527-64C07B8F7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82CF3-64C5-437B-A893-17340A7294E0}" type="datetime1">
              <a:rPr lang="en-US" altLang="en-US" smtClean="0"/>
              <a:pPr>
                <a:defRPr/>
              </a:pPr>
              <a:t>11/15/2018</a:t>
            </a:fld>
            <a:endParaRPr lang="en-US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F7C1F-E698-4C20-8D3F-AE3449E70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70B35-FE58-452A-94DA-E25076F42D0E}" type="datetime1">
              <a:rPr lang="en-US" altLang="en-US" smtClean="0"/>
              <a:pPr>
                <a:defRPr/>
              </a:pPr>
              <a:t>11/15/2018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4406900"/>
            <a:ext cx="101028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800" y="2906713"/>
            <a:ext cx="101028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0F02C-16C6-41CC-927A-F7EFAF3A09C2}" type="datetime1">
              <a:rPr lang="en-US" altLang="en-US" smtClean="0"/>
              <a:pPr>
                <a:defRPr/>
              </a:pPr>
              <a:t>11/15/2018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A4B6F-0F1F-425A-BB37-383E3C9E5A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125" y="1863725"/>
            <a:ext cx="5568950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9475" y="1863725"/>
            <a:ext cx="557053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948EC-BA65-4518-941B-82C4873B2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80184-FF06-4928-9456-F0A62AD0CDA4}" type="datetime1">
              <a:rPr lang="en-US" altLang="en-US" smtClean="0"/>
              <a:pPr>
                <a:defRPr/>
              </a:pPr>
              <a:t>11/15/2018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274638"/>
            <a:ext cx="106997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3725" y="1535113"/>
            <a:ext cx="52530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725" y="2174875"/>
            <a:ext cx="52530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850" y="1535113"/>
            <a:ext cx="52546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850" y="2174875"/>
            <a:ext cx="52546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0F02C-16C6-41CC-927A-F7EFAF3A09C2}" type="datetime1">
              <a:rPr lang="en-US" altLang="en-US" smtClean="0"/>
              <a:pPr>
                <a:defRPr/>
              </a:pPr>
              <a:t>11/15/2018</a:t>
            </a:fld>
            <a:endParaRPr lang="en-US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A4B6F-0F1F-425A-BB37-383E3C9E5A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329ED-6E80-483F-92E1-5C83058CD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EB5A2-866F-4CF6-AE13-26148FC6C3BF}" type="datetime1">
              <a:rPr lang="en-US" altLang="en-US" smtClean="0"/>
              <a:pPr>
                <a:defRPr/>
              </a:pPr>
              <a:t>11/15/2018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745BA-63AE-41DE-9DB3-B4B3D88E0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BB228-EFFD-40A9-A616-BB25DB2B5075}" type="datetime1">
              <a:rPr lang="en-US" altLang="en-US" smtClean="0"/>
              <a:pPr>
                <a:defRPr/>
              </a:pPr>
              <a:t>11/15/2018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8125" y="457200"/>
            <a:ext cx="11291888" cy="5897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44057-B1A0-4E96-B963-49CF14D96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67809-080E-4D78-BD9D-ED3EAE20D5D7}" type="datetime1">
              <a:rPr lang="en-US" altLang="en-US" smtClean="0"/>
              <a:pPr>
                <a:defRPr/>
              </a:pPr>
              <a:t>11/15/2018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457200"/>
            <a:ext cx="11291888" cy="511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8125" y="1863725"/>
            <a:ext cx="11291888" cy="44910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18433-5FDA-465C-B897-9F45FD4186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98DFA-E905-4723-8996-751A366FD889}" type="datetime1">
              <a:rPr lang="en-US" altLang="en-US" smtClean="0"/>
              <a:pPr>
                <a:defRPr/>
              </a:pPr>
              <a:t>11/15/2018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" y="457200"/>
            <a:ext cx="112918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8125" y="1863725"/>
            <a:ext cx="1129188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381000" y="968375"/>
            <a:ext cx="11172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228600" y="6553200"/>
            <a:ext cx="476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AABA4B6F-0F1F-425A-BB37-383E3C9E5A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3065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F360F02C-16C6-41CC-927A-F7EFAF3A09C2}" type="datetime1">
              <a:rPr lang="en-US" altLang="en-US" smtClean="0"/>
              <a:pPr>
                <a:defRPr/>
              </a:pPr>
              <a:t>11/15/2018</a:t>
            </a:fld>
            <a:endParaRPr lang="en-US" altLang="en-US"/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0" y="90488"/>
            <a:ext cx="1873250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chemeClr val="bg1"/>
                </a:solidFill>
              </a:rPr>
              <a:t>3</a:t>
            </a:r>
            <a:r>
              <a:rPr lang="en-US" sz="800" baseline="30000">
                <a:solidFill>
                  <a:schemeClr val="bg1"/>
                </a:solidFill>
              </a:rPr>
              <a:t>rd</a:t>
            </a:r>
            <a:r>
              <a:rPr lang="en-US" sz="800">
                <a:solidFill>
                  <a:schemeClr val="bg1"/>
                </a:solidFill>
              </a:rPr>
              <a:t> Party Registration &amp;</a:t>
            </a:r>
            <a:br>
              <a:rPr lang="en-US" sz="800">
                <a:solidFill>
                  <a:schemeClr val="bg1"/>
                </a:solidFill>
              </a:rPr>
            </a:br>
            <a:r>
              <a:rPr lang="en-US" sz="800">
                <a:solidFill>
                  <a:schemeClr val="bg1"/>
                </a:solidFill>
              </a:rPr>
              <a:t>Account Management</a:t>
            </a:r>
            <a:endParaRPr lang="en-US" sz="800" b="1">
              <a:solidFill>
                <a:schemeClr val="bg1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0" y="90488"/>
            <a:ext cx="1873250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chemeClr val="bg1"/>
                </a:solidFill>
              </a:rPr>
              <a:t>3</a:t>
            </a:r>
            <a:r>
              <a:rPr lang="en-US" sz="800" baseline="30000">
                <a:solidFill>
                  <a:schemeClr val="bg1"/>
                </a:solidFill>
              </a:rPr>
              <a:t>rd</a:t>
            </a:r>
            <a:r>
              <a:rPr lang="en-US" sz="800">
                <a:solidFill>
                  <a:schemeClr val="bg1"/>
                </a:solidFill>
              </a:rPr>
              <a:t> Party Registration &amp;</a:t>
            </a:r>
            <a:br>
              <a:rPr lang="en-US" sz="800">
                <a:solidFill>
                  <a:schemeClr val="bg1"/>
                </a:solidFill>
              </a:rPr>
            </a:br>
            <a:r>
              <a:rPr lang="en-US" sz="800">
                <a:solidFill>
                  <a:schemeClr val="bg1"/>
                </a:solidFill>
              </a:rPr>
              <a:t>Account Management</a:t>
            </a:r>
            <a:endParaRPr lang="en-US" sz="800" b="1">
              <a:solidFill>
                <a:schemeClr val="bg1"/>
              </a:solidFill>
            </a:endParaRPr>
          </a:p>
        </p:txBody>
      </p:sp>
      <p:pic>
        <p:nvPicPr>
          <p:cNvPr id="1033" name="Picture 8" descr="SMT Logo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03200" y="152400"/>
            <a:ext cx="1244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937000" y="6356350"/>
            <a:ext cx="401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Smart Meter Texas (SMT)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57" r:id="rId8"/>
    <p:sldLayoutId id="2147483656" r:id="rId9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2"/>
          <p:cNvSpPr>
            <a:spLocks noGrp="1"/>
          </p:cNvSpPr>
          <p:nvPr>
            <p:ph type="ctrTitle"/>
          </p:nvPr>
        </p:nvSpPr>
        <p:spPr>
          <a:xfrm>
            <a:off x="892175" y="2130425"/>
            <a:ext cx="10102850" cy="1470025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chemeClr val="tx1"/>
                </a:solidFill>
                <a:cs typeface="Aharoni" pitchFamily="2" charset="-79"/>
              </a:rPr>
              <a:t>SMT Market Update</a:t>
            </a:r>
            <a:r>
              <a:rPr lang="en-US" sz="3600" b="1" dirty="0">
                <a:solidFill>
                  <a:schemeClr val="tx1"/>
                </a:solidFill>
              </a:rPr>
              <a:t/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0962" name="Subtitle 11"/>
          <p:cNvSpPr>
            <a:spLocks noGrp="1"/>
          </p:cNvSpPr>
          <p:nvPr>
            <p:ph type="subTitle" idx="1"/>
          </p:nvPr>
        </p:nvSpPr>
        <p:spPr>
          <a:xfrm>
            <a:off x="1782763" y="4191000"/>
            <a:ext cx="8321675" cy="1752600"/>
          </a:xfrm>
        </p:spPr>
        <p:txBody>
          <a:bodyPr/>
          <a:lstStyle/>
          <a:p>
            <a:r>
              <a:rPr lang="en-US" sz="2000" b="1" dirty="0">
                <a:cs typeface="Aharoni" pitchFamily="2" charset="-79"/>
              </a:rPr>
              <a:t>Oct 2018</a:t>
            </a:r>
            <a:br>
              <a:rPr lang="en-US" sz="2000" b="1" dirty="0">
                <a:cs typeface="Aharoni" pitchFamily="2" charset="-79"/>
              </a:rPr>
            </a:b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34" name="Rectangle 251"/>
          <p:cNvSpPr txBox="1">
            <a:spLocks noGrp="1" noChangeArrowheads="1"/>
          </p:cNvSpPr>
          <p:nvPr/>
        </p:nvSpPr>
        <p:spPr bwMode="black">
          <a:xfrm>
            <a:off x="200025" y="6502400"/>
            <a:ext cx="13081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fld id="{210B9116-3E37-4AA4-B52D-D808177C8942}" type="slidenum">
              <a:rPr lang="en-US" altLang="en-US" sz="1000" b="1">
                <a:solidFill>
                  <a:schemeClr val="bg1"/>
                </a:solidFill>
              </a:rPr>
              <a:pPr>
                <a:spcBef>
                  <a:spcPct val="50000"/>
                </a:spcBef>
              </a:pPr>
              <a:t>2</a:t>
            </a:fld>
            <a:endParaRPr lang="en-US" altLang="en-US" sz="1000" b="1">
              <a:solidFill>
                <a:schemeClr val="bg1"/>
              </a:solidFill>
            </a:endParaRPr>
          </a:p>
        </p:txBody>
      </p:sp>
      <p:sp>
        <p:nvSpPr>
          <p:cNvPr id="43035" name="TextBox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304800"/>
            <a:ext cx="9601200" cy="498475"/>
          </a:xfrm>
        </p:spPr>
        <p:txBody>
          <a:bodyPr anchor="ctr"/>
          <a:lstStyle/>
          <a:p>
            <a:pPr eaLnBrk="1" hangingPunct="1"/>
            <a:r>
              <a:rPr lang="en-US" altLang="en-US" sz="2400" b="1" dirty="0">
                <a:solidFill>
                  <a:srgbClr val="758CFF"/>
                </a:solidFill>
              </a:rPr>
              <a:t>Monthly SMT Data Timelines</a:t>
            </a:r>
            <a:br>
              <a:rPr lang="en-US" altLang="en-US" sz="2400" b="1" dirty="0">
                <a:solidFill>
                  <a:srgbClr val="758CFF"/>
                </a:solidFill>
              </a:rPr>
            </a:br>
            <a:r>
              <a:rPr lang="en-US" altLang="en-US" sz="2400" b="1" dirty="0">
                <a:solidFill>
                  <a:srgbClr val="758CFF"/>
                </a:solidFill>
              </a:rPr>
              <a:t>End to End File Processing Completeness – Oct 2018</a:t>
            </a:r>
          </a:p>
        </p:txBody>
      </p:sp>
      <p:sp>
        <p:nvSpPr>
          <p:cNvPr id="43036" name="Text Box 6"/>
          <p:cNvSpPr txBox="1">
            <a:spLocks noChangeArrowheads="1"/>
          </p:cNvSpPr>
          <p:nvPr/>
        </p:nvSpPr>
        <p:spPr bwMode="auto">
          <a:xfrm>
            <a:off x="854075" y="5688449"/>
            <a:ext cx="106553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000" i="1" u="sng" dirty="0"/>
          </a:p>
          <a:p>
            <a:pPr>
              <a:spcBef>
                <a:spcPct val="50000"/>
              </a:spcBef>
            </a:pPr>
            <a:r>
              <a:rPr lang="en-US" altLang="en-US" sz="1000" i="1" u="sng" dirty="0"/>
              <a:t>% Timely Market Delivery</a:t>
            </a:r>
            <a:r>
              <a:rPr lang="en-US" altLang="en-US" sz="1000" dirty="0"/>
              <a:t> - </a:t>
            </a:r>
            <a:r>
              <a:rPr lang="en-US" altLang="en-US" sz="1000" dirty="0">
                <a:solidFill>
                  <a:srgbClr val="FF0000"/>
                </a:solidFill>
              </a:rPr>
              <a:t>%</a:t>
            </a:r>
            <a:r>
              <a:rPr lang="en-US" altLang="en-US" sz="1000" dirty="0"/>
              <a:t> of files posted to market (FTPS) by 11:00pm out of # of files received by SMT by 11:00pm.</a:t>
            </a:r>
          </a:p>
          <a:p>
            <a:pPr>
              <a:spcBef>
                <a:spcPct val="50000"/>
              </a:spcBef>
            </a:pPr>
            <a:r>
              <a:rPr lang="en-US" altLang="en-US" sz="1000" i="1" u="sng" dirty="0"/>
              <a:t>% Portal Data Availability</a:t>
            </a:r>
            <a:r>
              <a:rPr lang="en-US" altLang="en-US" sz="1000" dirty="0"/>
              <a:t> - </a:t>
            </a:r>
            <a:r>
              <a:rPr lang="en-US" altLang="en-US" sz="1000" dirty="0">
                <a:solidFill>
                  <a:srgbClr val="FF0000"/>
                </a:solidFill>
              </a:rPr>
              <a:t>%</a:t>
            </a:r>
            <a:r>
              <a:rPr lang="en-US" altLang="en-US" sz="1000" dirty="0"/>
              <a:t> of files loaded to the database for data availability on portal by 6:00am next day for the files received by 11:00pm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1000" dirty="0"/>
              <a:t>A LSE file includes usage data for up to 50,000 ESIIDs.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2745BA-63AE-41DE-9DB3-B4B3D88E0A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2548189-717F-4694-A431-FE4441CAE2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066800"/>
            <a:ext cx="10806545" cy="45461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7" name="Rectangle 1"/>
          <p:cNvSpPr>
            <a:spLocks noChangeArrowheads="1"/>
          </p:cNvSpPr>
          <p:nvPr/>
        </p:nvSpPr>
        <p:spPr bwMode="auto">
          <a:xfrm>
            <a:off x="1447800" y="228600"/>
            <a:ext cx="9677400" cy="49847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5000" rIns="90000" bIns="45000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altLang="en-US" sz="2000" b="1" dirty="0">
                <a:ea typeface="Microsoft YaHei" pitchFamily="34" charset="-122"/>
              </a:rPr>
              <a:t>                   </a:t>
            </a:r>
            <a:r>
              <a:rPr lang="en-US" altLang="en-US" sz="2000" b="1" dirty="0">
                <a:solidFill>
                  <a:schemeClr val="accent1"/>
                </a:solidFill>
                <a:ea typeface="Microsoft YaHei" pitchFamily="34" charset="-122"/>
              </a:rPr>
              <a:t>SMT </a:t>
            </a:r>
            <a:r>
              <a:rPr lang="en-US" altLang="en-US" sz="2000" dirty="0">
                <a:solidFill>
                  <a:schemeClr val="accent1"/>
                </a:solidFill>
                <a:ea typeface="Microsoft YaHei" pitchFamily="34" charset="-122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ea typeface="Microsoft YaHei" pitchFamily="34" charset="-122"/>
              </a:rPr>
              <a:t>API and FTPS Services Availability </a:t>
            </a:r>
            <a:r>
              <a:rPr lang="en-US" altLang="en-US" sz="2000" b="1" dirty="0">
                <a:solidFill>
                  <a:schemeClr val="accent1"/>
                </a:solidFill>
              </a:rPr>
              <a:t>– Oct 2018</a:t>
            </a:r>
          </a:p>
        </p:txBody>
      </p:sp>
      <p:sp>
        <p:nvSpPr>
          <p:cNvPr id="44048" name="Rectangle 2"/>
          <p:cNvSpPr>
            <a:spLocks noChangeArrowheads="1"/>
          </p:cNvSpPr>
          <p:nvPr/>
        </p:nvSpPr>
        <p:spPr bwMode="auto">
          <a:xfrm>
            <a:off x="1031697" y="4640116"/>
            <a:ext cx="10058400" cy="24476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defTabSz="457200">
              <a:spcBef>
                <a:spcPts val="9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i="1" dirty="0">
                <a:solidFill>
                  <a:srgbClr val="000000"/>
                </a:solidFill>
                <a:ea typeface="Microsoft YaHei" pitchFamily="34" charset="-122"/>
              </a:rPr>
              <a:t>The service availability is measured as a percentage of number of minutes the service was available out of the total number of minutes in a month, excluding planned outages.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2745BA-63AE-41DE-9DB3-B4B3D88E0A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8AA0D32-7AB5-4CED-B3C4-8D623FB4D1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80063"/>
            <a:ext cx="11887200" cy="3263337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2"/>
          <p:cNvSpPr txBox="1">
            <a:spLocks noChangeArrowheads="1"/>
          </p:cNvSpPr>
          <p:nvPr/>
        </p:nvSpPr>
        <p:spPr bwMode="auto">
          <a:xfrm>
            <a:off x="1219198" y="228600"/>
            <a:ext cx="1005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rgbClr val="758CFF"/>
                </a:solidFill>
              </a:rPr>
              <a:t>       SMT Number of Accounts by Type – Oct 2018</a:t>
            </a:r>
            <a:br>
              <a:rPr lang="en-US" altLang="en-US" sz="2000" b="1" dirty="0">
                <a:solidFill>
                  <a:srgbClr val="758CFF"/>
                </a:solidFill>
              </a:rPr>
            </a:br>
            <a:endParaRPr lang="en-US" altLang="en-US" sz="2000" b="1" dirty="0">
              <a:solidFill>
                <a:srgbClr val="758CFF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52400" y="457200"/>
            <a:ext cx="11506200" cy="1588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228598" y="6528816"/>
            <a:ext cx="476250" cy="184150"/>
          </a:xfrm>
        </p:spPr>
        <p:txBody>
          <a:bodyPr/>
          <a:lstStyle/>
          <a:p>
            <a:pPr>
              <a:defRPr/>
            </a:pPr>
            <a:fld id="{92544057-B1A0-4E96-B963-49CF14D9616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1842572-45B8-4DD9-A92E-5ECC9C0A56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400"/>
            <a:ext cx="11887200" cy="62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969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2"/>
          <p:cNvSpPr txBox="1">
            <a:spLocks noChangeArrowheads="1"/>
          </p:cNvSpPr>
          <p:nvPr/>
        </p:nvSpPr>
        <p:spPr bwMode="auto">
          <a:xfrm>
            <a:off x="1600200" y="76200"/>
            <a:ext cx="9677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endParaRPr lang="en-US" altLang="en-US" sz="2300" b="1" dirty="0">
              <a:solidFill>
                <a:srgbClr val="758CFF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altLang="en-US" sz="2300" b="1" dirty="0">
                <a:solidFill>
                  <a:srgbClr val="758CFF"/>
                </a:solidFill>
              </a:rPr>
              <a:t>SMT ODR Details – Oct 2018</a:t>
            </a:r>
            <a:br>
              <a:rPr lang="en-US" altLang="en-US" sz="2300" b="1" dirty="0">
                <a:solidFill>
                  <a:srgbClr val="758CFF"/>
                </a:solidFill>
              </a:rPr>
            </a:br>
            <a:endParaRPr lang="en-US" altLang="en-US" sz="2300" b="1" dirty="0">
              <a:solidFill>
                <a:srgbClr val="758CFF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162800" y="1143000"/>
            <a:ext cx="3581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u="sng" dirty="0"/>
              <a:t>Total ODR Requests User type statistics:</a:t>
            </a:r>
            <a:endParaRPr lang="en-US" altLang="en-US" sz="1200" u="sng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295400" y="11430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u="sng" dirty="0"/>
              <a:t>Total ODR Requests TDSP wise statistics:</a:t>
            </a:r>
            <a:endParaRPr lang="en-US" altLang="en-US" sz="1200" u="sn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544057-B1A0-4E96-B963-49CF14D9616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3BDA73-B287-459B-9A6C-A9E3C313A0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62100"/>
            <a:ext cx="5775614" cy="1714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DD0905B-EEAB-4598-B06C-ED0DC48644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1577686"/>
            <a:ext cx="5732318" cy="171045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14EA92B-0877-480B-A745-5F82511C87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3495675"/>
            <a:ext cx="5591175" cy="23717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850744F-8595-4757-BD11-70E32D6176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9051" y="3464266"/>
            <a:ext cx="5337149" cy="27079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noFill/>
        <a:ln w="127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30525</TotalTime>
  <Words>154</Words>
  <Application>Microsoft Office PowerPoint</Application>
  <PresentationFormat>Custom</PresentationFormat>
  <Paragraphs>22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Microsoft YaHei</vt:lpstr>
      <vt:lpstr>Aharoni</vt:lpstr>
      <vt:lpstr>Arial</vt:lpstr>
      <vt:lpstr>Times New Roman</vt:lpstr>
      <vt:lpstr>Wingdings</vt:lpstr>
      <vt:lpstr>S&amp;C-2010</vt:lpstr>
      <vt:lpstr>SMT Market Update </vt:lpstr>
      <vt:lpstr>Monthly SMT Data Timelines End to End File Processing Completeness – Oct 2018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SMT Usability</dc:title>
  <dc:creator>akhandu</dc:creator>
  <cp:lastModifiedBy>Andrea O'Flaherty</cp:lastModifiedBy>
  <cp:revision>1577</cp:revision>
  <cp:lastPrinted>2014-05-01T16:40:31Z</cp:lastPrinted>
  <dcterms:modified xsi:type="dcterms:W3CDTF">2018-11-15T19:17:01Z</dcterms:modified>
</cp:coreProperties>
</file>