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slideLayouts/slideLayout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 id="2147483651" r:id="rId6"/>
  </p:sldMasterIdLst>
  <p:notesMasterIdLst>
    <p:notesMasterId r:id="rId39"/>
  </p:notesMasterIdLst>
  <p:handoutMasterIdLst>
    <p:handoutMasterId r:id="rId40"/>
  </p:handoutMasterIdLst>
  <p:sldIdLst>
    <p:sldId id="260" r:id="rId7"/>
    <p:sldId id="356" r:id="rId8"/>
    <p:sldId id="299" r:id="rId9"/>
    <p:sldId id="358" r:id="rId10"/>
    <p:sldId id="326" r:id="rId11"/>
    <p:sldId id="357" r:id="rId12"/>
    <p:sldId id="320" r:id="rId13"/>
    <p:sldId id="324" r:id="rId14"/>
    <p:sldId id="321" r:id="rId15"/>
    <p:sldId id="333" r:id="rId16"/>
    <p:sldId id="330" r:id="rId17"/>
    <p:sldId id="334" r:id="rId18"/>
    <p:sldId id="360" r:id="rId19"/>
    <p:sldId id="336" r:id="rId20"/>
    <p:sldId id="338" r:id="rId21"/>
    <p:sldId id="337" r:id="rId22"/>
    <p:sldId id="340" r:id="rId23"/>
    <p:sldId id="342" r:id="rId24"/>
    <p:sldId id="339" r:id="rId25"/>
    <p:sldId id="347" r:id="rId26"/>
    <p:sldId id="343" r:id="rId27"/>
    <p:sldId id="348" r:id="rId28"/>
    <p:sldId id="344" r:id="rId29"/>
    <p:sldId id="345" r:id="rId30"/>
    <p:sldId id="359" r:id="rId31"/>
    <p:sldId id="355" r:id="rId32"/>
    <p:sldId id="350" r:id="rId33"/>
    <p:sldId id="349" r:id="rId34"/>
    <p:sldId id="354" r:id="rId35"/>
    <p:sldId id="351" r:id="rId36"/>
    <p:sldId id="353" r:id="rId37"/>
    <p:sldId id="319" r:id="rId3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206E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63" autoAdjust="0"/>
    <p:restoredTop sz="92723" autoAdjust="0"/>
  </p:normalViewPr>
  <p:slideViewPr>
    <p:cSldViewPr showGuides="1">
      <p:cViewPr varScale="1">
        <p:scale>
          <a:sx n="97" d="100"/>
          <a:sy n="97" d="100"/>
        </p:scale>
        <p:origin x="312" y="90"/>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11/16/2018</a:t>
            </a:fld>
            <a:endParaRPr lang="en-US" dirty="0"/>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dirty="0"/>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11/16/2018</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dirty="0"/>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3</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678730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15</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241965337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16</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3972790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17</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2013122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18</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6356480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19</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291312944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20</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4480598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22</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9591715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23</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8075423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24</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215591347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25</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7779983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62AC51D-6DAA-4455-8EA7-D54B64909A85}" type="slidenum">
              <a:rPr lang="en-US" smtClean="0"/>
              <a:t>4</a:t>
            </a:fld>
            <a:endParaRPr lang="en-US" dirty="0"/>
          </a:p>
        </p:txBody>
      </p:sp>
    </p:spTree>
    <p:extLst>
      <p:ext uri="{BB962C8B-B14F-4D97-AF65-F5344CB8AC3E}">
        <p14:creationId xmlns:p14="http://schemas.microsoft.com/office/powerpoint/2010/main" val="34309519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26</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7980947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28</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42036304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29</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427933982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31</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208361815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32</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433128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6</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375359746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7</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42228537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8</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7137205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9</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4372805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11</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24275598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12</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925756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7"/>
          <p:cNvSpPr>
            <a:spLocks noGrp="1" noChangeArrowheads="1"/>
          </p:cNvSpPr>
          <p:nvPr>
            <p:ph type="sldNum" sz="quarter" idx="5"/>
          </p:nvPr>
        </p:nvSpPr>
        <p:spPr>
          <a:noFill/>
        </p:spPr>
        <p:txBody>
          <a:bodyPr/>
          <a:lstStyle/>
          <a:p>
            <a:fld id="{0E2D1200-2AA0-4BE5-B641-D7D820470DE7}" type="slidenum">
              <a:rPr lang="en-US" smtClean="0">
                <a:latin typeface="Arial" pitchFamily="34" charset="0"/>
              </a:rPr>
              <a:pPr/>
              <a:t>14</a:t>
            </a:fld>
            <a:endParaRPr lang="en-US" dirty="0" smtClean="0">
              <a:latin typeface="Arial" pitchFamily="34" charset="0"/>
            </a:endParaRPr>
          </a:p>
        </p:txBody>
      </p:sp>
      <p:sp>
        <p:nvSpPr>
          <p:cNvPr id="220163" name="Rectangle 2"/>
          <p:cNvSpPr>
            <a:spLocks noGrp="1" noRot="1" noChangeAspect="1" noChangeArrowheads="1" noTextEdit="1"/>
          </p:cNvSpPr>
          <p:nvPr>
            <p:ph type="sldImg"/>
          </p:nvPr>
        </p:nvSpPr>
        <p:spPr>
          <a:ln/>
        </p:spPr>
      </p:sp>
      <p:sp>
        <p:nvSpPr>
          <p:cNvPr id="220164" name="Rectangle 3"/>
          <p:cNvSpPr>
            <a:spLocks noGrp="1" noChangeArrowheads="1"/>
          </p:cNvSpPr>
          <p:nvPr>
            <p:ph type="body" idx="1"/>
          </p:nvPr>
        </p:nvSpPr>
        <p:spPr>
          <a:noFill/>
          <a:ln/>
        </p:spPr>
        <p:txBody>
          <a:bodyPr/>
          <a:lstStyle/>
          <a:p>
            <a:pPr eaLnBrk="1" hangingPunct="1"/>
            <a:endParaRPr lang="en-US" dirty="0" smtClean="0">
              <a:latin typeface="Arial" pitchFamily="34" charset="0"/>
            </a:endParaRPr>
          </a:p>
        </p:txBody>
      </p:sp>
    </p:spTree>
    <p:extLst>
      <p:ext uri="{BB962C8B-B14F-4D97-AF65-F5344CB8AC3E}">
        <p14:creationId xmlns:p14="http://schemas.microsoft.com/office/powerpoint/2010/main" val="1332169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dirty="0" smtClean="0"/>
              <a:t>Footer text goes here.</a:t>
            </a:r>
            <a:endParaRPr lang="en-US" dirty="0"/>
          </a:p>
        </p:txBody>
      </p:sp>
      <p:sp>
        <p:nvSpPr>
          <p:cNvPr id="7"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1143000"/>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1600201"/>
            <a:ext cx="8534400" cy="4319832"/>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Footer Placeholder 4"/>
          <p:cNvSpPr>
            <a:spLocks noGrp="1"/>
          </p:cNvSpPr>
          <p:nvPr>
            <p:ph type="ftr" sz="quarter" idx="11"/>
          </p:nvPr>
        </p:nvSpPr>
        <p:spPr>
          <a:xfrm>
            <a:off x="2743200" y="6553200"/>
            <a:ext cx="4038600" cy="228600"/>
          </a:xfrm>
        </p:spPr>
        <p:txBody>
          <a:bodyPr/>
          <a:lstStyle/>
          <a:p>
            <a:r>
              <a:rPr lang="en-US" dirty="0" smtClean="0"/>
              <a:t>Footer text goes here.</a:t>
            </a:r>
            <a:endParaRPr lang="en-US" dirty="0"/>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685800"/>
            <a:ext cx="6324600" cy="5486400"/>
          </a:xfrm>
          <a:prstGeom prst="rect">
            <a:avLst/>
          </a:prstGeo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01169451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231350" y="0"/>
            <a:ext cx="591265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656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sp>
        <p:nvSpPr>
          <p:cNvPr id="6" name="Slide Number Placeholder 5"/>
          <p:cNvSpPr>
            <a:spLocks noGrp="1"/>
          </p:cNvSpPr>
          <p:nvPr>
            <p:ph type="sldNum" sz="quarter" idx="4"/>
          </p:nvPr>
        </p:nvSpPr>
        <p:spPr>
          <a:xfrm>
            <a:off x="8610600" y="6561138"/>
            <a:ext cx="457200" cy="212725"/>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54675" y="6553200"/>
            <a:ext cx="707325" cy="253916"/>
          </a:xfrm>
          <a:prstGeom prst="rect">
            <a:avLst/>
          </a:prstGeom>
          <a:noFill/>
        </p:spPr>
        <p:txBody>
          <a:bodyPr wrap="square" rtlCol="0">
            <a:spAutoFit/>
          </a:bodyPr>
          <a:lstStyle/>
          <a:p>
            <a:pPr algn="l"/>
            <a:r>
              <a:rPr lang="en-US" sz="1000" b="1" baseline="0" dirty="0" smtClean="0">
                <a:solidFill>
                  <a:schemeClr val="tx2"/>
                </a:solidFill>
              </a:rPr>
              <a:t>PUBLIC</a:t>
            </a:r>
            <a:endParaRPr lang="en-US" sz="1000" b="1" dirty="0">
              <a:solidFill>
                <a:schemeClr val="tx2"/>
              </a:solidFill>
            </a:endParaRPr>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cxnSp>
        <p:nvCxnSpPr>
          <p:cNvPr id="7" name="Straight Connector 6"/>
          <p:cNvCxnSpPr/>
          <p:nvPr userDrawn="1"/>
        </p:nvCxnSpPr>
        <p:spPr>
          <a:xfrm flipH="1">
            <a:off x="914400" y="1"/>
            <a:ext cx="1" cy="495299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23466" y="5257800"/>
            <a:ext cx="1181868" cy="457200"/>
          </a:xfrm>
          <a:prstGeom prst="rect">
            <a:avLst/>
          </a:prstGeom>
        </p:spPr>
      </p:pic>
      <p:cxnSp>
        <p:nvCxnSpPr>
          <p:cNvPr id="12" name="Straight Connector 11"/>
          <p:cNvCxnSpPr/>
          <p:nvPr userDrawn="1"/>
        </p:nvCxnSpPr>
        <p:spPr>
          <a:xfrm flipH="1">
            <a:off x="914400" y="6019800"/>
            <a:ext cx="1" cy="82296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309337"/>
      </p:ext>
    </p:extLst>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9.wmf"/></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3.xml"/><Relationship Id="rId4" Type="http://schemas.openxmlformats.org/officeDocument/2006/relationships/image" Target="../media/image9.wmf"/></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3.xml"/><Relationship Id="rId4" Type="http://schemas.openxmlformats.org/officeDocument/2006/relationships/image" Target="../media/image9.w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412906" y="2413338"/>
            <a:ext cx="5646034" cy="2769989"/>
          </a:xfrm>
          <a:prstGeom prst="rect">
            <a:avLst/>
          </a:prstGeom>
          <a:noFill/>
        </p:spPr>
        <p:txBody>
          <a:bodyPr wrap="square" rtlCol="0">
            <a:spAutoFit/>
          </a:bodyPr>
          <a:lstStyle/>
          <a:p>
            <a:r>
              <a:rPr lang="en-US" sz="2800" b="1" dirty="0" smtClean="0"/>
              <a:t>Must-Run Alternative (MRA) Dispatch and Settlement Basis</a:t>
            </a:r>
          </a:p>
          <a:p>
            <a:endParaRPr lang="en-US" sz="2800" dirty="0"/>
          </a:p>
          <a:p>
            <a:r>
              <a:rPr lang="en-US" dirty="0" smtClean="0"/>
              <a:t>Ino González</a:t>
            </a:r>
          </a:p>
          <a:p>
            <a:r>
              <a:rPr lang="en-US" dirty="0" smtClean="0"/>
              <a:t>ERCOT </a:t>
            </a:r>
            <a:endParaRPr lang="en-US" dirty="0"/>
          </a:p>
          <a:p>
            <a:endParaRPr lang="en-US" dirty="0"/>
          </a:p>
          <a:p>
            <a:r>
              <a:rPr lang="en-US" dirty="0" smtClean="0"/>
              <a:t>MRA Workshop</a:t>
            </a:r>
            <a:endParaRPr lang="en-US" dirty="0"/>
          </a:p>
          <a:p>
            <a:r>
              <a:rPr lang="en-US" dirty="0" smtClean="0"/>
              <a:t>Nov 16, 20186</a:t>
            </a:r>
            <a:endParaRPr lang="en-US" dirty="0"/>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dirty="0"/>
          </a:p>
        </p:txBody>
      </p:sp>
      <p:sp>
        <p:nvSpPr>
          <p:cNvPr id="6" name="Rectangle 5"/>
          <p:cNvSpPr/>
          <p:nvPr/>
        </p:nvSpPr>
        <p:spPr>
          <a:xfrm>
            <a:off x="960120" y="3063240"/>
            <a:ext cx="7223760" cy="914400"/>
          </a:xfrm>
          <a:prstGeom prst="rect">
            <a:avLst/>
          </a:prstGeom>
          <a:solidFill>
            <a:schemeClr val="bg2">
              <a:lumMod val="85000"/>
            </a:schemeClr>
          </a:solidFill>
        </p:spPr>
        <p:style>
          <a:lnRef idx="2">
            <a:schemeClr val="dk1"/>
          </a:lnRef>
          <a:fillRef idx="1">
            <a:schemeClr val="lt1"/>
          </a:fillRef>
          <a:effectRef idx="0">
            <a:schemeClr val="dk1"/>
          </a:effectRef>
          <a:fontRef idx="minor">
            <a:schemeClr val="dk1"/>
          </a:fontRef>
        </p:style>
        <p:txBody>
          <a:bodyPr wrap="square" anchor="ctr">
            <a:spAutoFit/>
          </a:bodyPr>
          <a:lstStyle/>
          <a:p>
            <a:r>
              <a:rPr lang="en-US" sz="4000" b="1" dirty="0" smtClean="0">
                <a:ln>
                  <a:solidFill>
                    <a:schemeClr val="tx1"/>
                  </a:solidFill>
                </a:ln>
                <a:solidFill>
                  <a:srgbClr val="00ACC8"/>
                </a:solidFill>
                <a:ea typeface="+mj-ea"/>
                <a:cs typeface="+mj-cs"/>
              </a:rPr>
              <a:t> Deployment Event Payment</a:t>
            </a:r>
            <a:endParaRPr lang="en-US" sz="4000" dirty="0">
              <a:ln>
                <a:solidFill>
                  <a:schemeClr val="tx1"/>
                </a:solidFill>
              </a:ln>
            </a:endParaRPr>
          </a:p>
        </p:txBody>
      </p:sp>
    </p:spTree>
    <p:extLst>
      <p:ext uri="{BB962C8B-B14F-4D97-AF65-F5344CB8AC3E}">
        <p14:creationId xmlns:p14="http://schemas.microsoft.com/office/powerpoint/2010/main" val="31641273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442118"/>
          </a:xfrm>
        </p:spPr>
        <p:txBody>
          <a:bodyPr/>
          <a:lstStyle/>
          <a:p>
            <a:r>
              <a:rPr lang="en-US" sz="2000" dirty="0" smtClean="0"/>
              <a:t>Deployment Event – Generation Resources</a:t>
            </a:r>
          </a:p>
        </p:txBody>
      </p:sp>
      <p:sp>
        <p:nvSpPr>
          <p:cNvPr id="2" name="Slide Number Placeholder 1"/>
          <p:cNvSpPr>
            <a:spLocks noGrp="1"/>
          </p:cNvSpPr>
          <p:nvPr>
            <p:ph type="sldNum" sz="quarter" idx="4"/>
          </p:nvPr>
        </p:nvSpPr>
        <p:spPr/>
        <p:txBody>
          <a:bodyPr/>
          <a:lstStyle/>
          <a:p>
            <a:fld id="{1D93BD3E-1E9A-4970-A6F7-E7AC52762E0C}" type="slidenum">
              <a:rPr lang="en-US" smtClean="0"/>
              <a:pPr/>
              <a:t>11</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2000" b="1" dirty="0" smtClean="0"/>
          </a:p>
          <a:p>
            <a:pPr marL="0" lvl="1">
              <a:spcBef>
                <a:spcPts val="1800"/>
              </a:spcBef>
              <a:buNone/>
            </a:pPr>
            <a:r>
              <a:rPr lang="en-US" sz="2000" b="1" dirty="0" smtClean="0"/>
              <a:t>Payment </a:t>
            </a:r>
            <a:r>
              <a:rPr lang="en-US" sz="2000" b="1" baseline="-25000" dirty="0" smtClean="0"/>
              <a:t>hour</a:t>
            </a:r>
            <a:r>
              <a:rPr lang="en-US" sz="2000" b="1" dirty="0" smtClean="0"/>
              <a:t> =  Max </a:t>
            </a:r>
            <a:r>
              <a:rPr lang="en-US" sz="2000" b="1" dirty="0" smtClean="0">
                <a:solidFill>
                  <a:srgbClr val="0000FF"/>
                </a:solidFill>
              </a:rPr>
              <a:t>{</a:t>
            </a:r>
            <a:r>
              <a:rPr lang="en-US" sz="2000" b="1" dirty="0" smtClean="0"/>
              <a:t> </a:t>
            </a:r>
            <a:r>
              <a:rPr lang="en-US" sz="2000" b="1" i="1" dirty="0" smtClean="0">
                <a:effectLst>
                  <a:outerShdw blurRad="38100" dist="38100" dir="2700000" algn="tl">
                    <a:srgbClr val="000000">
                      <a:alpha val="43137"/>
                    </a:srgbClr>
                  </a:outerShdw>
                </a:effectLst>
              </a:rPr>
              <a:t>ED Price</a:t>
            </a:r>
            <a:r>
              <a:rPr lang="en-US" sz="2000" b="1" i="1" baseline="-25000" dirty="0" smtClean="0">
                <a:effectLst>
                  <a:outerShdw blurRad="38100" dist="38100" dir="2700000" algn="tl">
                    <a:srgbClr val="000000">
                      <a:alpha val="43137"/>
                    </a:srgbClr>
                  </a:outerShdw>
                </a:effectLst>
              </a:rPr>
              <a:t>  </a:t>
            </a:r>
            <a:r>
              <a:rPr lang="en-US" sz="2000" b="1" i="1" dirty="0" smtClean="0">
                <a:effectLst>
                  <a:outerShdw blurRad="38100" dist="38100" dir="2700000" algn="tl">
                    <a:srgbClr val="000000">
                      <a:alpha val="43137"/>
                    </a:srgbClr>
                  </a:outerShdw>
                </a:effectLst>
              </a:rPr>
              <a:t>,  (FIP+FA)* PSUFQ  </a:t>
            </a:r>
            <a:r>
              <a:rPr lang="en-US" sz="2000" b="1" dirty="0" smtClean="0">
                <a:solidFill>
                  <a:srgbClr val="0000FF"/>
                </a:solidFill>
              </a:rPr>
              <a:t>}</a:t>
            </a:r>
            <a:r>
              <a:rPr lang="en-US" sz="2000" b="1" dirty="0" smtClean="0"/>
              <a:t> * FLAG / H</a:t>
            </a:r>
            <a:endParaRPr lang="en-US" sz="2000" b="1" dirty="0"/>
          </a:p>
          <a:p>
            <a:pPr marL="0" lvl="1">
              <a:spcBef>
                <a:spcPts val="1800"/>
              </a:spcBef>
              <a:buNone/>
            </a:pPr>
            <a:endParaRPr lang="en-US" sz="1800" dirty="0" smtClean="0"/>
          </a:p>
          <a:p>
            <a:pPr marL="0" lvl="1">
              <a:spcBef>
                <a:spcPts val="1800"/>
              </a:spcBef>
              <a:buNone/>
            </a:pPr>
            <a:r>
              <a:rPr lang="en-US" sz="1800" dirty="0" smtClean="0"/>
              <a:t>Where,</a:t>
            </a:r>
          </a:p>
          <a:p>
            <a:pPr marL="0" lvl="1">
              <a:spcBef>
                <a:spcPts val="1800"/>
              </a:spcBef>
              <a:buNone/>
            </a:pPr>
            <a:r>
              <a:rPr lang="en-US" sz="1800" dirty="0"/>
              <a:t>	</a:t>
            </a:r>
            <a:r>
              <a:rPr lang="en-US" sz="1800" dirty="0" smtClean="0"/>
              <a:t>ED Price ($/Deployment Event) = Accepted Deployment Offer price per  				                          month</a:t>
            </a:r>
          </a:p>
          <a:p>
            <a:pPr marL="685800" lvl="2" indent="0">
              <a:spcBef>
                <a:spcPts val="1200"/>
              </a:spcBef>
              <a:buNone/>
            </a:pPr>
            <a:r>
              <a:rPr lang="en-US" sz="1800" dirty="0" smtClean="0"/>
              <a:t>	FIP ($/MMBtu) = Fuel Index Price </a:t>
            </a:r>
          </a:p>
          <a:p>
            <a:pPr marL="685800" lvl="2" indent="0">
              <a:spcBef>
                <a:spcPts val="1200"/>
              </a:spcBef>
              <a:buNone/>
            </a:pPr>
            <a:r>
              <a:rPr lang="en-US" sz="1800" dirty="0"/>
              <a:t>	</a:t>
            </a:r>
            <a:r>
              <a:rPr lang="en-US" sz="1800" dirty="0" smtClean="0"/>
              <a:t>FA ($/MMBtu)</a:t>
            </a:r>
            <a:r>
              <a:rPr lang="en-US" sz="1800" baseline="-25000" dirty="0" smtClean="0"/>
              <a:t> </a:t>
            </a:r>
            <a:r>
              <a:rPr lang="en-US" sz="1800" dirty="0" smtClean="0"/>
              <a:t> = </a:t>
            </a:r>
            <a:r>
              <a:rPr lang="en-US" sz="1800" dirty="0"/>
              <a:t>Fuel </a:t>
            </a:r>
            <a:r>
              <a:rPr lang="en-US" sz="1800" dirty="0" smtClean="0"/>
              <a:t>Adder  </a:t>
            </a:r>
          </a:p>
          <a:p>
            <a:pPr marL="685800" lvl="2" indent="0">
              <a:spcBef>
                <a:spcPts val="1200"/>
              </a:spcBef>
              <a:buNone/>
            </a:pPr>
            <a:r>
              <a:rPr lang="en-US" sz="1800" dirty="0" smtClean="0"/>
              <a:t>	PSUFQ (MMBtu</a:t>
            </a:r>
            <a:r>
              <a:rPr lang="en-US" sz="1800" dirty="0"/>
              <a:t>)</a:t>
            </a:r>
            <a:r>
              <a:rPr lang="en-US" sz="1800" baseline="-25000" dirty="0"/>
              <a:t> </a:t>
            </a:r>
            <a:r>
              <a:rPr lang="en-US" sz="1800" dirty="0"/>
              <a:t> = </a:t>
            </a:r>
            <a:r>
              <a:rPr lang="en-US" sz="1800" dirty="0" smtClean="0"/>
              <a:t>Proxy startup fuel quantity</a:t>
            </a:r>
          </a:p>
          <a:p>
            <a:pPr marL="685800" lvl="2" indent="0">
              <a:spcBef>
                <a:spcPts val="1200"/>
              </a:spcBef>
              <a:buNone/>
            </a:pPr>
            <a:r>
              <a:rPr lang="en-US" sz="1800" baseline="30000" dirty="0"/>
              <a:t>	</a:t>
            </a:r>
            <a:r>
              <a:rPr lang="en-US" sz="1800" dirty="0" smtClean="0"/>
              <a:t>FLAG</a:t>
            </a:r>
            <a:r>
              <a:rPr lang="en-US" sz="1800" baseline="-25000" dirty="0" smtClean="0"/>
              <a:t> </a:t>
            </a:r>
            <a:r>
              <a:rPr lang="en-US" sz="1800" dirty="0" smtClean="0"/>
              <a:t> = Deployment flag indicator</a:t>
            </a:r>
          </a:p>
          <a:p>
            <a:pPr marL="685800" lvl="2" indent="0">
              <a:spcBef>
                <a:spcPts val="1200"/>
              </a:spcBef>
              <a:buNone/>
            </a:pPr>
            <a:r>
              <a:rPr lang="en-US" sz="1800" dirty="0" smtClean="0"/>
              <a:t>	H (hr) = Instructed hours</a:t>
            </a:r>
            <a:endParaRPr lang="en-US" sz="1800" dirty="0"/>
          </a:p>
          <a:p>
            <a:pPr marL="0" lvl="2" indent="0">
              <a:spcBef>
                <a:spcPts val="1200"/>
              </a:spcBef>
              <a:buNone/>
            </a:pPr>
            <a:r>
              <a:rPr lang="en-US" sz="1800" dirty="0" smtClean="0"/>
              <a:t> </a:t>
            </a:r>
          </a:p>
          <a:p>
            <a:pPr marL="685800" lvl="2" indent="0">
              <a:spcBef>
                <a:spcPts val="1200"/>
              </a:spcBef>
              <a:buNone/>
            </a:pPr>
            <a:r>
              <a:rPr lang="en-US" sz="1800" dirty="0"/>
              <a:t>	</a:t>
            </a:r>
            <a:endParaRPr lang="en-US" sz="1800" dirty="0" smtClean="0"/>
          </a:p>
        </p:txBody>
      </p:sp>
    </p:spTree>
    <p:extLst>
      <p:ext uri="{BB962C8B-B14F-4D97-AF65-F5344CB8AC3E}">
        <p14:creationId xmlns:p14="http://schemas.microsoft.com/office/powerpoint/2010/main" val="41571642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442118"/>
          </a:xfrm>
        </p:spPr>
        <p:txBody>
          <a:bodyPr/>
          <a:lstStyle/>
          <a:p>
            <a:r>
              <a:rPr lang="en-US" sz="2000" dirty="0" smtClean="0"/>
              <a:t>Deployment Event  – Other Generation or Demand Response</a:t>
            </a:r>
          </a:p>
        </p:txBody>
      </p:sp>
      <p:sp>
        <p:nvSpPr>
          <p:cNvPr id="2" name="Slide Number Placeholder 1"/>
          <p:cNvSpPr>
            <a:spLocks noGrp="1"/>
          </p:cNvSpPr>
          <p:nvPr>
            <p:ph type="sldNum" sz="quarter" idx="4"/>
          </p:nvPr>
        </p:nvSpPr>
        <p:spPr/>
        <p:txBody>
          <a:bodyPr/>
          <a:lstStyle/>
          <a:p>
            <a:fld id="{1D93BD3E-1E9A-4970-A6F7-E7AC52762E0C}" type="slidenum">
              <a:rPr lang="en-US" smtClean="0"/>
              <a:pPr/>
              <a:t>12</a:t>
            </a:fld>
            <a:endParaRPr lang="en-US" dirty="0"/>
          </a:p>
        </p:txBody>
      </p:sp>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2000" b="1" dirty="0" smtClean="0"/>
          </a:p>
          <a:p>
            <a:pPr marL="0" lvl="1">
              <a:spcBef>
                <a:spcPts val="1800"/>
              </a:spcBef>
              <a:buNone/>
            </a:pPr>
            <a:r>
              <a:rPr lang="en-US" sz="2000" b="1" dirty="0" smtClean="0"/>
              <a:t>Payment </a:t>
            </a:r>
            <a:r>
              <a:rPr lang="en-US" sz="2000" b="1" baseline="-25000" dirty="0" smtClean="0"/>
              <a:t>hr</a:t>
            </a:r>
            <a:r>
              <a:rPr lang="en-US" sz="2000" b="1" dirty="0" smtClean="0"/>
              <a:t> =  Max </a:t>
            </a:r>
            <a:r>
              <a:rPr lang="en-US" sz="2000" b="1" dirty="0" smtClean="0">
                <a:solidFill>
                  <a:srgbClr val="0000FF"/>
                </a:solidFill>
              </a:rPr>
              <a:t>{</a:t>
            </a:r>
            <a:r>
              <a:rPr lang="en-US" sz="2000" b="1" dirty="0" smtClean="0"/>
              <a:t> </a:t>
            </a:r>
            <a:r>
              <a:rPr lang="en-US" sz="2000" b="1" i="1" dirty="0" smtClean="0">
                <a:effectLst>
                  <a:outerShdw blurRad="38100" dist="38100" dir="2700000" algn="tl">
                    <a:srgbClr val="000000">
                      <a:alpha val="43137"/>
                    </a:srgbClr>
                  </a:outerShdw>
                </a:effectLst>
              </a:rPr>
              <a:t>ED Price,  (FIP+FA)* PSUFQ </a:t>
            </a:r>
            <a:r>
              <a:rPr lang="en-US" sz="2000" b="1" dirty="0" smtClean="0">
                <a:solidFill>
                  <a:srgbClr val="0000FF"/>
                </a:solidFill>
              </a:rPr>
              <a:t>}</a:t>
            </a:r>
            <a:r>
              <a:rPr lang="en-US" sz="2000" b="1" dirty="0" smtClean="0"/>
              <a:t> * EPRF/ H</a:t>
            </a:r>
            <a:endParaRPr lang="en-US" sz="2000" b="1" dirty="0"/>
          </a:p>
          <a:p>
            <a:pPr marL="0" lvl="1">
              <a:spcBef>
                <a:spcPts val="1800"/>
              </a:spcBef>
              <a:buNone/>
            </a:pPr>
            <a:endParaRPr lang="en-US" sz="1800" dirty="0" smtClean="0"/>
          </a:p>
          <a:p>
            <a:pPr marL="0" lvl="1">
              <a:spcBef>
                <a:spcPts val="1800"/>
              </a:spcBef>
              <a:buNone/>
            </a:pPr>
            <a:r>
              <a:rPr lang="en-US" sz="1800" dirty="0" smtClean="0"/>
              <a:t>Where,</a:t>
            </a:r>
          </a:p>
          <a:p>
            <a:pPr marL="0" lvl="1">
              <a:spcBef>
                <a:spcPts val="1800"/>
              </a:spcBef>
              <a:buNone/>
            </a:pPr>
            <a:r>
              <a:rPr lang="en-US" sz="1800" dirty="0"/>
              <a:t>	</a:t>
            </a:r>
            <a:r>
              <a:rPr lang="en-US" sz="1800" dirty="0" smtClean="0"/>
              <a:t>ED Price ($/MW) = Accepted Deployment Offer price per month</a:t>
            </a:r>
          </a:p>
          <a:p>
            <a:pPr marL="685800" lvl="2" indent="0">
              <a:spcBef>
                <a:spcPts val="1200"/>
              </a:spcBef>
              <a:buNone/>
            </a:pPr>
            <a:r>
              <a:rPr lang="en-US" sz="1800" dirty="0" smtClean="0"/>
              <a:t>	FIP ($/MMBtu) = Fuel Index Price </a:t>
            </a:r>
          </a:p>
          <a:p>
            <a:pPr marL="685800" lvl="2" indent="0">
              <a:spcBef>
                <a:spcPts val="1200"/>
              </a:spcBef>
              <a:buNone/>
            </a:pPr>
            <a:r>
              <a:rPr lang="en-US" sz="1800" dirty="0"/>
              <a:t>	</a:t>
            </a:r>
            <a:r>
              <a:rPr lang="en-US" sz="1800" dirty="0" smtClean="0"/>
              <a:t>FA ($/MMBtu)</a:t>
            </a:r>
            <a:r>
              <a:rPr lang="en-US" sz="1800" baseline="-25000" dirty="0" smtClean="0"/>
              <a:t> </a:t>
            </a:r>
            <a:r>
              <a:rPr lang="en-US" sz="1800" dirty="0" smtClean="0"/>
              <a:t> = </a:t>
            </a:r>
            <a:r>
              <a:rPr lang="en-US" sz="1800" dirty="0"/>
              <a:t>Fuel </a:t>
            </a:r>
            <a:r>
              <a:rPr lang="en-US" sz="1800" dirty="0" smtClean="0"/>
              <a:t>Adder  </a:t>
            </a:r>
          </a:p>
          <a:p>
            <a:pPr marL="685800" lvl="2" indent="0">
              <a:spcBef>
                <a:spcPts val="1200"/>
              </a:spcBef>
              <a:buNone/>
            </a:pPr>
            <a:r>
              <a:rPr lang="en-US" sz="1800" dirty="0" smtClean="0"/>
              <a:t>	PSUFQ (MMBtu</a:t>
            </a:r>
            <a:r>
              <a:rPr lang="en-US" sz="1800" dirty="0"/>
              <a:t>)</a:t>
            </a:r>
            <a:r>
              <a:rPr lang="en-US" sz="1800" baseline="-25000" dirty="0"/>
              <a:t> </a:t>
            </a:r>
            <a:r>
              <a:rPr lang="en-US" sz="1800" dirty="0"/>
              <a:t> = </a:t>
            </a:r>
            <a:r>
              <a:rPr lang="en-US" sz="1800" dirty="0" smtClean="0"/>
              <a:t>Proxy startup fuel quantity</a:t>
            </a:r>
          </a:p>
          <a:p>
            <a:pPr marL="685800" lvl="2" indent="0">
              <a:spcBef>
                <a:spcPts val="1200"/>
              </a:spcBef>
              <a:buNone/>
            </a:pPr>
            <a:r>
              <a:rPr lang="en-US" sz="1800" baseline="30000" dirty="0"/>
              <a:t>	</a:t>
            </a:r>
            <a:r>
              <a:rPr lang="en-US" sz="1800" dirty="0" smtClean="0"/>
              <a:t>EPRF= Deployment Event Performance Reduction Factor</a:t>
            </a:r>
          </a:p>
          <a:p>
            <a:pPr marL="685800" lvl="2" indent="0">
              <a:spcBef>
                <a:spcPts val="1200"/>
              </a:spcBef>
              <a:buNone/>
            </a:pPr>
            <a:r>
              <a:rPr lang="en-US" sz="1800" dirty="0" smtClean="0"/>
              <a:t>	H (hr) = Instructed hours</a:t>
            </a:r>
            <a:endParaRPr lang="en-US" sz="1800" dirty="0"/>
          </a:p>
          <a:p>
            <a:pPr marL="0" lvl="2" indent="0">
              <a:spcBef>
                <a:spcPts val="1200"/>
              </a:spcBef>
              <a:buNone/>
            </a:pPr>
            <a:endParaRPr lang="en-US" sz="1800" dirty="0" smtClean="0"/>
          </a:p>
          <a:p>
            <a:pPr marL="685800" lvl="2" indent="0">
              <a:spcBef>
                <a:spcPts val="1200"/>
              </a:spcBef>
              <a:buNone/>
            </a:pPr>
            <a:r>
              <a:rPr lang="en-US" sz="1800" dirty="0"/>
              <a:t>	</a:t>
            </a:r>
            <a:endParaRPr lang="en-US" sz="1800" dirty="0" smtClean="0"/>
          </a:p>
        </p:txBody>
      </p:sp>
      <p:pic>
        <p:nvPicPr>
          <p:cNvPr id="3" name="Picture 2"/>
          <p:cNvPicPr>
            <a:picLocks noChangeAspect="1"/>
          </p:cNvPicPr>
          <p:nvPr/>
        </p:nvPicPr>
        <p:blipFill>
          <a:blip r:embed="rId3"/>
          <a:stretch>
            <a:fillRect/>
          </a:stretch>
        </p:blipFill>
        <p:spPr>
          <a:xfrm>
            <a:off x="7620000" y="868860"/>
            <a:ext cx="1219200" cy="819150"/>
          </a:xfrm>
          <a:prstGeom prst="rect">
            <a:avLst/>
          </a:prstGeom>
        </p:spPr>
      </p:pic>
      <p:pic>
        <p:nvPicPr>
          <p:cNvPr id="4" name="Picture 3"/>
          <p:cNvPicPr>
            <a:picLocks noChangeAspect="1"/>
          </p:cNvPicPr>
          <p:nvPr/>
        </p:nvPicPr>
        <p:blipFill>
          <a:blip r:embed="rId4"/>
          <a:stretch>
            <a:fillRect/>
          </a:stretch>
        </p:blipFill>
        <p:spPr>
          <a:xfrm>
            <a:off x="7605860" y="1885996"/>
            <a:ext cx="1219200" cy="638175"/>
          </a:xfrm>
          <a:prstGeom prst="rect">
            <a:avLst/>
          </a:prstGeom>
        </p:spPr>
      </p:pic>
    </p:spTree>
    <p:extLst>
      <p:ext uri="{BB962C8B-B14F-4D97-AF65-F5344CB8AC3E}">
        <p14:creationId xmlns:p14="http://schemas.microsoft.com/office/powerpoint/2010/main" val="42923879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dirty="0"/>
          </a:p>
        </p:txBody>
      </p:sp>
      <p:pic>
        <p:nvPicPr>
          <p:cNvPr id="2" name="Picture 1"/>
          <p:cNvPicPr>
            <a:picLocks noChangeAspect="1"/>
          </p:cNvPicPr>
          <p:nvPr/>
        </p:nvPicPr>
        <p:blipFill>
          <a:blip r:embed="rId2"/>
          <a:stretch>
            <a:fillRect/>
          </a:stretch>
        </p:blipFill>
        <p:spPr>
          <a:xfrm>
            <a:off x="1587750" y="2959567"/>
            <a:ext cx="5968501" cy="938865"/>
          </a:xfrm>
          <a:prstGeom prst="rect">
            <a:avLst/>
          </a:prstGeom>
        </p:spPr>
      </p:pic>
    </p:spTree>
    <p:extLst>
      <p:ext uri="{BB962C8B-B14F-4D97-AF65-F5344CB8AC3E}">
        <p14:creationId xmlns:p14="http://schemas.microsoft.com/office/powerpoint/2010/main" val="39491264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smtClean="0"/>
              <a:t>Variable Payment </a:t>
            </a:r>
            <a:r>
              <a:rPr lang="en-US" sz="2000" dirty="0"/>
              <a:t>f</a:t>
            </a:r>
            <a:r>
              <a:rPr lang="en-US" sz="2000" dirty="0" smtClean="0"/>
              <a:t>or a Generation Resource</a:t>
            </a:r>
            <a:r>
              <a:rPr lang="en-US" sz="2000" baseline="30000" dirty="0" smtClean="0"/>
              <a:t>1</a:t>
            </a:r>
          </a:p>
        </p:txBody>
      </p:sp>
      <p:sp>
        <p:nvSpPr>
          <p:cNvPr id="2" name="Slide Number Placeholder 1"/>
          <p:cNvSpPr>
            <a:spLocks noGrp="1"/>
          </p:cNvSpPr>
          <p:nvPr>
            <p:ph type="sldNum" sz="quarter" idx="4"/>
          </p:nvPr>
        </p:nvSpPr>
        <p:spPr/>
        <p:txBody>
          <a:bodyPr/>
          <a:lstStyle/>
          <a:p>
            <a:fld id="{1D93BD3E-1E9A-4970-A6F7-E7AC52762E0C}" type="slidenum">
              <a:rPr lang="en-US" smtClean="0"/>
              <a:pPr/>
              <a:t>14</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1800" u="sng" dirty="0" smtClean="0"/>
          </a:p>
          <a:p>
            <a:pPr marL="0" lvl="1">
              <a:spcBef>
                <a:spcPts val="1800"/>
              </a:spcBef>
              <a:buNone/>
            </a:pPr>
            <a:r>
              <a:rPr lang="en-US" sz="1800" u="sng" dirty="0" smtClean="0"/>
              <a:t>a.  Contracted Hours </a:t>
            </a:r>
            <a:r>
              <a:rPr lang="en-US" sz="1800" u="sng" dirty="0" smtClean="0">
                <a:solidFill>
                  <a:srgbClr val="0000FF"/>
                </a:solidFill>
              </a:rPr>
              <a:t>with</a:t>
            </a:r>
            <a:r>
              <a:rPr lang="en-US" sz="1800" u="sng" dirty="0" smtClean="0"/>
              <a:t> Deployment Instructions</a:t>
            </a:r>
          </a:p>
          <a:p>
            <a:pPr marL="0" lvl="1">
              <a:spcBef>
                <a:spcPts val="1800"/>
              </a:spcBef>
              <a:buNone/>
            </a:pPr>
            <a:r>
              <a:rPr lang="en-US" sz="1800" dirty="0" smtClean="0"/>
              <a:t>	Payment </a:t>
            </a:r>
            <a:r>
              <a:rPr lang="en-US" sz="1800" baseline="-25000" dirty="0" smtClean="0"/>
              <a:t>hr</a:t>
            </a:r>
            <a:r>
              <a:rPr lang="en-US" sz="1800" dirty="0" smtClean="0"/>
              <a:t> =  </a:t>
            </a:r>
            <a:r>
              <a:rPr lang="en-US" sz="1800" dirty="0" smtClean="0">
                <a:solidFill>
                  <a:srgbClr val="0000FF"/>
                </a:solidFill>
              </a:rPr>
              <a:t>{</a:t>
            </a:r>
            <a:r>
              <a:rPr lang="en-US" sz="1800" dirty="0" smtClean="0"/>
              <a:t> GRCVP</a:t>
            </a:r>
            <a:r>
              <a:rPr lang="en-US" sz="1800" i="1" baseline="-25000" dirty="0" smtClean="0">
                <a:effectLst>
                  <a:outerShdw blurRad="38100" dist="38100" dir="2700000" algn="tl">
                    <a:srgbClr val="000000">
                      <a:alpha val="43137"/>
                    </a:srgbClr>
                  </a:outerShdw>
                </a:effectLst>
              </a:rPr>
              <a:t> </a:t>
            </a:r>
            <a:r>
              <a:rPr lang="en-US" sz="1800" i="1" dirty="0" smtClean="0">
                <a:effectLst>
                  <a:outerShdw blurRad="38100" dist="38100" dir="2700000" algn="tl">
                    <a:srgbClr val="000000">
                      <a:alpha val="43137"/>
                    </a:srgbClr>
                  </a:outerShdw>
                </a:effectLst>
              </a:rPr>
              <a:t> -  RTREV</a:t>
            </a:r>
            <a:r>
              <a:rPr lang="en-US" sz="1800" i="1" baseline="-25000" dirty="0" smtClean="0">
                <a:effectLst>
                  <a:outerShdw blurRad="38100" dist="38100" dir="2700000" algn="tl">
                    <a:srgbClr val="000000">
                      <a:alpha val="43137"/>
                    </a:srgbClr>
                  </a:outerShdw>
                </a:effectLst>
              </a:rPr>
              <a:t> </a:t>
            </a:r>
            <a:r>
              <a:rPr lang="en-US" sz="1800" i="1" baseline="-25000" dirty="0" smtClean="0">
                <a:solidFill>
                  <a:srgbClr val="0000FF"/>
                </a:solidFill>
                <a:effectLst>
                  <a:outerShdw blurRad="38100" dist="38100" dir="2700000" algn="tl">
                    <a:srgbClr val="000000">
                      <a:alpha val="43137"/>
                    </a:srgbClr>
                  </a:outerShdw>
                </a:effectLst>
              </a:rPr>
              <a:t> </a:t>
            </a:r>
            <a:r>
              <a:rPr lang="en-US" sz="1800" i="1" dirty="0" smtClean="0">
                <a:solidFill>
                  <a:srgbClr val="0000FF"/>
                </a:solidFill>
                <a:effectLst>
                  <a:outerShdw blurRad="38100" dist="38100" dir="2700000" algn="tl">
                    <a:srgbClr val="000000">
                      <a:alpha val="43137"/>
                    </a:srgbClr>
                  </a:outerShdw>
                </a:effectLst>
              </a:rPr>
              <a:t>}</a:t>
            </a:r>
          </a:p>
          <a:p>
            <a:pPr marL="0" lvl="1">
              <a:spcBef>
                <a:spcPts val="1800"/>
              </a:spcBef>
              <a:buNone/>
            </a:pPr>
            <a:endParaRPr lang="en-US" sz="1800" dirty="0" smtClean="0"/>
          </a:p>
          <a:p>
            <a:pPr marL="0" lvl="1">
              <a:spcBef>
                <a:spcPts val="1800"/>
              </a:spcBef>
              <a:buNone/>
            </a:pPr>
            <a:endParaRPr lang="en-US" sz="1800" dirty="0"/>
          </a:p>
          <a:p>
            <a:pPr marL="0" lvl="1">
              <a:spcBef>
                <a:spcPts val="1800"/>
              </a:spcBef>
              <a:buNone/>
            </a:pPr>
            <a:r>
              <a:rPr lang="en-US" sz="1800" dirty="0" smtClean="0"/>
              <a:t>Where,</a:t>
            </a:r>
          </a:p>
          <a:p>
            <a:pPr marL="628650" lvl="1" indent="0">
              <a:spcBef>
                <a:spcPts val="1800"/>
              </a:spcBef>
              <a:buNone/>
            </a:pPr>
            <a:r>
              <a:rPr lang="en-US" sz="1800" dirty="0" smtClean="0"/>
              <a:t>GRCVP ($) = Generation Resource calculated variable payment for hour</a:t>
            </a:r>
          </a:p>
          <a:p>
            <a:pPr marL="628650" lvl="2" indent="0">
              <a:spcBef>
                <a:spcPts val="1200"/>
              </a:spcBef>
              <a:buNone/>
            </a:pPr>
            <a:r>
              <a:rPr lang="en-US" sz="1800" dirty="0" smtClean="0"/>
              <a:t> RTREV </a:t>
            </a:r>
            <a:r>
              <a:rPr lang="en-US" sz="1800" dirty="0"/>
              <a:t>($) = Existing Real Time revenues for </a:t>
            </a:r>
            <a:r>
              <a:rPr lang="en-US" sz="1800" dirty="0" smtClean="0"/>
              <a:t>a Generation Resource</a:t>
            </a:r>
          </a:p>
        </p:txBody>
      </p:sp>
      <p:sp>
        <p:nvSpPr>
          <p:cNvPr id="3" name="TextBox 2"/>
          <p:cNvSpPr txBox="1"/>
          <p:nvPr/>
        </p:nvSpPr>
        <p:spPr>
          <a:xfrm>
            <a:off x="251253" y="5715000"/>
            <a:ext cx="7785849" cy="307777"/>
          </a:xfrm>
          <a:prstGeom prst="rect">
            <a:avLst/>
          </a:prstGeom>
          <a:noFill/>
        </p:spPr>
        <p:txBody>
          <a:bodyPr wrap="none" rtlCol="0">
            <a:spAutoFit/>
          </a:bodyPr>
          <a:lstStyle/>
          <a:p>
            <a:r>
              <a:rPr lang="en-US" sz="1400" baseline="30000" dirty="0" smtClean="0"/>
              <a:t>1 </a:t>
            </a:r>
            <a:r>
              <a:rPr lang="en-US" sz="1400" dirty="0" smtClean="0"/>
              <a:t>For hours outside of contract period, MRA GRs shall be settled as other Generation Resources</a:t>
            </a:r>
            <a:endParaRPr lang="en-US" sz="1400" dirty="0"/>
          </a:p>
        </p:txBody>
      </p:sp>
      <p:sp>
        <p:nvSpPr>
          <p:cNvPr id="8" name="TextBox 7"/>
          <p:cNvSpPr txBox="1"/>
          <p:nvPr/>
        </p:nvSpPr>
        <p:spPr>
          <a:xfrm>
            <a:off x="395137" y="2590800"/>
            <a:ext cx="7498080" cy="548640"/>
          </a:xfrm>
          <a:prstGeom prst="rect">
            <a:avLst/>
          </a:prstGeom>
          <a:solidFill>
            <a:schemeClr val="accent4">
              <a:lumMod val="10000"/>
              <a:lumOff val="9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a:t>Objective:  </a:t>
            </a:r>
            <a:r>
              <a:rPr lang="en-US" b="1" dirty="0" smtClean="0"/>
              <a:t>Payment </a:t>
            </a:r>
            <a:r>
              <a:rPr lang="en-US" b="1" baseline="-25000" dirty="0" smtClean="0"/>
              <a:t>hr</a:t>
            </a:r>
            <a:r>
              <a:rPr lang="en-US" b="1" dirty="0" smtClean="0"/>
              <a:t> </a:t>
            </a:r>
            <a:r>
              <a:rPr lang="en-US" b="1" dirty="0"/>
              <a:t>= </a:t>
            </a:r>
            <a:r>
              <a:rPr lang="en-US" b="1" dirty="0" smtClean="0"/>
              <a:t>Calculated Variable </a:t>
            </a:r>
            <a:r>
              <a:rPr lang="en-US" b="1" dirty="0"/>
              <a:t>Payment</a:t>
            </a:r>
            <a:r>
              <a:rPr lang="en-US" b="1" baseline="-25000" dirty="0"/>
              <a:t> hr </a:t>
            </a:r>
            <a:r>
              <a:rPr lang="en-US" b="1" dirty="0" smtClean="0"/>
              <a:t>(GRCVP </a:t>
            </a:r>
            <a:r>
              <a:rPr lang="en-US" b="1" i="1" baseline="-25000" dirty="0"/>
              <a:t>hr </a:t>
            </a:r>
            <a:r>
              <a:rPr lang="en-US" b="1" i="1" dirty="0"/>
              <a:t>)</a:t>
            </a:r>
            <a:endParaRPr lang="en-US" b="1" dirty="0"/>
          </a:p>
          <a:p>
            <a:endParaRPr lang="en-US" dirty="0" smtClean="0"/>
          </a:p>
          <a:p>
            <a:endParaRPr lang="en-US" dirty="0"/>
          </a:p>
        </p:txBody>
      </p:sp>
    </p:spTree>
    <p:extLst>
      <p:ext uri="{BB962C8B-B14F-4D97-AF65-F5344CB8AC3E}">
        <p14:creationId xmlns:p14="http://schemas.microsoft.com/office/powerpoint/2010/main" val="10503982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2000" dirty="0"/>
              <a:t>Variable </a:t>
            </a:r>
            <a:r>
              <a:rPr lang="en-US" sz="2000" dirty="0" smtClean="0"/>
              <a:t>Payment for </a:t>
            </a:r>
            <a:r>
              <a:rPr lang="en-US" sz="2000" dirty="0"/>
              <a:t>a Generation </a:t>
            </a:r>
            <a:r>
              <a:rPr lang="en-US" sz="2000" dirty="0" smtClean="0"/>
              <a:t>Resource – (cont’d)</a:t>
            </a:r>
            <a:r>
              <a:rPr lang="en-US" sz="2000" baseline="30000" dirty="0" smtClean="0"/>
              <a:t> </a:t>
            </a:r>
            <a:endParaRPr lang="en-US" sz="2000" dirty="0" smtClean="0"/>
          </a:p>
        </p:txBody>
      </p:sp>
      <p:sp>
        <p:nvSpPr>
          <p:cNvPr id="2" name="Slide Number Placeholder 1"/>
          <p:cNvSpPr>
            <a:spLocks noGrp="1"/>
          </p:cNvSpPr>
          <p:nvPr>
            <p:ph type="sldNum" sz="quarter" idx="4"/>
          </p:nvPr>
        </p:nvSpPr>
        <p:spPr/>
        <p:txBody>
          <a:bodyPr/>
          <a:lstStyle/>
          <a:p>
            <a:fld id="{1D93BD3E-1E9A-4970-A6F7-E7AC52762E0C}" type="slidenum">
              <a:rPr lang="en-US" smtClean="0"/>
              <a:pPr/>
              <a:t>15</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1800" u="sng" dirty="0" smtClean="0"/>
          </a:p>
          <a:p>
            <a:pPr marL="0" lvl="1">
              <a:spcBef>
                <a:spcPts val="1800"/>
              </a:spcBef>
              <a:buNone/>
            </a:pPr>
            <a:r>
              <a:rPr lang="en-US" sz="1800" u="sng" dirty="0" smtClean="0"/>
              <a:t>a.  Contracted Hours </a:t>
            </a:r>
            <a:r>
              <a:rPr lang="en-US" sz="1800" u="sng" dirty="0" smtClean="0">
                <a:solidFill>
                  <a:srgbClr val="0000FF"/>
                </a:solidFill>
              </a:rPr>
              <a:t>with</a:t>
            </a:r>
            <a:r>
              <a:rPr lang="en-US" sz="1800" u="sng" dirty="0" smtClean="0"/>
              <a:t> Deployment Instructions</a:t>
            </a:r>
          </a:p>
          <a:p>
            <a:pPr marL="0" lvl="1">
              <a:spcBef>
                <a:spcPts val="1800"/>
              </a:spcBef>
              <a:buNone/>
            </a:pPr>
            <a:r>
              <a:rPr lang="en-US" sz="1800" dirty="0" smtClean="0"/>
              <a:t>	Payment </a:t>
            </a:r>
            <a:r>
              <a:rPr lang="en-US" sz="1800" baseline="-25000" dirty="0" smtClean="0"/>
              <a:t>hr</a:t>
            </a:r>
            <a:r>
              <a:rPr lang="en-US" sz="1800" dirty="0" smtClean="0"/>
              <a:t> =  </a:t>
            </a:r>
            <a:r>
              <a:rPr lang="en-US" sz="1800" dirty="0" smtClean="0">
                <a:solidFill>
                  <a:srgbClr val="0000FF"/>
                </a:solidFill>
              </a:rPr>
              <a:t>{</a:t>
            </a:r>
            <a:r>
              <a:rPr lang="en-US" sz="1800" dirty="0" smtClean="0"/>
              <a:t> GRCVP</a:t>
            </a:r>
            <a:r>
              <a:rPr lang="en-US" sz="1800" i="1" baseline="-25000" dirty="0" smtClean="0">
                <a:effectLst>
                  <a:outerShdw blurRad="38100" dist="38100" dir="2700000" algn="tl">
                    <a:srgbClr val="000000">
                      <a:alpha val="43137"/>
                    </a:srgbClr>
                  </a:outerShdw>
                </a:effectLst>
              </a:rPr>
              <a:t> </a:t>
            </a:r>
            <a:r>
              <a:rPr lang="en-US" sz="1800" i="1" dirty="0" smtClean="0">
                <a:effectLst>
                  <a:outerShdw blurRad="38100" dist="38100" dir="2700000" algn="tl">
                    <a:srgbClr val="000000">
                      <a:alpha val="43137"/>
                    </a:srgbClr>
                  </a:outerShdw>
                </a:effectLst>
              </a:rPr>
              <a:t> -  RTREV</a:t>
            </a:r>
            <a:r>
              <a:rPr lang="en-US" sz="1800" i="1" baseline="-25000" dirty="0" smtClean="0">
                <a:effectLst>
                  <a:outerShdw blurRad="38100" dist="38100" dir="2700000" algn="tl">
                    <a:srgbClr val="000000">
                      <a:alpha val="43137"/>
                    </a:srgbClr>
                  </a:outerShdw>
                </a:effectLst>
              </a:rPr>
              <a:t>  </a:t>
            </a:r>
            <a:r>
              <a:rPr lang="en-US" sz="1800" i="1" dirty="0" smtClean="0">
                <a:solidFill>
                  <a:srgbClr val="0000FF"/>
                </a:solidFill>
                <a:effectLst>
                  <a:outerShdw blurRad="38100" dist="38100" dir="2700000" algn="tl">
                    <a:srgbClr val="000000">
                      <a:alpha val="43137"/>
                    </a:srgbClr>
                  </a:outerShdw>
                </a:effectLst>
              </a:rPr>
              <a:t>}</a:t>
            </a:r>
          </a:p>
          <a:p>
            <a:pPr marL="0" lvl="1">
              <a:spcBef>
                <a:spcPts val="1800"/>
              </a:spcBef>
              <a:buNone/>
            </a:pPr>
            <a:r>
              <a:rPr lang="en-US" sz="1800" dirty="0" smtClean="0"/>
              <a:t>And,</a:t>
            </a:r>
          </a:p>
          <a:p>
            <a:pPr marL="0" lvl="1">
              <a:spcBef>
                <a:spcPts val="1800"/>
              </a:spcBef>
              <a:buNone/>
            </a:pPr>
            <a:r>
              <a:rPr lang="en-US" sz="1800" dirty="0"/>
              <a:t>	</a:t>
            </a:r>
            <a:r>
              <a:rPr lang="en-US" sz="1800" dirty="0" smtClean="0"/>
              <a:t>GRCVP </a:t>
            </a:r>
            <a:r>
              <a:rPr lang="en-US" sz="1800" baseline="-25000" dirty="0"/>
              <a:t>hr</a:t>
            </a:r>
            <a:r>
              <a:rPr lang="en-US" sz="1800" dirty="0"/>
              <a:t> =  </a:t>
            </a:r>
            <a:r>
              <a:rPr lang="en-US" sz="1800" dirty="0" smtClean="0"/>
              <a:t>    Max </a:t>
            </a:r>
            <a:r>
              <a:rPr lang="en-US" sz="1800" dirty="0" smtClean="0">
                <a:solidFill>
                  <a:srgbClr val="0000FF"/>
                </a:solidFill>
              </a:rPr>
              <a:t>{</a:t>
            </a:r>
            <a:r>
              <a:rPr lang="en-US" sz="1800" dirty="0" smtClean="0"/>
              <a:t> VPRICE </a:t>
            </a:r>
            <a:r>
              <a:rPr lang="en-US" sz="1800" i="1" baseline="-25000" dirty="0" smtClean="0">
                <a:effectLst>
                  <a:outerShdw blurRad="38100" dist="38100" dir="2700000" algn="tl">
                    <a:srgbClr val="000000">
                      <a:alpha val="43137"/>
                    </a:srgbClr>
                  </a:outerShdw>
                </a:effectLst>
              </a:rPr>
              <a:t>hr </a:t>
            </a:r>
            <a:r>
              <a:rPr lang="en-US" sz="1800" i="1" dirty="0" smtClean="0">
                <a:effectLst>
                  <a:outerShdw blurRad="38100" dist="38100" dir="2700000" algn="tl">
                    <a:srgbClr val="000000">
                      <a:alpha val="43137"/>
                    </a:srgbClr>
                  </a:outerShdw>
                </a:effectLst>
              </a:rPr>
              <a:t> , (FIP+FA )* PHR</a:t>
            </a:r>
            <a:r>
              <a:rPr lang="en-US" sz="1800" i="1" baseline="-25000" dirty="0" smtClean="0">
                <a:effectLst>
                  <a:outerShdw blurRad="38100" dist="38100" dir="2700000" algn="tl">
                    <a:srgbClr val="000000">
                      <a:alpha val="43137"/>
                    </a:srgbClr>
                  </a:outerShdw>
                </a:effectLst>
              </a:rPr>
              <a:t> </a:t>
            </a:r>
            <a:r>
              <a:rPr lang="en-US" sz="1800" i="1" dirty="0" smtClean="0">
                <a:solidFill>
                  <a:srgbClr val="0000FF"/>
                </a:solidFill>
                <a:effectLst>
                  <a:outerShdw blurRad="38100" dist="38100" dir="2700000" algn="tl">
                    <a:srgbClr val="000000">
                      <a:alpha val="43137"/>
                    </a:srgbClr>
                  </a:outerShdw>
                </a:effectLst>
              </a:rPr>
              <a:t>}</a:t>
            </a:r>
            <a:r>
              <a:rPr lang="en-US" sz="1800" i="1" dirty="0" smtClean="0">
                <a:effectLst>
                  <a:outerShdw blurRad="38100" dist="38100" dir="2700000" algn="tl">
                    <a:srgbClr val="000000">
                      <a:alpha val="43137"/>
                    </a:srgbClr>
                  </a:outerShdw>
                </a:effectLst>
              </a:rPr>
              <a:t> *Min (RTMG, CCAP/4)</a:t>
            </a:r>
            <a:endParaRPr lang="en-US" sz="1800" i="1" dirty="0">
              <a:effectLst>
                <a:outerShdw blurRad="38100" dist="38100" dir="2700000" algn="tl">
                  <a:srgbClr val="000000">
                    <a:alpha val="43137"/>
                  </a:srgbClr>
                </a:outerShdw>
              </a:effectLst>
            </a:endParaRPr>
          </a:p>
          <a:p>
            <a:pPr marL="0" lvl="1">
              <a:spcBef>
                <a:spcPts val="1800"/>
              </a:spcBef>
              <a:buNone/>
            </a:pPr>
            <a:r>
              <a:rPr lang="en-US" sz="1800" dirty="0" smtClean="0"/>
              <a:t>Where,</a:t>
            </a:r>
            <a:endParaRPr lang="en-US" sz="1800" dirty="0"/>
          </a:p>
          <a:p>
            <a:pPr marL="0" lvl="1" indent="569913">
              <a:spcBef>
                <a:spcPts val="1800"/>
              </a:spcBef>
              <a:buNone/>
            </a:pPr>
            <a:r>
              <a:rPr lang="en-US" sz="1800" dirty="0" smtClean="0"/>
              <a:t>VPRICE ($/MWh) = Accepted Offer variable price per month</a:t>
            </a:r>
          </a:p>
          <a:p>
            <a:pPr marL="0" lvl="1" indent="569913">
              <a:spcBef>
                <a:spcPts val="1800"/>
              </a:spcBef>
              <a:buNone/>
            </a:pPr>
            <a:r>
              <a:rPr lang="en-US" sz="1800" dirty="0" smtClean="0"/>
              <a:t>PHR(MMBtu/MWh)</a:t>
            </a:r>
            <a:r>
              <a:rPr lang="en-US" sz="1800" baseline="-25000" dirty="0" smtClean="0"/>
              <a:t> </a:t>
            </a:r>
            <a:r>
              <a:rPr lang="en-US" sz="1800" dirty="0" smtClean="0"/>
              <a:t> </a:t>
            </a:r>
            <a:r>
              <a:rPr lang="en-US" sz="1800" dirty="0"/>
              <a:t>= Proxy </a:t>
            </a:r>
            <a:r>
              <a:rPr lang="en-US" sz="1800" dirty="0" smtClean="0"/>
              <a:t>average heat </a:t>
            </a:r>
            <a:r>
              <a:rPr lang="en-US" sz="1800" dirty="0"/>
              <a:t>rate </a:t>
            </a:r>
            <a:r>
              <a:rPr lang="en-US" sz="1800" dirty="0" smtClean="0"/>
              <a:t>per </a:t>
            </a:r>
            <a:r>
              <a:rPr lang="en-US" sz="1800" dirty="0"/>
              <a:t>month</a:t>
            </a:r>
          </a:p>
          <a:p>
            <a:pPr marL="0" lvl="1" indent="569913">
              <a:spcBef>
                <a:spcPts val="1800"/>
              </a:spcBef>
              <a:buNone/>
            </a:pPr>
            <a:r>
              <a:rPr lang="en-US" sz="1800" dirty="0" smtClean="0"/>
              <a:t>RTMG(MWh</a:t>
            </a:r>
            <a:r>
              <a:rPr lang="en-US" sz="1800" dirty="0"/>
              <a:t>)</a:t>
            </a:r>
            <a:r>
              <a:rPr lang="en-US" sz="1800" baseline="-25000" dirty="0"/>
              <a:t> </a:t>
            </a:r>
            <a:r>
              <a:rPr lang="en-US" sz="1800" dirty="0"/>
              <a:t> = </a:t>
            </a:r>
            <a:r>
              <a:rPr lang="en-US" sz="1800" dirty="0" smtClean="0"/>
              <a:t>Real Time metered generation</a:t>
            </a:r>
            <a:endParaRPr lang="en-US" sz="1800" dirty="0"/>
          </a:p>
          <a:p>
            <a:pPr marL="0" lvl="1" indent="569913">
              <a:spcBef>
                <a:spcPts val="1800"/>
              </a:spcBef>
              <a:buNone/>
            </a:pPr>
            <a:r>
              <a:rPr lang="en-US" sz="1800" dirty="0" smtClean="0"/>
              <a:t>CCAP(MW)</a:t>
            </a:r>
            <a:r>
              <a:rPr lang="en-US" sz="1800" baseline="-25000" dirty="0" smtClean="0"/>
              <a:t> </a:t>
            </a:r>
            <a:r>
              <a:rPr lang="en-US" sz="1800" dirty="0" smtClean="0"/>
              <a:t> </a:t>
            </a:r>
            <a:r>
              <a:rPr lang="en-US" sz="1800" dirty="0"/>
              <a:t>= </a:t>
            </a:r>
            <a:r>
              <a:rPr lang="en-US" sz="1800" dirty="0" smtClean="0"/>
              <a:t>Contracted </a:t>
            </a:r>
            <a:r>
              <a:rPr lang="en-US" sz="1800" dirty="0"/>
              <a:t>capacity per hour per month</a:t>
            </a:r>
            <a:endParaRPr lang="en-US" sz="1800" dirty="0" smtClean="0"/>
          </a:p>
        </p:txBody>
      </p:sp>
      <p:pic>
        <p:nvPicPr>
          <p:cNvPr id="7" name="Picture 6"/>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14600" y="2819400"/>
            <a:ext cx="381000" cy="457200"/>
          </a:xfrm>
          <a:prstGeom prst="rect">
            <a:avLst/>
          </a:prstGeom>
          <a:noFill/>
          <a:ln>
            <a:noFill/>
          </a:ln>
        </p:spPr>
      </p:pic>
    </p:spTree>
    <p:extLst>
      <p:ext uri="{BB962C8B-B14F-4D97-AF65-F5344CB8AC3E}">
        <p14:creationId xmlns:p14="http://schemas.microsoft.com/office/powerpoint/2010/main" val="28966212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a:t>Variable Payment for a Generation Resource – (cont’d)</a:t>
            </a:r>
            <a:r>
              <a:rPr lang="en-US" sz="2000" baseline="30000" dirty="0"/>
              <a:t> </a:t>
            </a:r>
            <a:endParaRPr lang="en-US" sz="2000" dirty="0" smtClean="0"/>
          </a:p>
        </p:txBody>
      </p:sp>
      <p:sp>
        <p:nvSpPr>
          <p:cNvPr id="2" name="Slide Number Placeholder 1"/>
          <p:cNvSpPr>
            <a:spLocks noGrp="1"/>
          </p:cNvSpPr>
          <p:nvPr>
            <p:ph type="sldNum" sz="quarter" idx="4"/>
          </p:nvPr>
        </p:nvSpPr>
        <p:spPr/>
        <p:txBody>
          <a:bodyPr/>
          <a:lstStyle/>
          <a:p>
            <a:fld id="{1D93BD3E-1E9A-4970-A6F7-E7AC52762E0C}" type="slidenum">
              <a:rPr lang="en-US" smtClean="0"/>
              <a:pPr/>
              <a:t>16</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1800" u="sng" dirty="0" smtClean="0"/>
          </a:p>
          <a:p>
            <a:pPr marL="0" lvl="1">
              <a:spcBef>
                <a:spcPts val="1800"/>
              </a:spcBef>
              <a:buNone/>
            </a:pPr>
            <a:r>
              <a:rPr lang="en-US" sz="1800" u="sng" dirty="0" smtClean="0"/>
              <a:t>b.  </a:t>
            </a:r>
            <a:r>
              <a:rPr lang="en-US" sz="1800" u="sng" dirty="0"/>
              <a:t>Contracted Hours </a:t>
            </a:r>
            <a:r>
              <a:rPr lang="en-US" sz="1800" u="sng" dirty="0" smtClean="0">
                <a:solidFill>
                  <a:srgbClr val="0000FF"/>
                </a:solidFill>
              </a:rPr>
              <a:t>without</a:t>
            </a:r>
            <a:r>
              <a:rPr lang="en-US" sz="1800" u="sng" dirty="0" smtClean="0"/>
              <a:t> Deployment Instructions</a:t>
            </a:r>
            <a:endParaRPr lang="en-US" sz="1800" u="sng" dirty="0"/>
          </a:p>
          <a:p>
            <a:pPr marL="0" lvl="1">
              <a:spcBef>
                <a:spcPts val="1800"/>
              </a:spcBef>
              <a:buNone/>
            </a:pPr>
            <a:r>
              <a:rPr lang="en-US" sz="1800" dirty="0" smtClean="0"/>
              <a:t>	Payment </a:t>
            </a:r>
            <a:r>
              <a:rPr lang="en-US" sz="1800" baseline="-25000" dirty="0" smtClean="0"/>
              <a:t>hr</a:t>
            </a:r>
            <a:r>
              <a:rPr lang="en-US" sz="1800" dirty="0" smtClean="0"/>
              <a:t> =  Min </a:t>
            </a:r>
            <a:r>
              <a:rPr lang="en-US" sz="1800" dirty="0" smtClean="0">
                <a:solidFill>
                  <a:srgbClr val="0000FF"/>
                </a:solidFill>
              </a:rPr>
              <a:t>{</a:t>
            </a:r>
            <a:r>
              <a:rPr lang="en-US" sz="1800" dirty="0" smtClean="0"/>
              <a:t> GRCVP</a:t>
            </a:r>
            <a:r>
              <a:rPr lang="en-US" sz="1800" i="1" dirty="0" smtClean="0">
                <a:effectLst>
                  <a:outerShdw blurRad="38100" dist="38100" dir="2700000" algn="tl">
                    <a:srgbClr val="000000">
                      <a:alpha val="43137"/>
                    </a:srgbClr>
                  </a:outerShdw>
                </a:effectLst>
              </a:rPr>
              <a:t>,  RTREV</a:t>
            </a:r>
            <a:r>
              <a:rPr lang="en-US" sz="1800" i="1" baseline="-25000" dirty="0" smtClean="0">
                <a:effectLst>
                  <a:outerShdw blurRad="38100" dist="38100" dir="2700000" algn="tl">
                    <a:srgbClr val="000000">
                      <a:alpha val="43137"/>
                    </a:srgbClr>
                  </a:outerShdw>
                </a:effectLst>
              </a:rPr>
              <a:t>  </a:t>
            </a:r>
            <a:r>
              <a:rPr lang="en-US" sz="1800" i="1" dirty="0" smtClean="0">
                <a:solidFill>
                  <a:srgbClr val="0000FF"/>
                </a:solidFill>
                <a:effectLst>
                  <a:outerShdw blurRad="38100" dist="38100" dir="2700000" algn="tl">
                    <a:srgbClr val="000000">
                      <a:alpha val="43137"/>
                    </a:srgbClr>
                  </a:outerShdw>
                </a:effectLst>
              </a:rPr>
              <a:t>}</a:t>
            </a:r>
            <a:r>
              <a:rPr lang="en-US" sz="1800" i="1" dirty="0" smtClean="0">
                <a:effectLst>
                  <a:outerShdw blurRad="38100" dist="38100" dir="2700000" algn="tl">
                    <a:srgbClr val="000000">
                      <a:alpha val="43137"/>
                    </a:srgbClr>
                  </a:outerShdw>
                </a:effectLst>
              </a:rPr>
              <a:t> – RTREV </a:t>
            </a:r>
            <a:endParaRPr lang="en-US" sz="1800" dirty="0" smtClean="0"/>
          </a:p>
          <a:p>
            <a:pPr marL="0" lvl="1">
              <a:spcBef>
                <a:spcPts val="1800"/>
              </a:spcBef>
              <a:buNone/>
            </a:pPr>
            <a:endParaRPr lang="en-US" sz="1800" dirty="0" smtClean="0"/>
          </a:p>
          <a:p>
            <a:pPr marL="0" lvl="1">
              <a:spcBef>
                <a:spcPts val="1800"/>
              </a:spcBef>
              <a:buNone/>
            </a:pPr>
            <a:endParaRPr lang="en-US" sz="1800" dirty="0"/>
          </a:p>
        </p:txBody>
      </p:sp>
      <p:sp>
        <p:nvSpPr>
          <p:cNvPr id="7" name="TextBox 6"/>
          <p:cNvSpPr txBox="1"/>
          <p:nvPr/>
        </p:nvSpPr>
        <p:spPr>
          <a:xfrm>
            <a:off x="350027" y="2819400"/>
            <a:ext cx="7589520" cy="548640"/>
          </a:xfrm>
          <a:prstGeom prst="rect">
            <a:avLst/>
          </a:prstGeom>
          <a:solidFill>
            <a:schemeClr val="accent4">
              <a:lumMod val="10000"/>
              <a:lumOff val="9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a:t>Objective:  </a:t>
            </a:r>
            <a:r>
              <a:rPr lang="en-US" b="1" dirty="0" smtClean="0"/>
              <a:t>Payment </a:t>
            </a:r>
            <a:r>
              <a:rPr lang="en-US" b="1" baseline="-25000" dirty="0" smtClean="0"/>
              <a:t>hr</a:t>
            </a:r>
            <a:r>
              <a:rPr lang="en-US" b="1" dirty="0" smtClean="0"/>
              <a:t> </a:t>
            </a:r>
            <a:r>
              <a:rPr lang="en-US" b="1" dirty="0"/>
              <a:t>= </a:t>
            </a:r>
            <a:r>
              <a:rPr lang="en-US" b="1" dirty="0" smtClean="0"/>
              <a:t>MIN { Variable </a:t>
            </a:r>
            <a:r>
              <a:rPr lang="en-US" b="1" dirty="0"/>
              <a:t>Payment</a:t>
            </a:r>
            <a:r>
              <a:rPr lang="en-US" b="1" baseline="-25000" dirty="0"/>
              <a:t> </a:t>
            </a:r>
            <a:r>
              <a:rPr lang="en-US" b="1" baseline="-25000" dirty="0" smtClean="0"/>
              <a:t>hr </a:t>
            </a:r>
            <a:r>
              <a:rPr lang="en-US" b="1" dirty="0" smtClean="0"/>
              <a:t>, RT Revenues</a:t>
            </a:r>
            <a:r>
              <a:rPr lang="en-US" b="1" baseline="-25000" dirty="0"/>
              <a:t> hr</a:t>
            </a:r>
            <a:r>
              <a:rPr lang="en-US" b="1" i="1" baseline="-25000" dirty="0" smtClean="0"/>
              <a:t> </a:t>
            </a:r>
            <a:r>
              <a:rPr lang="en-US" b="1" i="1" dirty="0"/>
              <a:t>}</a:t>
            </a:r>
            <a:endParaRPr lang="en-US" b="1" dirty="0"/>
          </a:p>
          <a:p>
            <a:endParaRPr lang="en-US" dirty="0" smtClean="0"/>
          </a:p>
          <a:p>
            <a:endParaRPr lang="en-US" dirty="0"/>
          </a:p>
        </p:txBody>
      </p:sp>
    </p:spTree>
    <p:extLst>
      <p:ext uri="{BB962C8B-B14F-4D97-AF65-F5344CB8AC3E}">
        <p14:creationId xmlns:p14="http://schemas.microsoft.com/office/powerpoint/2010/main" val="15703525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2000" dirty="0" smtClean="0"/>
              <a:t>Variable Payment for Other Generation </a:t>
            </a:r>
          </a:p>
        </p:txBody>
      </p:sp>
      <p:sp>
        <p:nvSpPr>
          <p:cNvPr id="2" name="Slide Number Placeholder 1"/>
          <p:cNvSpPr>
            <a:spLocks noGrp="1"/>
          </p:cNvSpPr>
          <p:nvPr>
            <p:ph type="sldNum" sz="quarter" idx="4"/>
          </p:nvPr>
        </p:nvSpPr>
        <p:spPr/>
        <p:txBody>
          <a:bodyPr/>
          <a:lstStyle/>
          <a:p>
            <a:fld id="{1D93BD3E-1E9A-4970-A6F7-E7AC52762E0C}" type="slidenum">
              <a:rPr lang="en-US" smtClean="0"/>
              <a:pPr/>
              <a:t>17</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1208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1800" u="sng" dirty="0" smtClean="0"/>
          </a:p>
          <a:p>
            <a:pPr marL="0" lvl="1">
              <a:spcBef>
                <a:spcPts val="1800"/>
              </a:spcBef>
              <a:buNone/>
            </a:pPr>
            <a:r>
              <a:rPr lang="en-US" sz="1800" u="sng" dirty="0" smtClean="0"/>
              <a:t>a.  Contracted Hours </a:t>
            </a:r>
            <a:r>
              <a:rPr lang="en-US" sz="1800" u="sng" dirty="0" smtClean="0">
                <a:solidFill>
                  <a:srgbClr val="0000FF"/>
                </a:solidFill>
              </a:rPr>
              <a:t>with</a:t>
            </a:r>
            <a:r>
              <a:rPr lang="en-US" sz="1800" u="sng" dirty="0" smtClean="0"/>
              <a:t> Deployment Instructions</a:t>
            </a:r>
          </a:p>
          <a:p>
            <a:pPr marL="0" lvl="1">
              <a:spcBef>
                <a:spcPts val="1800"/>
              </a:spcBef>
              <a:buNone/>
            </a:pPr>
            <a:r>
              <a:rPr lang="en-US" sz="1800" dirty="0" smtClean="0"/>
              <a:t>	Payment </a:t>
            </a:r>
            <a:r>
              <a:rPr lang="en-US" sz="1800" baseline="-25000" dirty="0" smtClean="0"/>
              <a:t>hr</a:t>
            </a:r>
            <a:r>
              <a:rPr lang="en-US" sz="1800" dirty="0" smtClean="0"/>
              <a:t> =  </a:t>
            </a:r>
            <a:r>
              <a:rPr lang="en-US" sz="1800" dirty="0" smtClean="0">
                <a:solidFill>
                  <a:srgbClr val="0000FF"/>
                </a:solidFill>
              </a:rPr>
              <a:t>{</a:t>
            </a:r>
            <a:r>
              <a:rPr lang="en-US" sz="1800" dirty="0" smtClean="0"/>
              <a:t> CVP</a:t>
            </a:r>
            <a:r>
              <a:rPr lang="en-US" sz="1800" i="1" baseline="-25000" dirty="0" smtClean="0">
                <a:effectLst>
                  <a:outerShdw blurRad="38100" dist="38100" dir="2700000" algn="tl">
                    <a:srgbClr val="000000">
                      <a:alpha val="43137"/>
                    </a:srgbClr>
                  </a:outerShdw>
                </a:effectLst>
              </a:rPr>
              <a:t> </a:t>
            </a:r>
            <a:r>
              <a:rPr lang="en-US" sz="1800" i="1" dirty="0" smtClean="0">
                <a:effectLst>
                  <a:outerShdw blurRad="38100" dist="38100" dir="2700000" algn="tl">
                    <a:srgbClr val="000000">
                      <a:alpha val="43137"/>
                    </a:srgbClr>
                  </a:outerShdw>
                </a:effectLst>
              </a:rPr>
              <a:t> -  CRTREV </a:t>
            </a:r>
            <a:r>
              <a:rPr lang="en-US" sz="1800" i="1" baseline="-25000" dirty="0" smtClean="0">
                <a:solidFill>
                  <a:srgbClr val="0000FF"/>
                </a:solidFill>
                <a:effectLst>
                  <a:outerShdw blurRad="38100" dist="38100" dir="2700000" algn="tl">
                    <a:srgbClr val="000000">
                      <a:alpha val="43137"/>
                    </a:srgbClr>
                  </a:outerShdw>
                </a:effectLst>
              </a:rPr>
              <a:t> </a:t>
            </a:r>
            <a:r>
              <a:rPr lang="en-US" sz="1800" i="1" dirty="0" smtClean="0">
                <a:solidFill>
                  <a:srgbClr val="0000FF"/>
                </a:solidFill>
                <a:effectLst>
                  <a:outerShdw blurRad="38100" dist="38100" dir="2700000" algn="tl">
                    <a:srgbClr val="000000">
                      <a:alpha val="43137"/>
                    </a:srgbClr>
                  </a:outerShdw>
                </a:effectLst>
              </a:rPr>
              <a:t>}</a:t>
            </a:r>
          </a:p>
          <a:p>
            <a:pPr marL="0" lvl="1">
              <a:spcBef>
                <a:spcPts val="1800"/>
              </a:spcBef>
              <a:buNone/>
            </a:pPr>
            <a:r>
              <a:rPr lang="en-US" sz="1800" dirty="0" smtClean="0"/>
              <a:t>  </a:t>
            </a:r>
          </a:p>
          <a:p>
            <a:pPr marL="0" lvl="1">
              <a:spcBef>
                <a:spcPts val="1800"/>
              </a:spcBef>
              <a:buNone/>
            </a:pPr>
            <a:endParaRPr lang="en-US" sz="1800" dirty="0" smtClean="0"/>
          </a:p>
          <a:p>
            <a:pPr marL="0" lvl="1">
              <a:spcBef>
                <a:spcPts val="1800"/>
              </a:spcBef>
              <a:buNone/>
            </a:pPr>
            <a:r>
              <a:rPr lang="en-US" sz="1800" dirty="0" smtClean="0"/>
              <a:t>Where,</a:t>
            </a:r>
          </a:p>
          <a:p>
            <a:pPr marL="685800" lvl="1" indent="-115888">
              <a:spcBef>
                <a:spcPts val="1800"/>
              </a:spcBef>
              <a:buNone/>
            </a:pPr>
            <a:r>
              <a:rPr lang="en-US" sz="1800" dirty="0" smtClean="0"/>
              <a:t>CVP ($) = </a:t>
            </a:r>
            <a:r>
              <a:rPr lang="en-US" sz="1800" dirty="0"/>
              <a:t>C</a:t>
            </a:r>
            <a:r>
              <a:rPr lang="en-US" sz="1800" dirty="0" smtClean="0"/>
              <a:t>alculated variable payment for hour</a:t>
            </a:r>
          </a:p>
          <a:p>
            <a:pPr marL="685800" lvl="2" indent="-115888">
              <a:spcBef>
                <a:spcPts val="1200"/>
              </a:spcBef>
              <a:buNone/>
            </a:pPr>
            <a:r>
              <a:rPr lang="en-US" sz="1800" dirty="0" smtClean="0"/>
              <a:t>CRTREV ($) = Calculated Real Time revenues for hour</a:t>
            </a:r>
          </a:p>
        </p:txBody>
      </p:sp>
      <p:sp>
        <p:nvSpPr>
          <p:cNvPr id="5" name="TextBox 4"/>
          <p:cNvSpPr txBox="1"/>
          <p:nvPr/>
        </p:nvSpPr>
        <p:spPr>
          <a:xfrm>
            <a:off x="799630" y="2591892"/>
            <a:ext cx="5852160" cy="548640"/>
          </a:xfrm>
          <a:prstGeom prst="rect">
            <a:avLst/>
          </a:prstGeom>
          <a:solidFill>
            <a:schemeClr val="accent4">
              <a:lumMod val="10000"/>
              <a:lumOff val="9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a:t>Objective:  </a:t>
            </a:r>
            <a:r>
              <a:rPr lang="en-US" b="1" dirty="0" smtClean="0"/>
              <a:t>Payment</a:t>
            </a:r>
            <a:r>
              <a:rPr lang="en-US" b="1" baseline="-25000" dirty="0" smtClean="0"/>
              <a:t> </a:t>
            </a:r>
            <a:r>
              <a:rPr lang="en-US" b="1" baseline="-25000" dirty="0"/>
              <a:t>hr</a:t>
            </a:r>
            <a:r>
              <a:rPr lang="en-US" b="1" dirty="0"/>
              <a:t> = Variable Payment</a:t>
            </a:r>
            <a:r>
              <a:rPr lang="en-US" b="1" baseline="-25000" dirty="0"/>
              <a:t> hr </a:t>
            </a:r>
            <a:r>
              <a:rPr lang="en-US" b="1" dirty="0"/>
              <a:t>(CVP </a:t>
            </a:r>
            <a:r>
              <a:rPr lang="en-US" b="1" i="1" baseline="-25000" dirty="0"/>
              <a:t>hr </a:t>
            </a:r>
            <a:r>
              <a:rPr lang="en-US" b="1" i="1" dirty="0"/>
              <a:t>)</a:t>
            </a:r>
            <a:endParaRPr lang="en-US" b="1" dirty="0"/>
          </a:p>
          <a:p>
            <a:endParaRPr lang="en-US" dirty="0" smtClean="0"/>
          </a:p>
          <a:p>
            <a:endParaRPr lang="en-US" dirty="0"/>
          </a:p>
        </p:txBody>
      </p:sp>
    </p:spTree>
    <p:extLst>
      <p:ext uri="{BB962C8B-B14F-4D97-AF65-F5344CB8AC3E}">
        <p14:creationId xmlns:p14="http://schemas.microsoft.com/office/powerpoint/2010/main" val="11811548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2000" dirty="0" smtClean="0"/>
              <a:t>Variable Payment for Other Generation – (cont’d) </a:t>
            </a:r>
          </a:p>
        </p:txBody>
      </p:sp>
      <p:sp>
        <p:nvSpPr>
          <p:cNvPr id="2" name="Slide Number Placeholder 1"/>
          <p:cNvSpPr>
            <a:spLocks noGrp="1"/>
          </p:cNvSpPr>
          <p:nvPr>
            <p:ph type="sldNum" sz="quarter" idx="4"/>
          </p:nvPr>
        </p:nvSpPr>
        <p:spPr/>
        <p:txBody>
          <a:bodyPr/>
          <a:lstStyle/>
          <a:p>
            <a:fld id="{1D93BD3E-1E9A-4970-A6F7-E7AC52762E0C}" type="slidenum">
              <a:rPr lang="en-US" smtClean="0"/>
              <a:pPr/>
              <a:t>18</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1208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Font typeface="Arial" panose="020B0604020202020204" pitchFamily="34" charset="0"/>
              <a:buNone/>
            </a:pPr>
            <a:r>
              <a:rPr lang="en-US" sz="1800" b="1" dirty="0" smtClean="0">
                <a:effectLst>
                  <a:outerShdw blurRad="38100" dist="38100" dir="2700000" algn="tl">
                    <a:srgbClr val="000000">
                      <a:alpha val="43137"/>
                    </a:srgbClr>
                  </a:outerShdw>
                </a:effectLst>
              </a:rPr>
              <a:t> </a:t>
            </a:r>
            <a:r>
              <a:rPr lang="en-US" sz="1800" u="sng" dirty="0" smtClean="0"/>
              <a:t>a.  Contracted Hours </a:t>
            </a:r>
            <a:r>
              <a:rPr lang="en-US" sz="1800" u="sng" dirty="0" smtClean="0">
                <a:solidFill>
                  <a:srgbClr val="0000FF"/>
                </a:solidFill>
              </a:rPr>
              <a:t>with</a:t>
            </a:r>
            <a:r>
              <a:rPr lang="en-US" sz="1800" u="sng" dirty="0" smtClean="0"/>
              <a:t> Deployment Instructions</a:t>
            </a:r>
          </a:p>
          <a:p>
            <a:pPr marL="0" lvl="1">
              <a:spcBef>
                <a:spcPts val="1800"/>
              </a:spcBef>
              <a:buNone/>
            </a:pPr>
            <a:r>
              <a:rPr lang="en-US" sz="1800" dirty="0" smtClean="0"/>
              <a:t>	Payment </a:t>
            </a:r>
            <a:r>
              <a:rPr lang="en-US" sz="1800" baseline="-25000" dirty="0" smtClean="0"/>
              <a:t>hr</a:t>
            </a:r>
            <a:r>
              <a:rPr lang="en-US" sz="1800" dirty="0" smtClean="0"/>
              <a:t> =  </a:t>
            </a:r>
            <a:r>
              <a:rPr lang="en-US" sz="1800" dirty="0" smtClean="0">
                <a:solidFill>
                  <a:srgbClr val="0000FF"/>
                </a:solidFill>
              </a:rPr>
              <a:t>{</a:t>
            </a:r>
            <a:r>
              <a:rPr lang="en-US" sz="1800" dirty="0" smtClean="0"/>
              <a:t> CVP</a:t>
            </a:r>
            <a:r>
              <a:rPr lang="en-US" sz="1800" i="1" baseline="-25000" dirty="0" smtClean="0"/>
              <a:t> </a:t>
            </a:r>
            <a:r>
              <a:rPr lang="en-US" sz="1800" i="1" dirty="0" smtClean="0"/>
              <a:t> -  CRTREV</a:t>
            </a:r>
            <a:r>
              <a:rPr lang="en-US" sz="1800" i="1" baseline="-25000" dirty="0" smtClean="0"/>
              <a:t> </a:t>
            </a:r>
            <a:r>
              <a:rPr lang="en-US" sz="1800" i="1" baseline="-25000" dirty="0" smtClean="0">
                <a:solidFill>
                  <a:srgbClr val="0000FF"/>
                </a:solidFill>
              </a:rPr>
              <a:t> </a:t>
            </a:r>
            <a:r>
              <a:rPr lang="en-US" sz="1800" i="1" dirty="0" smtClean="0">
                <a:solidFill>
                  <a:srgbClr val="0000FF"/>
                </a:solidFill>
                <a:effectLst>
                  <a:outerShdw blurRad="38100" dist="38100" dir="2700000" algn="tl">
                    <a:srgbClr val="000000">
                      <a:alpha val="43137"/>
                    </a:srgbClr>
                  </a:outerShdw>
                </a:effectLst>
              </a:rPr>
              <a:t>}</a:t>
            </a:r>
          </a:p>
          <a:p>
            <a:pPr marL="0" lvl="1">
              <a:spcBef>
                <a:spcPts val="1800"/>
              </a:spcBef>
              <a:buNone/>
            </a:pPr>
            <a:r>
              <a:rPr lang="en-US" sz="1800" dirty="0" smtClean="0"/>
              <a:t>And,</a:t>
            </a:r>
            <a:endParaRPr lang="en-US" sz="1800" dirty="0"/>
          </a:p>
          <a:p>
            <a:pPr marL="0" lvl="1">
              <a:spcBef>
                <a:spcPts val="1800"/>
              </a:spcBef>
              <a:buNone/>
            </a:pPr>
            <a:r>
              <a:rPr lang="en-US" sz="1800" dirty="0"/>
              <a:t>	CVP </a:t>
            </a:r>
            <a:r>
              <a:rPr lang="en-US" sz="1800" baseline="-25000" dirty="0"/>
              <a:t>hr</a:t>
            </a:r>
            <a:r>
              <a:rPr lang="en-US" sz="1800" dirty="0"/>
              <a:t> =     </a:t>
            </a:r>
            <a:r>
              <a:rPr lang="en-US" sz="1800" dirty="0" smtClean="0"/>
              <a:t> [Max </a:t>
            </a:r>
            <a:r>
              <a:rPr lang="en-US" sz="1800" dirty="0">
                <a:solidFill>
                  <a:srgbClr val="0000FF"/>
                </a:solidFill>
              </a:rPr>
              <a:t>{</a:t>
            </a:r>
            <a:r>
              <a:rPr lang="en-US" sz="1800" dirty="0"/>
              <a:t> VPRICE </a:t>
            </a:r>
            <a:r>
              <a:rPr lang="en-US" sz="1800" i="1" baseline="-25000" dirty="0">
                <a:effectLst>
                  <a:outerShdw blurRad="38100" dist="38100" dir="2700000" algn="tl">
                    <a:srgbClr val="000000">
                      <a:alpha val="43137"/>
                    </a:srgbClr>
                  </a:outerShdw>
                </a:effectLst>
              </a:rPr>
              <a:t>hr </a:t>
            </a:r>
            <a:r>
              <a:rPr lang="en-US" sz="1800" i="1" dirty="0">
                <a:effectLst>
                  <a:outerShdw blurRad="38100" dist="38100" dir="2700000" algn="tl">
                    <a:srgbClr val="000000">
                      <a:alpha val="43137"/>
                    </a:srgbClr>
                  </a:outerShdw>
                </a:effectLst>
              </a:rPr>
              <a:t> , (FIP+FA )* PHR</a:t>
            </a:r>
            <a:r>
              <a:rPr lang="en-US" sz="1800" i="1" baseline="-25000" dirty="0">
                <a:effectLst>
                  <a:outerShdw blurRad="38100" dist="38100" dir="2700000" algn="tl">
                    <a:srgbClr val="000000">
                      <a:alpha val="43137"/>
                    </a:srgbClr>
                  </a:outerShdw>
                </a:effectLst>
              </a:rPr>
              <a:t> </a:t>
            </a:r>
            <a:r>
              <a:rPr lang="en-US" sz="1800" i="1" dirty="0">
                <a:solidFill>
                  <a:srgbClr val="0000FF"/>
                </a:solidFill>
                <a:effectLst>
                  <a:outerShdw blurRad="38100" dist="38100" dir="2700000" algn="tl">
                    <a:srgbClr val="000000">
                      <a:alpha val="43137"/>
                    </a:srgbClr>
                  </a:outerShdw>
                </a:effectLst>
              </a:rPr>
              <a:t>}</a:t>
            </a:r>
            <a:r>
              <a:rPr lang="en-US" sz="1800" i="1" dirty="0">
                <a:effectLst>
                  <a:outerShdw blurRad="38100" dist="38100" dir="2700000" algn="tl">
                    <a:srgbClr val="000000">
                      <a:alpha val="43137"/>
                    </a:srgbClr>
                  </a:outerShdw>
                </a:effectLst>
              </a:rPr>
              <a:t> * </a:t>
            </a:r>
            <a:r>
              <a:rPr lang="en-US" sz="1800" i="1" dirty="0" smtClean="0">
                <a:effectLst>
                  <a:outerShdw blurRad="38100" dist="38100" dir="2700000" algn="tl">
                    <a:srgbClr val="000000">
                      <a:alpha val="43137"/>
                    </a:srgbClr>
                  </a:outerShdw>
                </a:effectLst>
              </a:rPr>
              <a:t>RTVQ]</a:t>
            </a:r>
            <a:endParaRPr lang="en-US" sz="1800" i="1" dirty="0">
              <a:effectLst>
                <a:outerShdw blurRad="38100" dist="38100" dir="2700000" algn="tl">
                  <a:srgbClr val="000000">
                    <a:alpha val="43137"/>
                  </a:srgbClr>
                </a:outerShdw>
              </a:effectLst>
            </a:endParaRPr>
          </a:p>
          <a:p>
            <a:pPr marL="0" lvl="1">
              <a:spcBef>
                <a:spcPts val="1800"/>
              </a:spcBef>
              <a:buNone/>
            </a:pPr>
            <a:r>
              <a:rPr lang="en-US" sz="1800" dirty="0" smtClean="0"/>
              <a:t>	CRTREV </a:t>
            </a:r>
            <a:r>
              <a:rPr lang="en-US" sz="1800" baseline="-25000" dirty="0"/>
              <a:t>hr</a:t>
            </a:r>
            <a:r>
              <a:rPr lang="en-US" sz="1800" dirty="0"/>
              <a:t> </a:t>
            </a:r>
            <a:r>
              <a:rPr lang="en-US" sz="1800" dirty="0" smtClean="0"/>
              <a:t> =     [Max(0, Min </a:t>
            </a:r>
            <a:r>
              <a:rPr lang="en-US" sz="1800" dirty="0">
                <a:solidFill>
                  <a:srgbClr val="0000FF"/>
                </a:solidFill>
              </a:rPr>
              <a:t>{</a:t>
            </a:r>
            <a:r>
              <a:rPr lang="en-US" sz="1800" dirty="0"/>
              <a:t> </a:t>
            </a:r>
            <a:r>
              <a:rPr lang="en-US" sz="1800" dirty="0" smtClean="0"/>
              <a:t>RTVQ </a:t>
            </a:r>
            <a:r>
              <a:rPr lang="en-US" sz="1800" i="1" dirty="0" smtClean="0">
                <a:effectLst>
                  <a:outerShdw blurRad="38100" dist="38100" dir="2700000" algn="tl">
                    <a:srgbClr val="000000">
                      <a:alpha val="43137"/>
                    </a:srgbClr>
                  </a:outerShdw>
                </a:effectLst>
              </a:rPr>
              <a:t>, CCAP/4 </a:t>
            </a:r>
            <a:r>
              <a:rPr lang="en-US" sz="1800" i="1" dirty="0" smtClean="0">
                <a:solidFill>
                  <a:srgbClr val="0000FF"/>
                </a:solidFill>
                <a:effectLst>
                  <a:outerShdw blurRad="38100" dist="38100" dir="2700000" algn="tl">
                    <a:srgbClr val="000000">
                      <a:alpha val="43137"/>
                    </a:srgbClr>
                  </a:outerShdw>
                </a:effectLst>
              </a:rPr>
              <a:t>}</a:t>
            </a:r>
            <a:r>
              <a:rPr lang="en-US" sz="1800" i="1" dirty="0" smtClean="0">
                <a:effectLst>
                  <a:outerShdw blurRad="38100" dist="38100" dir="2700000" algn="tl">
                    <a:srgbClr val="000000">
                      <a:alpha val="43137"/>
                    </a:srgbClr>
                  </a:outerShdw>
                </a:effectLst>
              </a:rPr>
              <a:t> </a:t>
            </a:r>
            <a:r>
              <a:rPr lang="en-US" sz="1800" i="1" dirty="0">
                <a:effectLst>
                  <a:outerShdw blurRad="38100" dist="38100" dir="2700000" algn="tl">
                    <a:srgbClr val="000000">
                      <a:alpha val="43137"/>
                    </a:srgbClr>
                  </a:outerShdw>
                </a:effectLst>
              </a:rPr>
              <a:t>* </a:t>
            </a:r>
            <a:r>
              <a:rPr lang="en-US" sz="1800" i="1" dirty="0" smtClean="0">
                <a:effectLst>
                  <a:outerShdw blurRad="38100" dist="38100" dir="2700000" algn="tl">
                    <a:srgbClr val="000000">
                      <a:alpha val="43137"/>
                    </a:srgbClr>
                  </a:outerShdw>
                </a:effectLst>
              </a:rPr>
              <a:t>RTSPP]</a:t>
            </a:r>
            <a:endParaRPr lang="en-US" sz="1800" i="1" dirty="0">
              <a:effectLst>
                <a:outerShdw blurRad="38100" dist="38100" dir="2700000" algn="tl">
                  <a:srgbClr val="000000">
                    <a:alpha val="43137"/>
                  </a:srgbClr>
                </a:outerShdw>
              </a:effectLst>
            </a:endParaRPr>
          </a:p>
          <a:p>
            <a:pPr marL="0" lvl="1">
              <a:spcBef>
                <a:spcPts val="1800"/>
              </a:spcBef>
              <a:buNone/>
            </a:pPr>
            <a:r>
              <a:rPr lang="en-US" sz="1800" dirty="0" smtClean="0"/>
              <a:t>	RTVQ  </a:t>
            </a:r>
            <a:r>
              <a:rPr lang="en-US" sz="1800" dirty="0"/>
              <a:t>= MRAIPF * </a:t>
            </a:r>
            <a:r>
              <a:rPr lang="en-US" sz="1800" dirty="0" smtClean="0"/>
              <a:t>CCAP/4</a:t>
            </a:r>
            <a:endParaRPr lang="en-US" sz="1800" dirty="0"/>
          </a:p>
          <a:p>
            <a:pPr marL="0" lvl="1">
              <a:spcBef>
                <a:spcPts val="1800"/>
              </a:spcBef>
              <a:buNone/>
            </a:pPr>
            <a:r>
              <a:rPr lang="en-US" sz="1800" dirty="0" smtClean="0"/>
              <a:t>Where,</a:t>
            </a:r>
          </a:p>
          <a:p>
            <a:pPr marL="685800" lvl="1" indent="-115888">
              <a:spcBef>
                <a:spcPts val="1800"/>
              </a:spcBef>
              <a:buNone/>
            </a:pPr>
            <a:r>
              <a:rPr lang="en-US" sz="1800" dirty="0" smtClean="0"/>
              <a:t>RTVQ (MWh) = Real Time variable quantity for the interval</a:t>
            </a:r>
          </a:p>
          <a:p>
            <a:pPr marL="685800" lvl="2" indent="-115888">
              <a:spcBef>
                <a:spcPts val="1200"/>
              </a:spcBef>
              <a:buNone/>
            </a:pPr>
            <a:r>
              <a:rPr lang="en-US" sz="1800" dirty="0" smtClean="0"/>
              <a:t>MRAIPF (none) </a:t>
            </a:r>
            <a:r>
              <a:rPr lang="en-US" sz="1800" dirty="0"/>
              <a:t>= </a:t>
            </a:r>
            <a:r>
              <a:rPr lang="en-US" sz="1800" dirty="0" smtClean="0"/>
              <a:t>MRA Interval Performance Factor</a:t>
            </a:r>
          </a:p>
          <a:p>
            <a:pPr marL="685800" lvl="2" indent="-115888">
              <a:spcBef>
                <a:spcPts val="1200"/>
              </a:spcBef>
              <a:buNone/>
            </a:pPr>
            <a:r>
              <a:rPr lang="en-US" sz="1800" dirty="0" smtClean="0"/>
              <a:t>CCAP (MW) = Contract capacity per hour per month</a:t>
            </a:r>
          </a:p>
          <a:p>
            <a:pPr marL="685800" lvl="2" indent="-115888">
              <a:spcBef>
                <a:spcPts val="1200"/>
              </a:spcBef>
              <a:buNone/>
            </a:pPr>
            <a:r>
              <a:rPr lang="en-US" sz="1800" dirty="0" smtClean="0"/>
              <a:t>PHR (MMBtu/MWh) = Proxy heat rate per month</a:t>
            </a:r>
          </a:p>
        </p:txBody>
      </p:sp>
      <p:pic>
        <p:nvPicPr>
          <p:cNvPr id="9" name="Picture 8"/>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133600" y="2320544"/>
            <a:ext cx="381000" cy="503671"/>
          </a:xfrm>
          <a:prstGeom prst="rect">
            <a:avLst/>
          </a:prstGeom>
          <a:noFill/>
          <a:ln>
            <a:noFill/>
          </a:ln>
        </p:spPr>
      </p:pic>
      <p:pic>
        <p:nvPicPr>
          <p:cNvPr id="11" name="Picture 10"/>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28900" y="2824215"/>
            <a:ext cx="304800" cy="460290"/>
          </a:xfrm>
          <a:prstGeom prst="rect">
            <a:avLst/>
          </a:prstGeom>
          <a:noFill/>
          <a:ln>
            <a:noFill/>
          </a:ln>
        </p:spPr>
      </p:pic>
    </p:spTree>
    <p:extLst>
      <p:ext uri="{BB962C8B-B14F-4D97-AF65-F5344CB8AC3E}">
        <p14:creationId xmlns:p14="http://schemas.microsoft.com/office/powerpoint/2010/main" val="10888773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a:t>Variable Payment for Other Generation – (cont’d) </a:t>
            </a:r>
            <a:endParaRPr lang="en-US" sz="2000" dirty="0" smtClean="0"/>
          </a:p>
        </p:txBody>
      </p:sp>
      <p:sp>
        <p:nvSpPr>
          <p:cNvPr id="2" name="Slide Number Placeholder 1"/>
          <p:cNvSpPr>
            <a:spLocks noGrp="1"/>
          </p:cNvSpPr>
          <p:nvPr>
            <p:ph type="sldNum" sz="quarter" idx="4"/>
          </p:nvPr>
        </p:nvSpPr>
        <p:spPr/>
        <p:txBody>
          <a:bodyPr/>
          <a:lstStyle/>
          <a:p>
            <a:fld id="{1D93BD3E-1E9A-4970-A6F7-E7AC52762E0C}" type="slidenum">
              <a:rPr lang="en-US" smtClean="0"/>
              <a:pPr/>
              <a:t>19</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Font typeface="Arial" panose="020B0604020202020204" pitchFamily="34" charset="0"/>
              <a:buNone/>
            </a:pPr>
            <a:endParaRPr lang="en-US" sz="1800" b="1" baseline="30000" dirty="0" smtClean="0">
              <a:effectLst>
                <a:outerShdw blurRad="38100" dist="38100" dir="2700000" algn="tl">
                  <a:srgbClr val="000000">
                    <a:alpha val="43137"/>
                  </a:srgbClr>
                </a:outerShdw>
              </a:effectLst>
            </a:endParaRPr>
          </a:p>
          <a:p>
            <a:pPr marL="0" lvl="1">
              <a:spcBef>
                <a:spcPts val="1800"/>
              </a:spcBef>
              <a:buNone/>
            </a:pPr>
            <a:r>
              <a:rPr lang="en-US" sz="1800" u="sng" dirty="0" smtClean="0"/>
              <a:t>b.  </a:t>
            </a:r>
            <a:r>
              <a:rPr lang="en-US" sz="1800" u="sng" dirty="0"/>
              <a:t>Contracted Hours </a:t>
            </a:r>
            <a:r>
              <a:rPr lang="en-US" sz="1800" u="sng" dirty="0" smtClean="0">
                <a:solidFill>
                  <a:srgbClr val="0000FF"/>
                </a:solidFill>
              </a:rPr>
              <a:t>without</a:t>
            </a:r>
            <a:r>
              <a:rPr lang="en-US" sz="1800" u="sng" dirty="0" smtClean="0"/>
              <a:t> Deployment Instructions</a:t>
            </a:r>
            <a:endParaRPr lang="en-US" sz="1800" u="sng" dirty="0"/>
          </a:p>
          <a:p>
            <a:pPr marL="0" lvl="1">
              <a:spcBef>
                <a:spcPts val="1800"/>
              </a:spcBef>
              <a:buNone/>
            </a:pPr>
            <a:r>
              <a:rPr lang="en-US" sz="1800" dirty="0" smtClean="0"/>
              <a:t>	Payment </a:t>
            </a:r>
            <a:r>
              <a:rPr lang="en-US" sz="1800" baseline="-25000" dirty="0" smtClean="0"/>
              <a:t>hr</a:t>
            </a:r>
            <a:r>
              <a:rPr lang="en-US" sz="1800" dirty="0" smtClean="0"/>
              <a:t> =  Min </a:t>
            </a:r>
            <a:r>
              <a:rPr lang="en-US" sz="1800" dirty="0" smtClean="0">
                <a:solidFill>
                  <a:srgbClr val="0000FF"/>
                </a:solidFill>
              </a:rPr>
              <a:t>{</a:t>
            </a:r>
            <a:r>
              <a:rPr lang="en-US" sz="1800" dirty="0" smtClean="0"/>
              <a:t> CVP ,</a:t>
            </a:r>
            <a:r>
              <a:rPr lang="en-US" sz="1800" i="1" dirty="0" smtClean="0">
                <a:effectLst>
                  <a:outerShdw blurRad="38100" dist="38100" dir="2700000" algn="tl">
                    <a:srgbClr val="000000">
                      <a:alpha val="43137"/>
                    </a:srgbClr>
                  </a:outerShdw>
                </a:effectLst>
              </a:rPr>
              <a:t>  CRTREV </a:t>
            </a:r>
            <a:r>
              <a:rPr lang="en-US" sz="1800" i="1" dirty="0" smtClean="0">
                <a:solidFill>
                  <a:srgbClr val="0000FF"/>
                </a:solidFill>
                <a:effectLst>
                  <a:outerShdw blurRad="38100" dist="38100" dir="2700000" algn="tl">
                    <a:srgbClr val="000000">
                      <a:alpha val="43137"/>
                    </a:srgbClr>
                  </a:outerShdw>
                </a:effectLst>
              </a:rPr>
              <a:t>}</a:t>
            </a:r>
            <a:r>
              <a:rPr lang="en-US" sz="1800" i="1" dirty="0" smtClean="0">
                <a:effectLst>
                  <a:outerShdw blurRad="38100" dist="38100" dir="2700000" algn="tl">
                    <a:srgbClr val="000000">
                      <a:alpha val="43137"/>
                    </a:srgbClr>
                  </a:outerShdw>
                </a:effectLst>
              </a:rPr>
              <a:t> – CRTREV</a:t>
            </a:r>
            <a:endParaRPr lang="en-US" sz="1800" dirty="0" smtClean="0"/>
          </a:p>
          <a:p>
            <a:pPr marL="0" lvl="1">
              <a:spcBef>
                <a:spcPts val="1800"/>
              </a:spcBef>
              <a:buNone/>
            </a:pPr>
            <a:endParaRPr lang="en-US" sz="1800" dirty="0" smtClean="0"/>
          </a:p>
          <a:p>
            <a:pPr marL="0" lvl="1">
              <a:spcBef>
                <a:spcPts val="1800"/>
              </a:spcBef>
              <a:buNone/>
            </a:pPr>
            <a:endParaRPr lang="en-US" sz="1800" dirty="0" smtClean="0"/>
          </a:p>
          <a:p>
            <a:pPr marL="0" lvl="1">
              <a:spcBef>
                <a:spcPts val="1800"/>
              </a:spcBef>
              <a:buNone/>
            </a:pPr>
            <a:endParaRPr lang="en-US" sz="1800" dirty="0"/>
          </a:p>
        </p:txBody>
      </p:sp>
      <p:sp>
        <p:nvSpPr>
          <p:cNvPr id="6" name="TextBox 5"/>
          <p:cNvSpPr txBox="1"/>
          <p:nvPr/>
        </p:nvSpPr>
        <p:spPr>
          <a:xfrm>
            <a:off x="457200" y="2743200"/>
            <a:ext cx="8138160" cy="548640"/>
          </a:xfrm>
          <a:prstGeom prst="rect">
            <a:avLst/>
          </a:prstGeom>
          <a:solidFill>
            <a:schemeClr val="accent4">
              <a:lumMod val="10000"/>
              <a:lumOff val="9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a:t>Objective:  Compensation</a:t>
            </a:r>
            <a:r>
              <a:rPr lang="en-US" b="1" baseline="-25000" dirty="0"/>
              <a:t> hr</a:t>
            </a:r>
            <a:r>
              <a:rPr lang="en-US" b="1" dirty="0"/>
              <a:t> = </a:t>
            </a:r>
            <a:r>
              <a:rPr lang="en-US" b="1" dirty="0" smtClean="0"/>
              <a:t>MIN { Variable </a:t>
            </a:r>
            <a:r>
              <a:rPr lang="en-US" b="1" dirty="0"/>
              <a:t>Payment</a:t>
            </a:r>
            <a:r>
              <a:rPr lang="en-US" b="1" baseline="-25000" dirty="0"/>
              <a:t> hr </a:t>
            </a:r>
            <a:r>
              <a:rPr lang="en-US" b="1" dirty="0" smtClean="0"/>
              <a:t>, RT Revenues</a:t>
            </a:r>
            <a:r>
              <a:rPr lang="en-US" b="1" baseline="-25000" dirty="0"/>
              <a:t> hr</a:t>
            </a:r>
            <a:r>
              <a:rPr lang="en-US" b="1" i="1" baseline="-25000" dirty="0" smtClean="0"/>
              <a:t> </a:t>
            </a:r>
            <a:r>
              <a:rPr lang="en-US" b="1" i="1" dirty="0" smtClean="0"/>
              <a:t>}</a:t>
            </a:r>
            <a:endParaRPr lang="en-US" b="1" dirty="0"/>
          </a:p>
          <a:p>
            <a:endParaRPr lang="en-US" dirty="0" smtClean="0"/>
          </a:p>
          <a:p>
            <a:endParaRPr lang="en-US" dirty="0"/>
          </a:p>
        </p:txBody>
      </p:sp>
    </p:spTree>
    <p:extLst>
      <p:ext uri="{BB962C8B-B14F-4D97-AF65-F5344CB8AC3E}">
        <p14:creationId xmlns:p14="http://schemas.microsoft.com/office/powerpoint/2010/main" val="41533940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dirty="0"/>
          </a:p>
        </p:txBody>
      </p:sp>
      <p:sp>
        <p:nvSpPr>
          <p:cNvPr id="6" name="Rectangle 5"/>
          <p:cNvSpPr/>
          <p:nvPr/>
        </p:nvSpPr>
        <p:spPr>
          <a:xfrm>
            <a:off x="1783080" y="2961978"/>
            <a:ext cx="5577840" cy="707886"/>
          </a:xfrm>
          <a:prstGeom prst="rect">
            <a:avLst/>
          </a:prstGeom>
          <a:solidFill>
            <a:schemeClr val="bg2">
              <a:lumMod val="85000"/>
            </a:schemeClr>
          </a:solidFill>
        </p:spPr>
        <p:style>
          <a:lnRef idx="2">
            <a:schemeClr val="dk1"/>
          </a:lnRef>
          <a:fillRef idx="1">
            <a:schemeClr val="lt1"/>
          </a:fillRef>
          <a:effectRef idx="0">
            <a:schemeClr val="dk1"/>
          </a:effectRef>
          <a:fontRef idx="minor">
            <a:schemeClr val="dk1"/>
          </a:fontRef>
        </p:style>
        <p:txBody>
          <a:bodyPr wrap="square" anchor="ctr">
            <a:spAutoFit/>
          </a:bodyPr>
          <a:lstStyle/>
          <a:p>
            <a:r>
              <a:rPr lang="en-US" sz="4000" b="1" dirty="0" smtClean="0">
                <a:ln>
                  <a:solidFill>
                    <a:schemeClr val="tx1"/>
                  </a:solidFill>
                </a:ln>
                <a:solidFill>
                  <a:srgbClr val="00ACC8"/>
                </a:solidFill>
                <a:ea typeface="+mj-ea"/>
                <a:cs typeface="+mj-cs"/>
              </a:rPr>
              <a:t> </a:t>
            </a:r>
            <a:r>
              <a:rPr lang="en-US" sz="4000" b="1" dirty="0" smtClean="0">
                <a:ln>
                  <a:solidFill>
                    <a:schemeClr val="tx1"/>
                  </a:solidFill>
                </a:ln>
                <a:solidFill>
                  <a:srgbClr val="FF0000"/>
                </a:solidFill>
                <a:ea typeface="+mj-ea"/>
                <a:cs typeface="+mj-cs"/>
              </a:rPr>
              <a:t>Dispatch Instructions</a:t>
            </a:r>
            <a:endParaRPr lang="en-US" sz="4000" dirty="0">
              <a:ln>
                <a:solidFill>
                  <a:schemeClr val="tx1"/>
                </a:solidFill>
              </a:ln>
              <a:solidFill>
                <a:srgbClr val="FF0000"/>
              </a:solidFill>
            </a:endParaRPr>
          </a:p>
        </p:txBody>
      </p:sp>
    </p:spTree>
    <p:extLst>
      <p:ext uri="{BB962C8B-B14F-4D97-AF65-F5344CB8AC3E}">
        <p14:creationId xmlns:p14="http://schemas.microsoft.com/office/powerpoint/2010/main" val="42691716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smtClean="0"/>
              <a:t>Variable Payment for Demand Response </a:t>
            </a:r>
          </a:p>
        </p:txBody>
      </p:sp>
      <p:sp>
        <p:nvSpPr>
          <p:cNvPr id="2" name="Slide Number Placeholder 1"/>
          <p:cNvSpPr>
            <a:spLocks noGrp="1"/>
          </p:cNvSpPr>
          <p:nvPr>
            <p:ph type="sldNum" sz="quarter" idx="4"/>
          </p:nvPr>
        </p:nvSpPr>
        <p:spPr/>
        <p:txBody>
          <a:bodyPr/>
          <a:lstStyle/>
          <a:p>
            <a:fld id="{1D93BD3E-1E9A-4970-A6F7-E7AC52762E0C}" type="slidenum">
              <a:rPr lang="en-US" smtClean="0"/>
              <a:pPr/>
              <a:t>20</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1208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Font typeface="Arial" panose="020B0604020202020204" pitchFamily="34" charset="0"/>
              <a:buNone/>
            </a:pPr>
            <a:r>
              <a:rPr lang="en-US" sz="1800" u="sng" dirty="0" smtClean="0"/>
              <a:t>Contracted Hours </a:t>
            </a:r>
            <a:r>
              <a:rPr lang="en-US" sz="1800" u="sng" dirty="0" smtClean="0">
                <a:solidFill>
                  <a:srgbClr val="0000FF"/>
                </a:solidFill>
              </a:rPr>
              <a:t>with</a:t>
            </a:r>
            <a:r>
              <a:rPr lang="en-US" sz="1800" u="sng" dirty="0" smtClean="0"/>
              <a:t> Deployment Instructions</a:t>
            </a:r>
          </a:p>
          <a:p>
            <a:pPr marL="0" lvl="1">
              <a:spcBef>
                <a:spcPts val="1800"/>
              </a:spcBef>
              <a:buNone/>
            </a:pPr>
            <a:r>
              <a:rPr lang="en-US" sz="1800" dirty="0" smtClean="0"/>
              <a:t>	Payment </a:t>
            </a:r>
            <a:r>
              <a:rPr lang="en-US" sz="1800" baseline="-25000" dirty="0" smtClean="0"/>
              <a:t>hr</a:t>
            </a:r>
            <a:r>
              <a:rPr lang="en-US" sz="1800" dirty="0" smtClean="0"/>
              <a:t> =     [Max </a:t>
            </a:r>
            <a:r>
              <a:rPr lang="en-US" sz="1800" dirty="0">
                <a:solidFill>
                  <a:srgbClr val="0000FF"/>
                </a:solidFill>
              </a:rPr>
              <a:t>{</a:t>
            </a:r>
            <a:r>
              <a:rPr lang="en-US" sz="1800" dirty="0"/>
              <a:t> VPRICE </a:t>
            </a:r>
            <a:r>
              <a:rPr lang="en-US" sz="1800" i="1" baseline="-25000" dirty="0">
                <a:effectLst>
                  <a:outerShdw blurRad="38100" dist="38100" dir="2700000" algn="tl">
                    <a:srgbClr val="000000">
                      <a:alpha val="43137"/>
                    </a:srgbClr>
                  </a:outerShdw>
                </a:effectLst>
              </a:rPr>
              <a:t>hr </a:t>
            </a:r>
            <a:r>
              <a:rPr lang="en-US" sz="1800" i="1" dirty="0">
                <a:effectLst>
                  <a:outerShdw blurRad="38100" dist="38100" dir="2700000" algn="tl">
                    <a:srgbClr val="000000">
                      <a:alpha val="43137"/>
                    </a:srgbClr>
                  </a:outerShdw>
                </a:effectLst>
              </a:rPr>
              <a:t> , (FIP+FA )* PHR</a:t>
            </a:r>
            <a:r>
              <a:rPr lang="en-US" sz="1800" i="1" baseline="-25000" dirty="0">
                <a:effectLst>
                  <a:outerShdw blurRad="38100" dist="38100" dir="2700000" algn="tl">
                    <a:srgbClr val="000000">
                      <a:alpha val="43137"/>
                    </a:srgbClr>
                  </a:outerShdw>
                </a:effectLst>
              </a:rPr>
              <a:t> </a:t>
            </a:r>
            <a:r>
              <a:rPr lang="en-US" sz="1800" i="1" dirty="0">
                <a:solidFill>
                  <a:srgbClr val="0000FF"/>
                </a:solidFill>
                <a:effectLst>
                  <a:outerShdw blurRad="38100" dist="38100" dir="2700000" algn="tl">
                    <a:srgbClr val="000000">
                      <a:alpha val="43137"/>
                    </a:srgbClr>
                  </a:outerShdw>
                </a:effectLst>
              </a:rPr>
              <a:t>}</a:t>
            </a:r>
            <a:r>
              <a:rPr lang="en-US" sz="1800" i="1" dirty="0">
                <a:effectLst>
                  <a:outerShdw blurRad="38100" dist="38100" dir="2700000" algn="tl">
                    <a:srgbClr val="000000">
                      <a:alpha val="43137"/>
                    </a:srgbClr>
                  </a:outerShdw>
                </a:effectLst>
              </a:rPr>
              <a:t> * </a:t>
            </a:r>
            <a:r>
              <a:rPr lang="en-US" sz="1800" i="1" dirty="0" smtClean="0">
                <a:effectLst>
                  <a:outerShdw blurRad="38100" dist="38100" dir="2700000" algn="tl">
                    <a:srgbClr val="000000">
                      <a:alpha val="43137"/>
                    </a:srgbClr>
                  </a:outerShdw>
                </a:effectLst>
              </a:rPr>
              <a:t>RTVQ]</a:t>
            </a:r>
            <a:endParaRPr lang="en-US" sz="1800" i="1" dirty="0">
              <a:effectLst>
                <a:outerShdw blurRad="38100" dist="38100" dir="2700000" algn="tl">
                  <a:srgbClr val="000000">
                    <a:alpha val="43137"/>
                  </a:srgbClr>
                </a:outerShdw>
              </a:effectLst>
            </a:endParaRPr>
          </a:p>
          <a:p>
            <a:pPr marL="0" lvl="1">
              <a:spcBef>
                <a:spcPts val="1800"/>
              </a:spcBef>
              <a:buNone/>
            </a:pPr>
            <a:r>
              <a:rPr lang="en-US" sz="1800" dirty="0" smtClean="0"/>
              <a:t>	</a:t>
            </a:r>
          </a:p>
          <a:p>
            <a:pPr marL="0" lvl="1">
              <a:spcBef>
                <a:spcPts val="1800"/>
              </a:spcBef>
              <a:buNone/>
            </a:pPr>
            <a:r>
              <a:rPr lang="en-US" sz="1800" dirty="0" smtClean="0"/>
              <a:t>	RTVQ  </a:t>
            </a:r>
            <a:r>
              <a:rPr lang="en-US" sz="1800" dirty="0"/>
              <a:t>= MRAIPF * </a:t>
            </a:r>
            <a:r>
              <a:rPr lang="en-US" sz="1800" dirty="0" smtClean="0"/>
              <a:t>CCAP/4</a:t>
            </a:r>
            <a:endParaRPr lang="en-US" sz="1800" dirty="0"/>
          </a:p>
          <a:p>
            <a:pPr marL="0" lvl="1">
              <a:spcBef>
                <a:spcPts val="1800"/>
              </a:spcBef>
              <a:buNone/>
            </a:pPr>
            <a:r>
              <a:rPr lang="en-US" sz="1800" dirty="0" smtClean="0"/>
              <a:t>Where,</a:t>
            </a:r>
          </a:p>
          <a:p>
            <a:pPr marL="685800" lvl="1" indent="-115888">
              <a:spcBef>
                <a:spcPts val="1800"/>
              </a:spcBef>
              <a:buNone/>
            </a:pPr>
            <a:r>
              <a:rPr lang="en-US" sz="1800" dirty="0" smtClean="0"/>
              <a:t>RTVQ (MWh) = Real Time variable quantity for the interval</a:t>
            </a:r>
          </a:p>
          <a:p>
            <a:pPr marL="685800" lvl="2" indent="-115888">
              <a:spcBef>
                <a:spcPts val="1200"/>
              </a:spcBef>
              <a:buNone/>
            </a:pPr>
            <a:r>
              <a:rPr lang="en-US" sz="1800" dirty="0" smtClean="0"/>
              <a:t>MRAIPF (none) </a:t>
            </a:r>
            <a:r>
              <a:rPr lang="en-US" sz="1800" dirty="0"/>
              <a:t>= </a:t>
            </a:r>
            <a:r>
              <a:rPr lang="en-US" sz="1800" dirty="0" smtClean="0"/>
              <a:t>MRA Interval Performance Factor</a:t>
            </a:r>
          </a:p>
          <a:p>
            <a:pPr marL="685800" lvl="2" indent="-115888">
              <a:spcBef>
                <a:spcPts val="1200"/>
              </a:spcBef>
              <a:buNone/>
            </a:pPr>
            <a:r>
              <a:rPr lang="en-US" sz="1800" dirty="0" smtClean="0"/>
              <a:t>CCAP (MW) = Contract capacity per hour per month</a:t>
            </a:r>
          </a:p>
          <a:p>
            <a:pPr marL="685800" lvl="2" indent="-115888">
              <a:spcBef>
                <a:spcPts val="1200"/>
              </a:spcBef>
              <a:buNone/>
            </a:pPr>
            <a:r>
              <a:rPr lang="en-US" sz="1800" dirty="0" smtClean="0"/>
              <a:t>PHR (MMBtu/MWh) = Proxy heat rate per hour per month</a:t>
            </a:r>
          </a:p>
        </p:txBody>
      </p:sp>
      <p:pic>
        <p:nvPicPr>
          <p:cNvPr id="9" name="Picture 8"/>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552700" y="1342866"/>
            <a:ext cx="381000" cy="503671"/>
          </a:xfrm>
          <a:prstGeom prst="rect">
            <a:avLst/>
          </a:prstGeom>
          <a:noFill/>
          <a:ln>
            <a:noFill/>
          </a:ln>
        </p:spPr>
      </p:pic>
    </p:spTree>
    <p:extLst>
      <p:ext uri="{BB962C8B-B14F-4D97-AF65-F5344CB8AC3E}">
        <p14:creationId xmlns:p14="http://schemas.microsoft.com/office/powerpoint/2010/main" val="2921428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21</a:t>
            </a:fld>
            <a:endParaRPr lang="en-US" dirty="0"/>
          </a:p>
        </p:txBody>
      </p:sp>
      <p:sp>
        <p:nvSpPr>
          <p:cNvPr id="6" name="Rectangle 5"/>
          <p:cNvSpPr/>
          <p:nvPr/>
        </p:nvSpPr>
        <p:spPr>
          <a:xfrm>
            <a:off x="365760" y="3075057"/>
            <a:ext cx="8412480" cy="914400"/>
          </a:xfrm>
          <a:prstGeom prst="rect">
            <a:avLst/>
          </a:prstGeom>
          <a:solidFill>
            <a:schemeClr val="bg2">
              <a:lumMod val="85000"/>
            </a:schemeClr>
          </a:solidFill>
        </p:spPr>
        <p:style>
          <a:lnRef idx="2">
            <a:schemeClr val="dk1"/>
          </a:lnRef>
          <a:fillRef idx="1">
            <a:schemeClr val="lt1"/>
          </a:fillRef>
          <a:effectRef idx="0">
            <a:schemeClr val="dk1"/>
          </a:effectRef>
          <a:fontRef idx="minor">
            <a:schemeClr val="dk1"/>
          </a:fontRef>
        </p:style>
        <p:txBody>
          <a:bodyPr wrap="square" anchor="ctr">
            <a:spAutoFit/>
          </a:bodyPr>
          <a:lstStyle/>
          <a:p>
            <a:r>
              <a:rPr lang="en-US" sz="4000" b="1" dirty="0" smtClean="0">
                <a:ln>
                  <a:solidFill>
                    <a:schemeClr val="tx1"/>
                  </a:solidFill>
                </a:ln>
                <a:solidFill>
                  <a:srgbClr val="00ACC8"/>
                </a:solidFill>
                <a:ea typeface="+mj-ea"/>
                <a:cs typeface="+mj-cs"/>
              </a:rPr>
              <a:t> Contributed Capital Expenditures</a:t>
            </a:r>
            <a:endParaRPr lang="en-US" sz="4000" dirty="0">
              <a:ln>
                <a:solidFill>
                  <a:schemeClr val="tx1"/>
                </a:solidFill>
              </a:ln>
            </a:endParaRPr>
          </a:p>
        </p:txBody>
      </p:sp>
    </p:spTree>
    <p:extLst>
      <p:ext uri="{BB962C8B-B14F-4D97-AF65-F5344CB8AC3E}">
        <p14:creationId xmlns:p14="http://schemas.microsoft.com/office/powerpoint/2010/main" val="36635393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smtClean="0"/>
              <a:t>Capital Expenditures Payment (CAPEX)</a:t>
            </a:r>
          </a:p>
        </p:txBody>
      </p:sp>
      <p:sp>
        <p:nvSpPr>
          <p:cNvPr id="2" name="Slide Number Placeholder 1"/>
          <p:cNvSpPr>
            <a:spLocks noGrp="1"/>
          </p:cNvSpPr>
          <p:nvPr>
            <p:ph type="sldNum" sz="quarter" idx="4"/>
          </p:nvPr>
        </p:nvSpPr>
        <p:spPr/>
        <p:txBody>
          <a:bodyPr/>
          <a:lstStyle/>
          <a:p>
            <a:fld id="{1D93BD3E-1E9A-4970-A6F7-E7AC52762E0C}" type="slidenum">
              <a:rPr lang="en-US" smtClean="0"/>
              <a:pPr/>
              <a:t>22</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1800" u="sng" dirty="0"/>
          </a:p>
          <a:p>
            <a:pPr marL="0" lvl="1">
              <a:spcBef>
                <a:spcPts val="1800"/>
              </a:spcBef>
              <a:buNone/>
            </a:pPr>
            <a:r>
              <a:rPr lang="en-US" sz="1800" dirty="0" smtClean="0"/>
              <a:t>	</a:t>
            </a:r>
            <a:r>
              <a:rPr lang="en-US" sz="3200" dirty="0" smtClean="0"/>
              <a:t>Payment </a:t>
            </a:r>
            <a:r>
              <a:rPr lang="en-US" sz="3200" baseline="-25000" dirty="0" smtClean="0"/>
              <a:t>hr</a:t>
            </a:r>
            <a:r>
              <a:rPr lang="en-US" sz="3200" dirty="0" smtClean="0"/>
              <a:t> = MCAPEX </a:t>
            </a:r>
            <a:r>
              <a:rPr lang="en-US" sz="3200" i="1" baseline="-25000" dirty="0"/>
              <a:t>m</a:t>
            </a:r>
            <a:r>
              <a:rPr lang="en-US" sz="3200" i="1" baseline="-25000" dirty="0" smtClean="0"/>
              <a:t> </a:t>
            </a:r>
            <a:r>
              <a:rPr lang="en-US" sz="3200" i="1" dirty="0" smtClean="0"/>
              <a:t> / MH</a:t>
            </a:r>
          </a:p>
          <a:p>
            <a:pPr marL="0" lvl="1">
              <a:spcBef>
                <a:spcPts val="1800"/>
              </a:spcBef>
              <a:buNone/>
            </a:pPr>
            <a:endParaRPr lang="en-US" sz="3200" i="1" dirty="0"/>
          </a:p>
          <a:p>
            <a:pPr marL="0" lvl="1">
              <a:spcBef>
                <a:spcPts val="1800"/>
              </a:spcBef>
              <a:buNone/>
            </a:pPr>
            <a:endParaRPr lang="en-US" sz="3200" i="1" dirty="0" smtClean="0"/>
          </a:p>
          <a:p>
            <a:pPr marL="0" lvl="1" indent="0">
              <a:spcBef>
                <a:spcPts val="1800"/>
              </a:spcBef>
              <a:buNone/>
            </a:pPr>
            <a:r>
              <a:rPr lang="en-US" sz="1800" dirty="0" smtClean="0">
                <a:solidFill>
                  <a:prstClr val="black"/>
                </a:solidFill>
              </a:rPr>
              <a:t>Where,</a:t>
            </a:r>
            <a:endParaRPr lang="en-US" sz="1800" dirty="0">
              <a:solidFill>
                <a:prstClr val="black"/>
              </a:solidFill>
            </a:endParaRPr>
          </a:p>
          <a:p>
            <a:pPr marL="685800" lvl="1" indent="-115888">
              <a:spcBef>
                <a:spcPts val="1800"/>
              </a:spcBef>
              <a:buNone/>
            </a:pPr>
            <a:r>
              <a:rPr lang="en-US" sz="1800" dirty="0" smtClean="0">
                <a:solidFill>
                  <a:prstClr val="black"/>
                </a:solidFill>
              </a:rPr>
              <a:t>CAPEX($) </a:t>
            </a:r>
            <a:r>
              <a:rPr lang="en-US" sz="1800" dirty="0">
                <a:solidFill>
                  <a:prstClr val="black"/>
                </a:solidFill>
              </a:rPr>
              <a:t>= </a:t>
            </a:r>
            <a:r>
              <a:rPr lang="en-US" sz="1800" dirty="0" smtClean="0">
                <a:solidFill>
                  <a:prstClr val="black"/>
                </a:solidFill>
              </a:rPr>
              <a:t>Approved Capital expenses for month</a:t>
            </a:r>
            <a:endParaRPr lang="en-US" sz="1800" dirty="0">
              <a:solidFill>
                <a:prstClr val="black"/>
              </a:solidFill>
            </a:endParaRPr>
          </a:p>
          <a:p>
            <a:pPr marL="685800" lvl="2" indent="-115888">
              <a:spcBef>
                <a:spcPts val="1200"/>
              </a:spcBef>
              <a:buNone/>
            </a:pPr>
            <a:r>
              <a:rPr lang="en-US" sz="1800" dirty="0" smtClean="0">
                <a:solidFill>
                  <a:prstClr val="black"/>
                </a:solidFill>
              </a:rPr>
              <a:t>MH(hr) </a:t>
            </a:r>
            <a:r>
              <a:rPr lang="en-US" sz="1800" dirty="0">
                <a:solidFill>
                  <a:prstClr val="black"/>
                </a:solidFill>
              </a:rPr>
              <a:t>= </a:t>
            </a:r>
            <a:r>
              <a:rPr lang="en-US" sz="1800" dirty="0" smtClean="0">
                <a:solidFill>
                  <a:prstClr val="black"/>
                </a:solidFill>
              </a:rPr>
              <a:t>Contract hours in a specific month</a:t>
            </a:r>
            <a:endParaRPr lang="en-US" sz="1800" dirty="0">
              <a:solidFill>
                <a:prstClr val="black"/>
              </a:solidFill>
            </a:endParaRPr>
          </a:p>
          <a:p>
            <a:pPr marL="0" lvl="1">
              <a:spcBef>
                <a:spcPts val="1800"/>
              </a:spcBef>
              <a:buNone/>
            </a:pPr>
            <a:endParaRPr lang="en-US" sz="3200" dirty="0" smtClean="0"/>
          </a:p>
          <a:p>
            <a:pPr marL="0" lvl="1">
              <a:spcBef>
                <a:spcPts val="1800"/>
              </a:spcBef>
              <a:buNone/>
            </a:pPr>
            <a:endParaRPr lang="en-US" sz="1800" dirty="0" smtClean="0"/>
          </a:p>
          <a:p>
            <a:pPr marL="0" lvl="1">
              <a:spcBef>
                <a:spcPts val="1800"/>
              </a:spcBef>
              <a:buNone/>
            </a:pPr>
            <a:endParaRPr lang="en-US" sz="1800" dirty="0" smtClean="0"/>
          </a:p>
          <a:p>
            <a:pPr marL="0" lvl="1">
              <a:spcBef>
                <a:spcPts val="1800"/>
              </a:spcBef>
              <a:buNone/>
            </a:pPr>
            <a:endParaRPr lang="en-US" sz="1800" dirty="0"/>
          </a:p>
        </p:txBody>
      </p:sp>
      <p:sp>
        <p:nvSpPr>
          <p:cNvPr id="6" name="TextBox 5"/>
          <p:cNvSpPr txBox="1"/>
          <p:nvPr/>
        </p:nvSpPr>
        <p:spPr>
          <a:xfrm>
            <a:off x="457200" y="2438400"/>
            <a:ext cx="6309360" cy="548640"/>
          </a:xfrm>
          <a:prstGeom prst="rect">
            <a:avLst/>
          </a:prstGeom>
          <a:solidFill>
            <a:schemeClr val="accent4">
              <a:lumMod val="10000"/>
              <a:lumOff val="90000"/>
            </a:schemeClr>
          </a:solidFill>
        </p:spPr>
        <p:style>
          <a:lnRef idx="2">
            <a:schemeClr val="dk1"/>
          </a:lnRef>
          <a:fillRef idx="1">
            <a:schemeClr val="lt1"/>
          </a:fillRef>
          <a:effectRef idx="0">
            <a:schemeClr val="dk1"/>
          </a:effectRef>
          <a:fontRef idx="minor">
            <a:schemeClr val="dk1"/>
          </a:fontRef>
        </p:style>
        <p:txBody>
          <a:bodyPr wrap="square" rtlCol="0">
            <a:spAutoFit/>
          </a:bodyPr>
          <a:lstStyle/>
          <a:p>
            <a:r>
              <a:rPr lang="en-US" b="1" dirty="0"/>
              <a:t>Objective:  </a:t>
            </a:r>
            <a:r>
              <a:rPr lang="en-US" b="1" dirty="0" smtClean="0"/>
              <a:t>Payment</a:t>
            </a:r>
            <a:r>
              <a:rPr lang="en-US" b="1" baseline="-25000" dirty="0" smtClean="0"/>
              <a:t> </a:t>
            </a:r>
            <a:r>
              <a:rPr lang="en-US" b="1" baseline="-25000" dirty="0"/>
              <a:t>hr</a:t>
            </a:r>
            <a:r>
              <a:rPr lang="en-US" b="1" dirty="0"/>
              <a:t> = </a:t>
            </a:r>
            <a:r>
              <a:rPr lang="en-US" b="1" dirty="0" smtClean="0"/>
              <a:t>Approved CAPEX Expenditures </a:t>
            </a:r>
            <a:endParaRPr lang="en-US" dirty="0" smtClean="0"/>
          </a:p>
          <a:p>
            <a:endParaRPr lang="en-US" dirty="0"/>
          </a:p>
        </p:txBody>
      </p:sp>
    </p:spTree>
    <p:extLst>
      <p:ext uri="{BB962C8B-B14F-4D97-AF65-F5344CB8AC3E}">
        <p14:creationId xmlns:p14="http://schemas.microsoft.com/office/powerpoint/2010/main" val="5538470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smtClean="0"/>
              <a:t>Refund of Capital Expenditures – PUCT Order</a:t>
            </a:r>
          </a:p>
        </p:txBody>
      </p:sp>
      <p:sp>
        <p:nvSpPr>
          <p:cNvPr id="2" name="Slide Number Placeholder 1"/>
          <p:cNvSpPr>
            <a:spLocks noGrp="1"/>
          </p:cNvSpPr>
          <p:nvPr>
            <p:ph type="sldNum" sz="quarter" idx="4"/>
          </p:nvPr>
        </p:nvSpPr>
        <p:spPr/>
        <p:txBody>
          <a:bodyPr/>
          <a:lstStyle/>
          <a:p>
            <a:fld id="{1D93BD3E-1E9A-4970-A6F7-E7AC52762E0C}" type="slidenum">
              <a:rPr lang="en-US" smtClean="0"/>
              <a:pPr/>
              <a:t>23</a:t>
            </a:fld>
            <a:endParaRPr lang="en-US" dirty="0"/>
          </a:p>
        </p:txBody>
      </p:sp>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sz="1600" b="1" dirty="0"/>
              <a:t>§25.502. Pricing Safeguards in Markets Operated by the Electric Reliability Council </a:t>
            </a:r>
            <a:r>
              <a:rPr lang="en-US" sz="1600" b="1" dirty="0" smtClean="0"/>
              <a:t>of Texas.</a:t>
            </a:r>
          </a:p>
          <a:p>
            <a:pPr marL="0" indent="0">
              <a:buNone/>
            </a:pPr>
            <a:endParaRPr lang="en-US" sz="1600" b="1" dirty="0"/>
          </a:p>
          <a:p>
            <a:pPr marL="0" indent="0">
              <a:buNone/>
            </a:pPr>
            <a:r>
              <a:rPr lang="en-US" sz="1800" dirty="0" smtClean="0"/>
              <a:t>Par. (6) </a:t>
            </a:r>
          </a:p>
          <a:p>
            <a:pPr marL="0" lvl="1">
              <a:spcBef>
                <a:spcPts val="1800"/>
              </a:spcBef>
              <a:buNone/>
            </a:pPr>
            <a:r>
              <a:rPr lang="en-US" sz="1800" dirty="0" smtClean="0"/>
              <a:t>“A resource entity that owns or controls a resource providing RMR or MRA service </a:t>
            </a:r>
            <a:r>
              <a:rPr lang="en-US" sz="1800" u="sng" dirty="0" smtClean="0"/>
              <a:t>shall refund payments for capital expenditures made by ERCOT </a:t>
            </a:r>
            <a:r>
              <a:rPr lang="en-US" sz="1800" dirty="0" smtClean="0"/>
              <a:t>in connection with the RMR or MRA service agreement if the resource participates in the energy service markets at any time following the termination of the agreement. ERCOT may require less than the entire original amount of capital expenditures to be refunded to reflect the depreciation of capital over time.”</a:t>
            </a:r>
          </a:p>
          <a:p>
            <a:pPr marL="0" lvl="1">
              <a:spcBef>
                <a:spcPts val="1800"/>
              </a:spcBef>
              <a:buNone/>
            </a:pPr>
            <a:r>
              <a:rPr lang="en-US" sz="1800" u="sng" dirty="0" smtClean="0"/>
              <a:t>Implementation</a:t>
            </a:r>
            <a:endParaRPr lang="en-US" sz="1800" u="sng" dirty="0"/>
          </a:p>
          <a:p>
            <a:pPr marL="0" lvl="1">
              <a:spcBef>
                <a:spcPts val="1800"/>
              </a:spcBef>
              <a:buNone/>
            </a:pPr>
            <a:r>
              <a:rPr lang="en-US" sz="1800" dirty="0" smtClean="0"/>
              <a:t>Par. (7) </a:t>
            </a:r>
          </a:p>
          <a:p>
            <a:pPr marL="0" lvl="1">
              <a:spcBef>
                <a:spcPts val="1800"/>
              </a:spcBef>
              <a:buNone/>
            </a:pPr>
            <a:r>
              <a:rPr lang="en-US" sz="1800" dirty="0" smtClean="0"/>
              <a:t>“ERCOT</a:t>
            </a:r>
            <a:r>
              <a:rPr lang="en-US" sz="1800" dirty="0"/>
              <a:t>, through its stakeholder process, shall </a:t>
            </a:r>
            <a:r>
              <a:rPr lang="en-US" sz="1800" dirty="0" smtClean="0"/>
              <a:t>establish protocols </a:t>
            </a:r>
            <a:r>
              <a:rPr lang="en-US" sz="1800" dirty="0"/>
              <a:t>and procedures to implement this subsection</a:t>
            </a:r>
            <a:r>
              <a:rPr lang="en-US" sz="1800" dirty="0" smtClean="0"/>
              <a:t>.”</a:t>
            </a:r>
            <a:endParaRPr lang="en-US" sz="1800" dirty="0"/>
          </a:p>
          <a:p>
            <a:pPr marL="0" lvl="1">
              <a:spcBef>
                <a:spcPts val="1800"/>
              </a:spcBef>
              <a:buNone/>
            </a:pPr>
            <a:r>
              <a:rPr lang="en-US" sz="1800" dirty="0" smtClean="0"/>
              <a:t>	</a:t>
            </a:r>
            <a:endParaRPr lang="en-US" sz="3200" i="1" dirty="0"/>
          </a:p>
          <a:p>
            <a:pPr marL="0" lvl="1">
              <a:spcBef>
                <a:spcPts val="1800"/>
              </a:spcBef>
              <a:buNone/>
            </a:pPr>
            <a:endParaRPr lang="en-US" sz="3200" i="1" dirty="0" smtClean="0"/>
          </a:p>
          <a:p>
            <a:pPr marL="0" lvl="1">
              <a:spcBef>
                <a:spcPts val="1800"/>
              </a:spcBef>
              <a:buNone/>
            </a:pPr>
            <a:endParaRPr lang="en-US" sz="3200" dirty="0" smtClean="0"/>
          </a:p>
          <a:p>
            <a:pPr marL="0" lvl="1">
              <a:spcBef>
                <a:spcPts val="1800"/>
              </a:spcBef>
              <a:buNone/>
            </a:pPr>
            <a:endParaRPr lang="en-US" sz="1800" dirty="0" smtClean="0"/>
          </a:p>
          <a:p>
            <a:pPr marL="0" lvl="1">
              <a:spcBef>
                <a:spcPts val="1800"/>
              </a:spcBef>
              <a:buNone/>
            </a:pPr>
            <a:endParaRPr lang="en-US" sz="1800" dirty="0" smtClean="0"/>
          </a:p>
          <a:p>
            <a:pPr marL="0" lvl="1">
              <a:spcBef>
                <a:spcPts val="1800"/>
              </a:spcBef>
              <a:buNone/>
            </a:pPr>
            <a:endParaRPr lang="en-US" sz="1800" dirty="0"/>
          </a:p>
        </p:txBody>
      </p:sp>
    </p:spTree>
    <p:extLst>
      <p:ext uri="{BB962C8B-B14F-4D97-AF65-F5344CB8AC3E}">
        <p14:creationId xmlns:p14="http://schemas.microsoft.com/office/powerpoint/2010/main" val="13377565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smtClean="0"/>
              <a:t>Capital Expenditures Definition</a:t>
            </a:r>
          </a:p>
        </p:txBody>
      </p:sp>
      <p:sp>
        <p:nvSpPr>
          <p:cNvPr id="2" name="Slide Number Placeholder 1"/>
          <p:cNvSpPr>
            <a:spLocks noGrp="1"/>
          </p:cNvSpPr>
          <p:nvPr>
            <p:ph type="sldNum" sz="quarter" idx="4"/>
          </p:nvPr>
        </p:nvSpPr>
        <p:spPr/>
        <p:txBody>
          <a:bodyPr/>
          <a:lstStyle/>
          <a:p>
            <a:fld id="{1D93BD3E-1E9A-4970-A6F7-E7AC52762E0C}" type="slidenum">
              <a:rPr lang="en-US" smtClean="0"/>
              <a:pPr/>
              <a:t>24</a:t>
            </a:fld>
            <a:endParaRPr lang="en-US" dirty="0"/>
          </a:p>
        </p:txBody>
      </p:sp>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569912" lvl="1" indent="0">
              <a:spcBef>
                <a:spcPts val="1800"/>
              </a:spcBef>
              <a:buNone/>
            </a:pPr>
            <a:endParaRPr lang="en-US" sz="1800" u="sng" dirty="0"/>
          </a:p>
          <a:p>
            <a:pPr marL="569912" lvl="1" indent="0">
              <a:spcBef>
                <a:spcPts val="1800"/>
              </a:spcBef>
              <a:buNone/>
            </a:pPr>
            <a:r>
              <a:rPr lang="en-US" sz="1800" dirty="0" smtClean="0">
                <a:solidFill>
                  <a:prstClr val="black"/>
                </a:solidFill>
              </a:rPr>
              <a:t>Standards for General Accepted Accounting Principles or GAAP, which defines CAPEX as:</a:t>
            </a:r>
          </a:p>
          <a:p>
            <a:pPr marL="1196975" lvl="2" indent="-565150">
              <a:spcBef>
                <a:spcPts val="1800"/>
              </a:spcBef>
              <a:buFont typeface="+mj-lt"/>
              <a:buAutoNum type="alphaLcPeriod"/>
            </a:pPr>
            <a:r>
              <a:rPr lang="en-US" sz="1600" dirty="0">
                <a:solidFill>
                  <a:prstClr val="black"/>
                </a:solidFill>
              </a:rPr>
              <a:t>A purchase that a company records as an asset, such as property, plant or </a:t>
            </a:r>
            <a:r>
              <a:rPr lang="en-US" sz="1600" dirty="0" smtClean="0">
                <a:solidFill>
                  <a:prstClr val="black"/>
                </a:solidFill>
              </a:rPr>
              <a:t>equipment</a:t>
            </a:r>
          </a:p>
          <a:p>
            <a:pPr marL="1196975" lvl="2" indent="-565150">
              <a:spcBef>
                <a:spcPts val="1800"/>
              </a:spcBef>
              <a:buFont typeface="+mj-lt"/>
              <a:buAutoNum type="alphaLcPeriod"/>
            </a:pPr>
            <a:r>
              <a:rPr lang="en-US" sz="1600" dirty="0" smtClean="0">
                <a:solidFill>
                  <a:prstClr val="black"/>
                </a:solidFill>
              </a:rPr>
              <a:t>Purchases must have an expected useful life of more than one year to be considered CAPEX</a:t>
            </a:r>
          </a:p>
          <a:p>
            <a:pPr marL="1196975" lvl="2" indent="-565150">
              <a:spcBef>
                <a:spcPts val="1800"/>
              </a:spcBef>
              <a:buFont typeface="+mj-lt"/>
              <a:buAutoNum type="alphaLcPeriod"/>
            </a:pPr>
            <a:r>
              <a:rPr lang="en-US" sz="1600" dirty="0" smtClean="0">
                <a:solidFill>
                  <a:prstClr val="black"/>
                </a:solidFill>
              </a:rPr>
              <a:t>Costs can be capitalized if asset value is increased or useful life extended</a:t>
            </a:r>
          </a:p>
          <a:p>
            <a:pPr marL="1196975" lvl="2" indent="-565150">
              <a:spcBef>
                <a:spcPts val="1800"/>
              </a:spcBef>
              <a:buFont typeface="+mj-lt"/>
              <a:buAutoNum type="alphaLcPeriod"/>
            </a:pPr>
            <a:r>
              <a:rPr lang="en-US" sz="1600" dirty="0" smtClean="0">
                <a:solidFill>
                  <a:prstClr val="black"/>
                </a:solidFill>
              </a:rPr>
              <a:t>Companies can spread the cost over life of asset instead of all at once (expense)</a:t>
            </a:r>
          </a:p>
          <a:p>
            <a:pPr marL="1196975" lvl="2" indent="-565150">
              <a:spcBef>
                <a:spcPts val="1800"/>
              </a:spcBef>
              <a:buFont typeface="+mj-lt"/>
              <a:buAutoNum type="alphaLcPeriod"/>
            </a:pPr>
            <a:r>
              <a:rPr lang="en-US" sz="1600" dirty="0" smtClean="0">
                <a:solidFill>
                  <a:prstClr val="black"/>
                </a:solidFill>
              </a:rPr>
              <a:t>Assets deliver a probable future benefit</a:t>
            </a:r>
            <a:endParaRPr lang="en-US" sz="1600" dirty="0">
              <a:solidFill>
                <a:prstClr val="black"/>
              </a:solidFill>
            </a:endParaRPr>
          </a:p>
          <a:p>
            <a:pPr marL="569912" lvl="2" indent="0">
              <a:spcBef>
                <a:spcPts val="1200"/>
              </a:spcBef>
              <a:buNone/>
            </a:pPr>
            <a:endParaRPr lang="en-US" sz="1800" dirty="0">
              <a:solidFill>
                <a:prstClr val="black"/>
              </a:solidFill>
            </a:endParaRPr>
          </a:p>
          <a:p>
            <a:pPr marL="855662" lvl="2" indent="-285750">
              <a:spcBef>
                <a:spcPts val="1200"/>
              </a:spcBef>
              <a:buFont typeface="Wingdings" panose="05000000000000000000" pitchFamily="2" charset="2"/>
              <a:buChar char="§"/>
            </a:pPr>
            <a:endParaRPr lang="en-US" sz="1800" dirty="0">
              <a:solidFill>
                <a:prstClr val="black"/>
              </a:solidFill>
            </a:endParaRPr>
          </a:p>
          <a:p>
            <a:pPr marL="0" lvl="1">
              <a:spcBef>
                <a:spcPts val="1800"/>
              </a:spcBef>
              <a:buNone/>
            </a:pPr>
            <a:endParaRPr lang="en-US" sz="3200" dirty="0" smtClean="0"/>
          </a:p>
          <a:p>
            <a:pPr marL="0" lvl="1">
              <a:spcBef>
                <a:spcPts val="1800"/>
              </a:spcBef>
              <a:buNone/>
            </a:pPr>
            <a:endParaRPr lang="en-US" sz="1800" dirty="0" smtClean="0"/>
          </a:p>
          <a:p>
            <a:pPr marL="0" lvl="1">
              <a:spcBef>
                <a:spcPts val="1800"/>
              </a:spcBef>
              <a:buNone/>
            </a:pPr>
            <a:endParaRPr lang="en-US" sz="1800" dirty="0" smtClean="0"/>
          </a:p>
          <a:p>
            <a:pPr marL="0" lvl="1">
              <a:spcBef>
                <a:spcPts val="1800"/>
              </a:spcBef>
              <a:buNone/>
            </a:pPr>
            <a:endParaRPr lang="en-US" sz="1800" dirty="0"/>
          </a:p>
        </p:txBody>
      </p:sp>
    </p:spTree>
    <p:extLst>
      <p:ext uri="{BB962C8B-B14F-4D97-AF65-F5344CB8AC3E}">
        <p14:creationId xmlns:p14="http://schemas.microsoft.com/office/powerpoint/2010/main" val="39511944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smtClean="0"/>
              <a:t>Capital Expenditures Evaluation</a:t>
            </a:r>
          </a:p>
        </p:txBody>
      </p:sp>
      <p:sp>
        <p:nvSpPr>
          <p:cNvPr id="2" name="Slide Number Placeholder 1"/>
          <p:cNvSpPr>
            <a:spLocks noGrp="1"/>
          </p:cNvSpPr>
          <p:nvPr>
            <p:ph type="sldNum" sz="quarter" idx="4"/>
          </p:nvPr>
        </p:nvSpPr>
        <p:spPr/>
        <p:txBody>
          <a:bodyPr/>
          <a:lstStyle/>
          <a:p>
            <a:fld id="{1D93BD3E-1E9A-4970-A6F7-E7AC52762E0C}" type="slidenum">
              <a:rPr lang="en-US" smtClean="0"/>
              <a:pPr/>
              <a:t>25</a:t>
            </a:fld>
            <a:endParaRPr lang="en-US" dirty="0"/>
          </a:p>
        </p:txBody>
      </p:sp>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r>
              <a:rPr lang="en-US" sz="1800" dirty="0" smtClean="0">
                <a:solidFill>
                  <a:prstClr val="black"/>
                </a:solidFill>
              </a:rPr>
              <a:t>Evaluation Process:	</a:t>
            </a:r>
          </a:p>
          <a:p>
            <a:pPr marL="912812" lvl="1" indent="-342900">
              <a:spcBef>
                <a:spcPts val="1800"/>
              </a:spcBef>
              <a:buFont typeface="+mj-lt"/>
              <a:buAutoNum type="alphaLcPeriod"/>
            </a:pPr>
            <a:r>
              <a:rPr lang="en-US" sz="1800" dirty="0" smtClean="0">
                <a:solidFill>
                  <a:prstClr val="black"/>
                </a:solidFill>
              </a:rPr>
              <a:t>MRA QSE submits CAPEX budget by month</a:t>
            </a:r>
          </a:p>
          <a:p>
            <a:pPr marL="912812" lvl="2" indent="-342900">
              <a:spcBef>
                <a:spcPts val="1200"/>
              </a:spcBef>
              <a:buFont typeface="+mj-lt"/>
              <a:buAutoNum type="alphaLcPeriod"/>
            </a:pPr>
            <a:r>
              <a:rPr lang="en-US" sz="1800" dirty="0" smtClean="0">
                <a:solidFill>
                  <a:prstClr val="black"/>
                </a:solidFill>
              </a:rPr>
              <a:t>ERCOT reviews budgeted costs to ensure costs consistent with GAAP</a:t>
            </a:r>
          </a:p>
          <a:p>
            <a:pPr marL="1427162" lvl="3" indent="-400050">
              <a:spcBef>
                <a:spcPts val="1200"/>
              </a:spcBef>
              <a:buFont typeface="+mj-lt"/>
              <a:buAutoNum type="romanLcPeriod"/>
            </a:pPr>
            <a:r>
              <a:rPr lang="en-US" sz="1400" dirty="0" smtClean="0">
                <a:solidFill>
                  <a:prstClr val="black"/>
                </a:solidFill>
              </a:rPr>
              <a:t>QSE and ERCOT discuss budget</a:t>
            </a:r>
          </a:p>
          <a:p>
            <a:pPr marL="912812" lvl="2" indent="-342900">
              <a:spcBef>
                <a:spcPts val="1200"/>
              </a:spcBef>
              <a:buFont typeface="+mj-lt"/>
              <a:buAutoNum type="alphaLcPeriod"/>
            </a:pPr>
            <a:r>
              <a:rPr lang="en-US" sz="1800" dirty="0" smtClean="0">
                <a:solidFill>
                  <a:prstClr val="black"/>
                </a:solidFill>
              </a:rPr>
              <a:t>If approved, ERCOT makes a payment</a:t>
            </a:r>
          </a:p>
          <a:p>
            <a:pPr marL="912812" lvl="2" indent="-342900">
              <a:spcBef>
                <a:spcPts val="1200"/>
              </a:spcBef>
              <a:buFont typeface="+mj-lt"/>
              <a:buAutoNum type="alphaLcPeriod"/>
            </a:pPr>
            <a:r>
              <a:rPr lang="en-US" sz="1800" dirty="0" smtClean="0">
                <a:solidFill>
                  <a:prstClr val="black"/>
                </a:solidFill>
              </a:rPr>
              <a:t>After costs are incurred, QSE representing MRA files invoices with ERCOT describing actual capital expenditures</a:t>
            </a:r>
          </a:p>
          <a:p>
            <a:pPr marL="912812" lvl="2" indent="-342900">
              <a:spcBef>
                <a:spcPts val="1200"/>
              </a:spcBef>
              <a:buFont typeface="+mj-lt"/>
              <a:buAutoNum type="alphaLcPeriod"/>
            </a:pPr>
            <a:r>
              <a:rPr lang="en-US" sz="1800" dirty="0" smtClean="0">
                <a:solidFill>
                  <a:prstClr val="black"/>
                </a:solidFill>
              </a:rPr>
              <a:t>If required, ERCOT will re-calculate book value straight-line depreciation schedule</a:t>
            </a:r>
          </a:p>
          <a:p>
            <a:pPr marL="912812" lvl="2" indent="-342900">
              <a:spcBef>
                <a:spcPts val="1200"/>
              </a:spcBef>
              <a:buFont typeface="+mj-lt"/>
              <a:buAutoNum type="alphaLcPeriod"/>
            </a:pPr>
            <a:r>
              <a:rPr lang="en-US" sz="1800" dirty="0" smtClean="0">
                <a:solidFill>
                  <a:prstClr val="black"/>
                </a:solidFill>
              </a:rPr>
              <a:t>If at the end of the MRA Agreement resource remains operating in the energy or Ancillary Service market, </a:t>
            </a:r>
          </a:p>
          <a:p>
            <a:pPr marL="1370012" lvl="3" indent="-342900">
              <a:spcBef>
                <a:spcPts val="1200"/>
              </a:spcBef>
              <a:buFont typeface="+mj-lt"/>
              <a:buAutoNum type="alphaLcPeriod"/>
            </a:pPr>
            <a:r>
              <a:rPr lang="en-US" sz="1400" dirty="0" smtClean="0">
                <a:solidFill>
                  <a:prstClr val="black"/>
                </a:solidFill>
              </a:rPr>
              <a:t>ERCOT claws back the Book Value, else</a:t>
            </a:r>
          </a:p>
          <a:p>
            <a:pPr marL="1370012" lvl="3" indent="-342900">
              <a:spcBef>
                <a:spcPts val="1200"/>
              </a:spcBef>
              <a:buFont typeface="+mj-lt"/>
              <a:buAutoNum type="alphaLcPeriod"/>
            </a:pPr>
            <a:r>
              <a:rPr lang="en-US" sz="1400" dirty="0" smtClean="0">
                <a:solidFill>
                  <a:prstClr val="black"/>
                </a:solidFill>
              </a:rPr>
              <a:t>Salvage Value</a:t>
            </a:r>
          </a:p>
          <a:p>
            <a:pPr marL="855662" lvl="2" indent="-285750">
              <a:spcBef>
                <a:spcPts val="1200"/>
              </a:spcBef>
              <a:buFont typeface="Wingdings" panose="05000000000000000000" pitchFamily="2" charset="2"/>
              <a:buChar char="§"/>
            </a:pPr>
            <a:endParaRPr lang="en-US" sz="1800" dirty="0">
              <a:solidFill>
                <a:prstClr val="black"/>
              </a:solidFill>
            </a:endParaRPr>
          </a:p>
          <a:p>
            <a:pPr marL="855662" lvl="2" indent="-285750">
              <a:spcBef>
                <a:spcPts val="1200"/>
              </a:spcBef>
              <a:buFont typeface="Wingdings" panose="05000000000000000000" pitchFamily="2" charset="2"/>
              <a:buChar char="§"/>
            </a:pPr>
            <a:endParaRPr lang="en-US" sz="1800" dirty="0">
              <a:solidFill>
                <a:prstClr val="black"/>
              </a:solidFill>
            </a:endParaRPr>
          </a:p>
          <a:p>
            <a:pPr marL="0" lvl="1">
              <a:spcBef>
                <a:spcPts val="1800"/>
              </a:spcBef>
              <a:buNone/>
            </a:pPr>
            <a:endParaRPr lang="en-US" sz="3200" dirty="0" smtClean="0"/>
          </a:p>
          <a:p>
            <a:pPr marL="0" lvl="1">
              <a:spcBef>
                <a:spcPts val="1800"/>
              </a:spcBef>
              <a:buNone/>
            </a:pPr>
            <a:endParaRPr lang="en-US" sz="1800" dirty="0" smtClean="0"/>
          </a:p>
          <a:p>
            <a:pPr marL="0" lvl="1">
              <a:spcBef>
                <a:spcPts val="1800"/>
              </a:spcBef>
              <a:buNone/>
            </a:pPr>
            <a:endParaRPr lang="en-US" sz="1800" dirty="0" smtClean="0"/>
          </a:p>
          <a:p>
            <a:pPr marL="0" lvl="1">
              <a:spcBef>
                <a:spcPts val="1800"/>
              </a:spcBef>
              <a:buNone/>
            </a:pPr>
            <a:endParaRPr lang="en-US" sz="1800" dirty="0"/>
          </a:p>
        </p:txBody>
      </p:sp>
    </p:spTree>
    <p:extLst>
      <p:ext uri="{BB962C8B-B14F-4D97-AF65-F5344CB8AC3E}">
        <p14:creationId xmlns:p14="http://schemas.microsoft.com/office/powerpoint/2010/main" val="3695253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smtClean="0"/>
              <a:t>Capital Expenditures Evaluation – (cont’d)</a:t>
            </a:r>
          </a:p>
        </p:txBody>
      </p:sp>
      <p:sp>
        <p:nvSpPr>
          <p:cNvPr id="2" name="Slide Number Placeholder 1"/>
          <p:cNvSpPr>
            <a:spLocks noGrp="1"/>
          </p:cNvSpPr>
          <p:nvPr>
            <p:ph type="sldNum" sz="quarter" idx="4"/>
          </p:nvPr>
        </p:nvSpPr>
        <p:spPr/>
        <p:txBody>
          <a:bodyPr/>
          <a:lstStyle/>
          <a:p>
            <a:fld id="{1D93BD3E-1E9A-4970-A6F7-E7AC52762E0C}" type="slidenum">
              <a:rPr lang="en-US" smtClean="0"/>
              <a:pPr/>
              <a:t>26</a:t>
            </a:fld>
            <a:endParaRPr lang="en-US" dirty="0"/>
          </a:p>
        </p:txBody>
      </p:sp>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1800" u="sng" dirty="0"/>
          </a:p>
          <a:p>
            <a:pPr marL="569912" lvl="2" indent="0">
              <a:spcBef>
                <a:spcPts val="1200"/>
              </a:spcBef>
              <a:buNone/>
            </a:pPr>
            <a:endParaRPr lang="en-US" sz="1800" dirty="0">
              <a:solidFill>
                <a:prstClr val="black"/>
              </a:solidFill>
            </a:endParaRPr>
          </a:p>
          <a:p>
            <a:pPr marL="855662" lvl="2" indent="-285750">
              <a:spcBef>
                <a:spcPts val="1200"/>
              </a:spcBef>
              <a:buFont typeface="Wingdings" panose="05000000000000000000" pitchFamily="2" charset="2"/>
              <a:buChar char="§"/>
            </a:pPr>
            <a:endParaRPr lang="en-US" sz="1800" dirty="0">
              <a:solidFill>
                <a:prstClr val="black"/>
              </a:solidFill>
            </a:endParaRPr>
          </a:p>
          <a:p>
            <a:pPr marL="0" lvl="1">
              <a:spcBef>
                <a:spcPts val="1800"/>
              </a:spcBef>
              <a:buNone/>
            </a:pPr>
            <a:endParaRPr lang="en-US" sz="3200" dirty="0" smtClean="0"/>
          </a:p>
          <a:p>
            <a:pPr marL="0" lvl="1">
              <a:spcBef>
                <a:spcPts val="1800"/>
              </a:spcBef>
              <a:buNone/>
            </a:pPr>
            <a:endParaRPr lang="en-US" sz="1800" dirty="0" smtClean="0"/>
          </a:p>
          <a:p>
            <a:pPr marL="0" lvl="1">
              <a:spcBef>
                <a:spcPts val="1800"/>
              </a:spcBef>
              <a:buNone/>
            </a:pPr>
            <a:endParaRPr lang="en-US" sz="1800" dirty="0" smtClean="0"/>
          </a:p>
          <a:p>
            <a:pPr marL="0" lvl="1">
              <a:spcBef>
                <a:spcPts val="1800"/>
              </a:spcBef>
              <a:buNone/>
            </a:pPr>
            <a:endParaRPr lang="en-US" sz="1800" dirty="0"/>
          </a:p>
        </p:txBody>
      </p:sp>
      <p:pic>
        <p:nvPicPr>
          <p:cNvPr id="6" name="Picture 5"/>
          <p:cNvPicPr>
            <a:picLocks noChangeAspect="1"/>
          </p:cNvPicPr>
          <p:nvPr/>
        </p:nvPicPr>
        <p:blipFill>
          <a:blip r:embed="rId3"/>
          <a:stretch>
            <a:fillRect/>
          </a:stretch>
        </p:blipFill>
        <p:spPr>
          <a:xfrm>
            <a:off x="838200" y="1003816"/>
            <a:ext cx="7239000" cy="4701886"/>
          </a:xfrm>
          <a:prstGeom prst="rect">
            <a:avLst/>
          </a:prstGeom>
        </p:spPr>
      </p:pic>
    </p:spTree>
    <p:extLst>
      <p:ext uri="{BB962C8B-B14F-4D97-AF65-F5344CB8AC3E}">
        <p14:creationId xmlns:p14="http://schemas.microsoft.com/office/powerpoint/2010/main" val="14317611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27</a:t>
            </a:fld>
            <a:endParaRPr lang="en-US" dirty="0"/>
          </a:p>
        </p:txBody>
      </p:sp>
      <p:sp>
        <p:nvSpPr>
          <p:cNvPr id="6" name="Rectangle 5"/>
          <p:cNvSpPr/>
          <p:nvPr/>
        </p:nvSpPr>
        <p:spPr>
          <a:xfrm>
            <a:off x="1463040" y="3075057"/>
            <a:ext cx="6217920" cy="914400"/>
          </a:xfrm>
          <a:prstGeom prst="rect">
            <a:avLst/>
          </a:prstGeom>
          <a:solidFill>
            <a:schemeClr val="bg2">
              <a:lumMod val="85000"/>
            </a:schemeClr>
          </a:solidFill>
        </p:spPr>
        <p:style>
          <a:lnRef idx="2">
            <a:schemeClr val="dk1"/>
          </a:lnRef>
          <a:fillRef idx="1">
            <a:schemeClr val="lt1"/>
          </a:fillRef>
          <a:effectRef idx="0">
            <a:schemeClr val="dk1"/>
          </a:effectRef>
          <a:fontRef idx="minor">
            <a:schemeClr val="dk1"/>
          </a:fontRef>
        </p:style>
        <p:txBody>
          <a:bodyPr wrap="square" anchor="ctr">
            <a:spAutoFit/>
          </a:bodyPr>
          <a:lstStyle/>
          <a:p>
            <a:r>
              <a:rPr lang="en-US" sz="4000" b="1" dirty="0" smtClean="0">
                <a:ln>
                  <a:solidFill>
                    <a:schemeClr val="tx1"/>
                  </a:solidFill>
                </a:ln>
                <a:solidFill>
                  <a:srgbClr val="00ACC8"/>
                </a:solidFill>
                <a:ea typeface="+mj-ea"/>
                <a:cs typeface="+mj-cs"/>
              </a:rPr>
              <a:t> Unexcused Misconduct</a:t>
            </a:r>
            <a:endParaRPr lang="en-US" sz="4000" dirty="0">
              <a:ln>
                <a:solidFill>
                  <a:schemeClr val="tx1"/>
                </a:solidFill>
              </a:ln>
            </a:endParaRPr>
          </a:p>
        </p:txBody>
      </p:sp>
    </p:spTree>
    <p:extLst>
      <p:ext uri="{BB962C8B-B14F-4D97-AF65-F5344CB8AC3E}">
        <p14:creationId xmlns:p14="http://schemas.microsoft.com/office/powerpoint/2010/main" val="53079322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smtClean="0"/>
              <a:t>Unexcused Misconduct</a:t>
            </a:r>
          </a:p>
        </p:txBody>
      </p:sp>
      <p:sp>
        <p:nvSpPr>
          <p:cNvPr id="2" name="Slide Number Placeholder 1"/>
          <p:cNvSpPr>
            <a:spLocks noGrp="1"/>
          </p:cNvSpPr>
          <p:nvPr>
            <p:ph type="sldNum" sz="quarter" idx="4"/>
          </p:nvPr>
        </p:nvSpPr>
        <p:spPr/>
        <p:txBody>
          <a:bodyPr/>
          <a:lstStyle/>
          <a:p>
            <a:fld id="{1D93BD3E-1E9A-4970-A6F7-E7AC52762E0C}" type="slidenum">
              <a:rPr lang="en-US" smtClean="0"/>
              <a:pPr/>
              <a:t>28</a:t>
            </a:fld>
            <a:endParaRPr lang="en-US" dirty="0"/>
          </a:p>
        </p:txBody>
      </p:sp>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r>
              <a:rPr lang="en-US" sz="1800" b="1" u="sng" dirty="0" smtClean="0">
                <a:solidFill>
                  <a:prstClr val="black"/>
                </a:solidFill>
              </a:rPr>
              <a:t>MRA </a:t>
            </a:r>
            <a:r>
              <a:rPr lang="en-US" sz="1800" b="1" u="sng" dirty="0">
                <a:solidFill>
                  <a:prstClr val="black"/>
                </a:solidFill>
              </a:rPr>
              <a:t>Misconduct Events </a:t>
            </a:r>
          </a:p>
          <a:p>
            <a:pPr marL="400050" lvl="2">
              <a:spcBef>
                <a:spcPts val="1800"/>
              </a:spcBef>
            </a:pPr>
            <a:r>
              <a:rPr lang="en-US" sz="1800" dirty="0" smtClean="0">
                <a:solidFill>
                  <a:prstClr val="black"/>
                </a:solidFill>
              </a:rPr>
              <a:t>A </a:t>
            </a:r>
            <a:r>
              <a:rPr lang="en-US" sz="1800" dirty="0">
                <a:solidFill>
                  <a:prstClr val="black"/>
                </a:solidFill>
              </a:rPr>
              <a:t>“Misconduct Event” means any MRA Contracted Hour during which the MRA, </a:t>
            </a:r>
            <a:r>
              <a:rPr lang="en-US" sz="1800" dirty="0" smtClean="0">
                <a:solidFill>
                  <a:prstClr val="black"/>
                </a:solidFill>
              </a:rPr>
              <a:t>in </a:t>
            </a:r>
            <a:r>
              <a:rPr lang="en-US" sz="1800" dirty="0">
                <a:solidFill>
                  <a:prstClr val="black"/>
                </a:solidFill>
              </a:rPr>
              <a:t>a deployment event, is directed to but does not make available to ERCOT the </a:t>
            </a:r>
            <a:r>
              <a:rPr lang="en-US" sz="1800" u="sng" dirty="0">
                <a:solidFill>
                  <a:prstClr val="black"/>
                </a:solidFill>
              </a:rPr>
              <a:t>power injection</a:t>
            </a:r>
            <a:r>
              <a:rPr lang="en-US" sz="1800" dirty="0">
                <a:solidFill>
                  <a:prstClr val="black"/>
                </a:solidFill>
              </a:rPr>
              <a:t> or </a:t>
            </a:r>
            <a:r>
              <a:rPr lang="en-US" sz="1800" u="sng" dirty="0">
                <a:solidFill>
                  <a:prstClr val="black"/>
                </a:solidFill>
              </a:rPr>
              <a:t>Demand response </a:t>
            </a:r>
            <a:r>
              <a:rPr lang="en-US" sz="1800" dirty="0">
                <a:solidFill>
                  <a:prstClr val="black"/>
                </a:solidFill>
              </a:rPr>
              <a:t>in the amount shown in the MRA Availability Plan. </a:t>
            </a:r>
            <a:endParaRPr lang="en-US" sz="1800" dirty="0" smtClean="0">
              <a:solidFill>
                <a:prstClr val="black"/>
              </a:solidFill>
            </a:endParaRPr>
          </a:p>
          <a:p>
            <a:pPr marL="400050" lvl="2">
              <a:spcBef>
                <a:spcPts val="1800"/>
              </a:spcBef>
            </a:pPr>
            <a:r>
              <a:rPr lang="en-US" sz="1800" dirty="0" smtClean="0">
                <a:solidFill>
                  <a:prstClr val="black"/>
                </a:solidFill>
              </a:rPr>
              <a:t>ERCOT </a:t>
            </a:r>
            <a:r>
              <a:rPr lang="en-US" sz="1800" dirty="0">
                <a:solidFill>
                  <a:prstClr val="black"/>
                </a:solidFill>
              </a:rPr>
              <a:t>will assess a single charge to the QSE for each Operating Day on which one or more Misconduct Event occurs. </a:t>
            </a:r>
            <a:endParaRPr lang="en-US" sz="1800" dirty="0" smtClean="0">
              <a:solidFill>
                <a:prstClr val="black"/>
              </a:solidFill>
            </a:endParaRPr>
          </a:p>
          <a:p>
            <a:pPr marL="400050" lvl="2">
              <a:spcBef>
                <a:spcPts val="1800"/>
              </a:spcBef>
            </a:pPr>
            <a:r>
              <a:rPr lang="en-US" sz="1800" dirty="0">
                <a:solidFill>
                  <a:prstClr val="black"/>
                </a:solidFill>
              </a:rPr>
              <a:t>The QSE may be excused by ERCOT from a Misconduct Event charge if ERCOT determines, in its discretion, that the Misconduct Event was not due to intentionally incomplete or inaccurate reporting to ERCOT regarding the availability of the MRA.</a:t>
            </a:r>
            <a:endParaRPr lang="en-US" sz="1800" dirty="0" smtClean="0">
              <a:solidFill>
                <a:prstClr val="black"/>
              </a:solidFill>
            </a:endParaRPr>
          </a:p>
          <a:p>
            <a:pPr marL="569912" lvl="2" indent="0">
              <a:spcBef>
                <a:spcPts val="1200"/>
              </a:spcBef>
              <a:buNone/>
            </a:pPr>
            <a:endParaRPr lang="en-US" sz="1800" dirty="0">
              <a:solidFill>
                <a:prstClr val="black"/>
              </a:solidFill>
            </a:endParaRPr>
          </a:p>
          <a:p>
            <a:pPr marL="855662" lvl="2" indent="-285750">
              <a:spcBef>
                <a:spcPts val="1200"/>
              </a:spcBef>
              <a:buFont typeface="Wingdings" panose="05000000000000000000" pitchFamily="2" charset="2"/>
              <a:buChar char="§"/>
            </a:pPr>
            <a:endParaRPr lang="en-US" sz="1800" dirty="0">
              <a:solidFill>
                <a:prstClr val="black"/>
              </a:solidFill>
            </a:endParaRPr>
          </a:p>
          <a:p>
            <a:pPr marL="0" lvl="1">
              <a:spcBef>
                <a:spcPts val="1800"/>
              </a:spcBef>
              <a:buNone/>
            </a:pPr>
            <a:endParaRPr lang="en-US" sz="3200" dirty="0" smtClean="0"/>
          </a:p>
          <a:p>
            <a:pPr marL="0" lvl="1">
              <a:spcBef>
                <a:spcPts val="1800"/>
              </a:spcBef>
              <a:buNone/>
            </a:pPr>
            <a:endParaRPr lang="en-US" sz="1800" dirty="0" smtClean="0"/>
          </a:p>
          <a:p>
            <a:pPr marL="0" lvl="1">
              <a:spcBef>
                <a:spcPts val="1800"/>
              </a:spcBef>
              <a:buNone/>
            </a:pPr>
            <a:endParaRPr lang="en-US" sz="1800" dirty="0" smtClean="0"/>
          </a:p>
          <a:p>
            <a:pPr marL="0" lvl="1">
              <a:spcBef>
                <a:spcPts val="1800"/>
              </a:spcBef>
              <a:buNone/>
            </a:pPr>
            <a:endParaRPr lang="en-US" sz="1800" dirty="0"/>
          </a:p>
        </p:txBody>
      </p:sp>
    </p:spTree>
    <p:extLst>
      <p:ext uri="{BB962C8B-B14F-4D97-AF65-F5344CB8AC3E}">
        <p14:creationId xmlns:p14="http://schemas.microsoft.com/office/powerpoint/2010/main" val="18266562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000" dirty="0" smtClean="0"/>
              <a:t>Unexcused Misconduct  </a:t>
            </a:r>
          </a:p>
        </p:txBody>
      </p:sp>
      <p:sp>
        <p:nvSpPr>
          <p:cNvPr id="2" name="Slide Number Placeholder 1"/>
          <p:cNvSpPr>
            <a:spLocks noGrp="1"/>
          </p:cNvSpPr>
          <p:nvPr>
            <p:ph type="sldNum" sz="quarter" idx="4"/>
          </p:nvPr>
        </p:nvSpPr>
        <p:spPr/>
        <p:txBody>
          <a:bodyPr/>
          <a:lstStyle/>
          <a:p>
            <a:fld id="{1D93BD3E-1E9A-4970-A6F7-E7AC52762E0C}" type="slidenum">
              <a:rPr lang="en-US" smtClean="0"/>
              <a:pPr/>
              <a:t>29</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0"/>
            <a:ext cx="8685282" cy="5292725"/>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1800" u="sng" dirty="0"/>
          </a:p>
          <a:p>
            <a:pPr marL="0" lvl="1">
              <a:spcBef>
                <a:spcPts val="1800"/>
              </a:spcBef>
              <a:buNone/>
            </a:pPr>
            <a:r>
              <a:rPr lang="en-US" sz="1800" dirty="0" smtClean="0"/>
              <a:t>        </a:t>
            </a:r>
            <a:r>
              <a:rPr lang="en-US" sz="3200" dirty="0" smtClean="0"/>
              <a:t>Charge </a:t>
            </a:r>
            <a:r>
              <a:rPr lang="en-US" sz="3200" baseline="-25000" dirty="0" smtClean="0"/>
              <a:t>hr</a:t>
            </a:r>
            <a:r>
              <a:rPr lang="en-US" sz="3200" dirty="0" smtClean="0"/>
              <a:t> = $10,000 * UMFLAG</a:t>
            </a:r>
            <a:r>
              <a:rPr lang="en-US" sz="3200" i="1" dirty="0" smtClean="0"/>
              <a:t> / </a:t>
            </a:r>
            <a:r>
              <a:rPr lang="en-US" sz="3200" i="1" dirty="0"/>
              <a:t>C</a:t>
            </a:r>
            <a:r>
              <a:rPr lang="en-US" sz="3200" i="1" dirty="0" smtClean="0"/>
              <a:t>H</a:t>
            </a:r>
          </a:p>
          <a:p>
            <a:pPr marL="0" lvl="1" indent="0">
              <a:spcBef>
                <a:spcPts val="1800"/>
              </a:spcBef>
              <a:buNone/>
            </a:pPr>
            <a:r>
              <a:rPr lang="en-US" sz="1800" dirty="0" smtClean="0">
                <a:solidFill>
                  <a:prstClr val="black"/>
                </a:solidFill>
              </a:rPr>
              <a:t>Where,</a:t>
            </a:r>
            <a:endParaRPr lang="en-US" sz="1800" dirty="0">
              <a:solidFill>
                <a:prstClr val="black"/>
              </a:solidFill>
            </a:endParaRPr>
          </a:p>
          <a:p>
            <a:pPr marL="685800" lvl="1" indent="-115888">
              <a:spcBef>
                <a:spcPts val="1800"/>
              </a:spcBef>
              <a:buNone/>
            </a:pPr>
            <a:r>
              <a:rPr lang="en-US" sz="1800" dirty="0" smtClean="0">
                <a:solidFill>
                  <a:prstClr val="black"/>
                </a:solidFill>
              </a:rPr>
              <a:t>UMFLAG (none) </a:t>
            </a:r>
            <a:r>
              <a:rPr lang="en-US" sz="1800" dirty="0">
                <a:solidFill>
                  <a:prstClr val="black"/>
                </a:solidFill>
              </a:rPr>
              <a:t>= </a:t>
            </a:r>
            <a:r>
              <a:rPr lang="en-US" sz="1800" dirty="0" smtClean="0">
                <a:solidFill>
                  <a:prstClr val="black"/>
                </a:solidFill>
              </a:rPr>
              <a:t>Unexcused Misconduct flag for the day </a:t>
            </a:r>
            <a:endParaRPr lang="en-US" sz="1800" dirty="0">
              <a:solidFill>
                <a:prstClr val="black"/>
              </a:solidFill>
            </a:endParaRPr>
          </a:p>
          <a:p>
            <a:pPr marL="685800" lvl="2" indent="-115888">
              <a:spcBef>
                <a:spcPts val="1200"/>
              </a:spcBef>
              <a:buNone/>
            </a:pPr>
            <a:r>
              <a:rPr lang="en-US" sz="1800" dirty="0" smtClean="0">
                <a:solidFill>
                  <a:prstClr val="black"/>
                </a:solidFill>
              </a:rPr>
              <a:t>CH (hr) </a:t>
            </a:r>
            <a:r>
              <a:rPr lang="en-US" sz="1800" dirty="0">
                <a:solidFill>
                  <a:prstClr val="black"/>
                </a:solidFill>
              </a:rPr>
              <a:t>= </a:t>
            </a:r>
            <a:r>
              <a:rPr lang="en-US" sz="1800" dirty="0" smtClean="0">
                <a:solidFill>
                  <a:prstClr val="black"/>
                </a:solidFill>
              </a:rPr>
              <a:t>Contract hours for the day</a:t>
            </a:r>
            <a:endParaRPr lang="en-US" sz="1800" dirty="0">
              <a:solidFill>
                <a:prstClr val="black"/>
              </a:solidFill>
            </a:endParaRPr>
          </a:p>
          <a:p>
            <a:pPr marL="0" lvl="1">
              <a:spcBef>
                <a:spcPts val="1800"/>
              </a:spcBef>
              <a:buNone/>
            </a:pPr>
            <a:endParaRPr lang="en-US" sz="3200" dirty="0" smtClean="0"/>
          </a:p>
          <a:p>
            <a:pPr marL="0" lvl="1">
              <a:spcBef>
                <a:spcPts val="1800"/>
              </a:spcBef>
              <a:buNone/>
            </a:pPr>
            <a:endParaRPr lang="en-US" sz="1800" dirty="0" smtClean="0"/>
          </a:p>
          <a:p>
            <a:pPr marL="0" lvl="1">
              <a:spcBef>
                <a:spcPts val="1800"/>
              </a:spcBef>
              <a:buNone/>
            </a:pPr>
            <a:endParaRPr lang="en-US" sz="1800" dirty="0" smtClean="0"/>
          </a:p>
          <a:p>
            <a:pPr marL="0" lvl="1">
              <a:spcBef>
                <a:spcPts val="1800"/>
              </a:spcBef>
              <a:buNone/>
            </a:pPr>
            <a:endParaRPr lang="en-US" sz="1800" dirty="0"/>
          </a:p>
        </p:txBody>
      </p:sp>
    </p:spTree>
    <p:extLst>
      <p:ext uri="{BB962C8B-B14F-4D97-AF65-F5344CB8AC3E}">
        <p14:creationId xmlns:p14="http://schemas.microsoft.com/office/powerpoint/2010/main" val="22156688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2400" dirty="0" smtClean="0"/>
              <a:t>MRA – Dispatch Instructions</a:t>
            </a:r>
          </a:p>
        </p:txBody>
      </p:sp>
      <p:sp>
        <p:nvSpPr>
          <p:cNvPr id="2" name="Slide Number Placeholder 1"/>
          <p:cNvSpPr>
            <a:spLocks noGrp="1"/>
          </p:cNvSpPr>
          <p:nvPr>
            <p:ph type="sldNum" sz="quarter" idx="4"/>
          </p:nvPr>
        </p:nvSpPr>
        <p:spPr/>
        <p:txBody>
          <a:bodyPr/>
          <a:lstStyle/>
          <a:p>
            <a:fld id="{1D93BD3E-1E9A-4970-A6F7-E7AC52762E0C}" type="slidenum">
              <a:rPr lang="en-US" smtClean="0"/>
              <a:pPr/>
              <a:t>3</a:t>
            </a:fld>
            <a:endParaRPr lang="en-US" dirty="0"/>
          </a:p>
        </p:txBody>
      </p:sp>
      <p:sp>
        <p:nvSpPr>
          <p:cNvPr id="15" name="Rectangle 3"/>
          <p:cNvSpPr txBox="1">
            <a:spLocks noChangeArrowheads="1"/>
          </p:cNvSpPr>
          <p:nvPr/>
        </p:nvSpPr>
        <p:spPr>
          <a:xfrm>
            <a:off x="230118" y="868861"/>
            <a:ext cx="8685282" cy="461754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1800" dirty="0" smtClean="0"/>
          </a:p>
          <a:p>
            <a:pPr marL="0" lvl="1">
              <a:spcBef>
                <a:spcPts val="1800"/>
              </a:spcBef>
              <a:buFont typeface="Wingdings" panose="05000000000000000000" pitchFamily="2" charset="2"/>
              <a:buChar char="q"/>
            </a:pPr>
            <a:r>
              <a:rPr lang="en-US" sz="1800" dirty="0" smtClean="0"/>
              <a:t> MRA QSE must be able to receive Verbal Dispatch Instructions (VDI)</a:t>
            </a:r>
          </a:p>
          <a:p>
            <a:pPr marL="914400" lvl="3" indent="-285750">
              <a:spcBef>
                <a:spcPts val="1800"/>
              </a:spcBef>
              <a:buFont typeface="Wingdings" panose="05000000000000000000" pitchFamily="2" charset="2"/>
              <a:buChar char="§"/>
            </a:pPr>
            <a:r>
              <a:rPr lang="en-US" sz="1800" dirty="0"/>
              <a:t>MRA Generation Resources will be issued a VDI </a:t>
            </a:r>
            <a:r>
              <a:rPr lang="en-US" sz="1800" u="sng" dirty="0"/>
              <a:t>not</a:t>
            </a:r>
            <a:r>
              <a:rPr lang="en-US" sz="1800" dirty="0"/>
              <a:t> a RUC </a:t>
            </a:r>
            <a:r>
              <a:rPr lang="en-US" sz="1800" dirty="0" smtClean="0"/>
              <a:t>Instruction</a:t>
            </a:r>
          </a:p>
          <a:p>
            <a:pPr marL="914400" lvl="3" indent="-285750">
              <a:spcBef>
                <a:spcPts val="1800"/>
              </a:spcBef>
              <a:buFont typeface="Wingdings" panose="05000000000000000000" pitchFamily="2" charset="2"/>
              <a:buChar char="§"/>
            </a:pPr>
            <a:r>
              <a:rPr lang="en-US" sz="1800" dirty="0" smtClean="0"/>
              <a:t>Other </a:t>
            </a:r>
            <a:r>
              <a:rPr lang="en-US" sz="1800" dirty="0"/>
              <a:t>MRA resources will be issued a VDI </a:t>
            </a:r>
            <a:endParaRPr lang="en-US" sz="1800" dirty="0" smtClean="0"/>
          </a:p>
          <a:p>
            <a:pPr marL="0" lvl="1">
              <a:spcBef>
                <a:spcPts val="1800"/>
              </a:spcBef>
              <a:buFont typeface="Wingdings" panose="05000000000000000000" pitchFamily="2" charset="2"/>
              <a:buChar char="q"/>
            </a:pPr>
            <a:endParaRPr lang="en-US" sz="1800" dirty="0"/>
          </a:p>
        </p:txBody>
      </p:sp>
    </p:spTree>
    <p:extLst>
      <p:ext uri="{BB962C8B-B14F-4D97-AF65-F5344CB8AC3E}">
        <p14:creationId xmlns:p14="http://schemas.microsoft.com/office/powerpoint/2010/main" val="3786477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30</a:t>
            </a:fld>
            <a:endParaRPr lang="en-US" dirty="0"/>
          </a:p>
        </p:txBody>
      </p:sp>
      <p:sp>
        <p:nvSpPr>
          <p:cNvPr id="6" name="Rectangle 5"/>
          <p:cNvSpPr/>
          <p:nvPr/>
        </p:nvSpPr>
        <p:spPr>
          <a:xfrm>
            <a:off x="1463040" y="3075057"/>
            <a:ext cx="5394960" cy="914400"/>
          </a:xfrm>
          <a:prstGeom prst="rect">
            <a:avLst/>
          </a:prstGeom>
          <a:solidFill>
            <a:schemeClr val="bg2">
              <a:lumMod val="85000"/>
            </a:schemeClr>
          </a:solidFill>
        </p:spPr>
        <p:style>
          <a:lnRef idx="2">
            <a:schemeClr val="dk1"/>
          </a:lnRef>
          <a:fillRef idx="1">
            <a:schemeClr val="lt1"/>
          </a:fillRef>
          <a:effectRef idx="0">
            <a:schemeClr val="dk1"/>
          </a:effectRef>
          <a:fontRef idx="minor">
            <a:schemeClr val="dk1"/>
          </a:fontRef>
        </p:style>
        <p:txBody>
          <a:bodyPr wrap="square" anchor="ctr">
            <a:spAutoFit/>
          </a:bodyPr>
          <a:lstStyle/>
          <a:p>
            <a:r>
              <a:rPr lang="en-US" sz="4000" b="1" dirty="0" smtClean="0">
                <a:ln>
                  <a:solidFill>
                    <a:schemeClr val="tx1"/>
                  </a:solidFill>
                </a:ln>
                <a:solidFill>
                  <a:srgbClr val="00ACC8"/>
                </a:solidFill>
                <a:ea typeface="+mj-ea"/>
                <a:cs typeface="+mj-cs"/>
              </a:rPr>
              <a:t> MRA Service Charge</a:t>
            </a:r>
            <a:endParaRPr lang="en-US" sz="4000" dirty="0">
              <a:ln>
                <a:solidFill>
                  <a:schemeClr val="tx1"/>
                </a:solidFill>
              </a:ln>
            </a:endParaRPr>
          </a:p>
        </p:txBody>
      </p:sp>
    </p:spTree>
    <p:extLst>
      <p:ext uri="{BB962C8B-B14F-4D97-AF65-F5344CB8AC3E}">
        <p14:creationId xmlns:p14="http://schemas.microsoft.com/office/powerpoint/2010/main" val="228786147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518318"/>
          </a:xfrm>
        </p:spPr>
        <p:txBody>
          <a:bodyPr/>
          <a:lstStyle/>
          <a:p>
            <a:r>
              <a:rPr lang="en-US" sz="2400" dirty="0" smtClean="0"/>
              <a:t>Service Charge</a:t>
            </a:r>
          </a:p>
        </p:txBody>
      </p:sp>
      <p:sp>
        <p:nvSpPr>
          <p:cNvPr id="2" name="Slide Number Placeholder 1"/>
          <p:cNvSpPr>
            <a:spLocks noGrp="1"/>
          </p:cNvSpPr>
          <p:nvPr>
            <p:ph type="sldNum" sz="quarter" idx="4"/>
          </p:nvPr>
        </p:nvSpPr>
        <p:spPr/>
        <p:txBody>
          <a:bodyPr/>
          <a:lstStyle/>
          <a:p>
            <a:fld id="{1D93BD3E-1E9A-4970-A6F7-E7AC52762E0C}" type="slidenum">
              <a:rPr lang="en-US" smtClean="0"/>
              <a:pPr/>
              <a:t>31</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7961020" y="157470"/>
            <a:ext cx="841959" cy="684751"/>
          </a:xfrm>
          <a:prstGeom prst="rect">
            <a:avLst/>
          </a:prstGeom>
          <a:noFill/>
          <a:ln w="9525">
            <a:noFill/>
            <a:miter lim="800000"/>
            <a:headEnd/>
            <a:tailEnd/>
          </a:ln>
        </p:spPr>
      </p:pic>
      <p:sp>
        <p:nvSpPr>
          <p:cNvPr id="15" name="Rectangle 3"/>
          <p:cNvSpPr txBox="1">
            <a:spLocks noChangeArrowheads="1"/>
          </p:cNvSpPr>
          <p:nvPr/>
        </p:nvSpPr>
        <p:spPr>
          <a:xfrm>
            <a:off x="230118" y="868861"/>
            <a:ext cx="8685282" cy="461754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2000" b="1" dirty="0" smtClean="0">
              <a:effectLst>
                <a:outerShdw blurRad="38100" dist="38100" dir="2700000" algn="tl">
                  <a:srgbClr val="000000">
                    <a:alpha val="43137"/>
                  </a:srgbClr>
                </a:outerShdw>
              </a:effectLst>
            </a:endParaRPr>
          </a:p>
          <a:p>
            <a:pPr marL="0" lvl="1">
              <a:spcBef>
                <a:spcPts val="1800"/>
              </a:spcBef>
              <a:buNone/>
            </a:pPr>
            <a:r>
              <a:rPr lang="en-US" sz="2000" b="1" dirty="0" smtClean="0">
                <a:effectLst>
                  <a:outerShdw blurRad="38100" dist="38100" dir="2700000" algn="tl">
                    <a:srgbClr val="000000">
                      <a:alpha val="43137"/>
                    </a:srgbClr>
                  </a:outerShdw>
                </a:effectLst>
              </a:rPr>
              <a:t>Charge </a:t>
            </a:r>
            <a:r>
              <a:rPr lang="en-US" sz="2000" b="1" baseline="-25000" dirty="0" smtClean="0">
                <a:effectLst>
                  <a:outerShdw blurRad="38100" dist="38100" dir="2700000" algn="tl">
                    <a:srgbClr val="000000">
                      <a:alpha val="43137"/>
                    </a:srgbClr>
                  </a:outerShdw>
                </a:effectLst>
              </a:rPr>
              <a:t>hr</a:t>
            </a:r>
            <a:r>
              <a:rPr lang="en-US" sz="2000" b="1" dirty="0" smtClean="0">
                <a:effectLst>
                  <a:outerShdw blurRad="38100" dist="38100" dir="2700000" algn="tl">
                    <a:srgbClr val="000000">
                      <a:alpha val="43137"/>
                    </a:srgbClr>
                  </a:outerShdw>
                </a:effectLst>
              </a:rPr>
              <a:t>    =  	{Standby + Deployment + Variable + CAPEX + 				Unexcused} * HLRS</a:t>
            </a:r>
            <a:endParaRPr lang="en-US" sz="2000" b="1" dirty="0">
              <a:effectLst>
                <a:outerShdw blurRad="38100" dist="38100" dir="2700000" algn="tl">
                  <a:srgbClr val="000000">
                    <a:alpha val="43137"/>
                  </a:srgbClr>
                </a:outerShdw>
              </a:effectLst>
            </a:endParaRPr>
          </a:p>
          <a:p>
            <a:pPr marL="0" lvl="1">
              <a:spcBef>
                <a:spcPts val="1800"/>
              </a:spcBef>
              <a:buNone/>
            </a:pPr>
            <a:endParaRPr lang="en-US" sz="1800" dirty="0" smtClean="0"/>
          </a:p>
          <a:p>
            <a:pPr marL="0" lvl="1">
              <a:spcBef>
                <a:spcPts val="1800"/>
              </a:spcBef>
              <a:buNone/>
            </a:pPr>
            <a:r>
              <a:rPr lang="en-US" sz="1800" dirty="0" smtClean="0"/>
              <a:t>Where, </a:t>
            </a:r>
            <a:endParaRPr lang="en-US" sz="1800" dirty="0"/>
          </a:p>
          <a:p>
            <a:pPr marL="0" lvl="1">
              <a:spcBef>
                <a:spcPts val="1800"/>
              </a:spcBef>
              <a:buNone/>
            </a:pPr>
            <a:r>
              <a:rPr lang="en-US" sz="1800" dirty="0" smtClean="0"/>
              <a:t>	Standby ($) = Total Standby payment per hour</a:t>
            </a:r>
          </a:p>
          <a:p>
            <a:pPr marL="0" lvl="1">
              <a:spcBef>
                <a:spcPts val="1800"/>
              </a:spcBef>
              <a:buNone/>
            </a:pPr>
            <a:r>
              <a:rPr lang="en-US" sz="1800" dirty="0"/>
              <a:t>	</a:t>
            </a:r>
            <a:r>
              <a:rPr lang="en-US" sz="1800" dirty="0" smtClean="0"/>
              <a:t>Deployment ($) = </a:t>
            </a:r>
            <a:r>
              <a:rPr lang="en-US" sz="1800" dirty="0"/>
              <a:t>Total </a:t>
            </a:r>
            <a:r>
              <a:rPr lang="en-US" sz="1800" dirty="0" smtClean="0"/>
              <a:t>Deployment payment per </a:t>
            </a:r>
            <a:r>
              <a:rPr lang="en-US" sz="1800" dirty="0"/>
              <a:t>hour</a:t>
            </a:r>
            <a:endParaRPr lang="en-US" sz="1800" dirty="0" smtClean="0"/>
          </a:p>
          <a:p>
            <a:pPr marL="685800" lvl="2" indent="0">
              <a:spcBef>
                <a:spcPts val="1200"/>
              </a:spcBef>
              <a:buNone/>
            </a:pPr>
            <a:r>
              <a:rPr lang="en-US" sz="1800" dirty="0" smtClean="0"/>
              <a:t>	Variable ($) = </a:t>
            </a:r>
            <a:r>
              <a:rPr lang="en-US" sz="1800" dirty="0"/>
              <a:t>Total </a:t>
            </a:r>
            <a:r>
              <a:rPr lang="en-US" sz="1800" dirty="0" smtClean="0"/>
              <a:t>Variable payment </a:t>
            </a:r>
            <a:r>
              <a:rPr lang="en-US" sz="1800" dirty="0"/>
              <a:t>per hour </a:t>
            </a:r>
            <a:endParaRPr lang="en-US" sz="1800" dirty="0" smtClean="0"/>
          </a:p>
          <a:p>
            <a:pPr marL="685800" lvl="2" indent="0">
              <a:spcBef>
                <a:spcPts val="1200"/>
              </a:spcBef>
              <a:buNone/>
            </a:pPr>
            <a:r>
              <a:rPr lang="en-US" sz="1800" dirty="0"/>
              <a:t>	</a:t>
            </a:r>
            <a:r>
              <a:rPr lang="en-US" sz="1800" dirty="0" smtClean="0"/>
              <a:t>CAPEX ($) </a:t>
            </a:r>
            <a:r>
              <a:rPr lang="en-US" sz="1800" dirty="0"/>
              <a:t>= Total </a:t>
            </a:r>
            <a:r>
              <a:rPr lang="en-US" sz="1800" dirty="0" smtClean="0"/>
              <a:t>Capital Expenditures payments </a:t>
            </a:r>
            <a:r>
              <a:rPr lang="en-US" sz="1800" dirty="0"/>
              <a:t>per </a:t>
            </a:r>
            <a:r>
              <a:rPr lang="en-US" sz="1800" dirty="0" smtClean="0"/>
              <a:t>hour</a:t>
            </a:r>
          </a:p>
          <a:p>
            <a:pPr marL="685800" lvl="2" indent="0">
              <a:spcBef>
                <a:spcPts val="1200"/>
              </a:spcBef>
              <a:buNone/>
            </a:pPr>
            <a:r>
              <a:rPr lang="en-US" sz="1800" dirty="0" smtClean="0"/>
              <a:t>	HLRA (none) = QSE hourly load ratio share for hour </a:t>
            </a:r>
          </a:p>
        </p:txBody>
      </p:sp>
    </p:spTree>
    <p:extLst>
      <p:ext uri="{BB962C8B-B14F-4D97-AF65-F5344CB8AC3E}">
        <p14:creationId xmlns:p14="http://schemas.microsoft.com/office/powerpoint/2010/main" val="3077562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2000" dirty="0" smtClean="0"/>
              <a:t>The End</a:t>
            </a:r>
          </a:p>
        </p:txBody>
      </p:sp>
      <p:sp>
        <p:nvSpPr>
          <p:cNvPr id="2" name="Slide Number Placeholder 1"/>
          <p:cNvSpPr>
            <a:spLocks noGrp="1"/>
          </p:cNvSpPr>
          <p:nvPr>
            <p:ph type="sldNum" sz="quarter" idx="4"/>
          </p:nvPr>
        </p:nvSpPr>
        <p:spPr/>
        <p:txBody>
          <a:bodyPr/>
          <a:lstStyle/>
          <a:p>
            <a:fld id="{1D93BD3E-1E9A-4970-A6F7-E7AC52762E0C}" type="slidenum">
              <a:rPr lang="en-US" smtClean="0"/>
              <a:pPr/>
              <a:t>32</a:t>
            </a:fld>
            <a:endParaRPr lang="en-US" dirty="0"/>
          </a:p>
        </p:txBody>
      </p:sp>
      <p:sp>
        <p:nvSpPr>
          <p:cNvPr id="15" name="Rectangle 3"/>
          <p:cNvSpPr txBox="1">
            <a:spLocks noChangeArrowheads="1"/>
          </p:cNvSpPr>
          <p:nvPr/>
        </p:nvSpPr>
        <p:spPr>
          <a:xfrm>
            <a:off x="2892425" y="4787211"/>
            <a:ext cx="8610600" cy="4883416"/>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685800" lvl="2" indent="0">
              <a:spcBef>
                <a:spcPts val="1200"/>
              </a:spcBef>
              <a:buNone/>
            </a:pPr>
            <a:endParaRPr lang="en-US" sz="8800" dirty="0" smtClean="0"/>
          </a:p>
          <a:p>
            <a:pPr marL="685800" lvl="2" indent="0">
              <a:spcBef>
                <a:spcPts val="1200"/>
              </a:spcBef>
              <a:buNone/>
            </a:pPr>
            <a:r>
              <a:rPr lang="en-US" sz="8800" dirty="0" smtClean="0"/>
              <a:t>				</a:t>
            </a:r>
          </a:p>
          <a:p>
            <a:pPr marL="1828800" lvl="4" indent="0">
              <a:buNone/>
            </a:pPr>
            <a:endParaRPr lang="en-US" sz="1800" dirty="0" smtClean="0"/>
          </a:p>
          <a:p>
            <a:pPr lvl="1">
              <a:buFont typeface="Arial" panose="020B0604020202020204" pitchFamily="34" charset="0"/>
              <a:buNone/>
            </a:pPr>
            <a:endParaRPr lang="en-US" sz="1800" dirty="0" smtClean="0"/>
          </a:p>
        </p:txBody>
      </p:sp>
      <p:sp>
        <p:nvSpPr>
          <p:cNvPr id="3" name="TextBox 2"/>
          <p:cNvSpPr txBox="1"/>
          <p:nvPr/>
        </p:nvSpPr>
        <p:spPr>
          <a:xfrm>
            <a:off x="2921548" y="2895600"/>
            <a:ext cx="3685624" cy="923330"/>
          </a:xfrm>
          <a:prstGeom prst="rect">
            <a:avLst/>
          </a:prstGeom>
          <a:noFill/>
        </p:spPr>
        <p:txBody>
          <a:bodyPr wrap="none" rtlCol="0">
            <a:spAutoFit/>
          </a:bodyPr>
          <a:lstStyle/>
          <a:p>
            <a:r>
              <a:rPr lang="en-US" sz="5400" dirty="0" smtClean="0"/>
              <a:t>Questions?</a:t>
            </a:r>
            <a:endParaRPr lang="en-US" sz="5400" dirty="0"/>
          </a:p>
        </p:txBody>
      </p:sp>
    </p:spTree>
    <p:extLst>
      <p:ext uri="{BB962C8B-B14F-4D97-AF65-F5344CB8AC3E}">
        <p14:creationId xmlns:p14="http://schemas.microsoft.com/office/powerpoint/2010/main" val="18515424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dirty="0"/>
          </a:p>
        </p:txBody>
      </p:sp>
      <p:sp>
        <p:nvSpPr>
          <p:cNvPr id="6" name="Rectangle 5"/>
          <p:cNvSpPr/>
          <p:nvPr/>
        </p:nvSpPr>
        <p:spPr>
          <a:xfrm>
            <a:off x="365760" y="1847792"/>
            <a:ext cx="8321040" cy="3662541"/>
          </a:xfrm>
          <a:prstGeom prst="rect">
            <a:avLst/>
          </a:prstGeom>
          <a:solidFill>
            <a:schemeClr val="bg2">
              <a:lumMod val="85000"/>
            </a:schemeClr>
          </a:solidFill>
        </p:spPr>
        <p:style>
          <a:lnRef idx="2">
            <a:schemeClr val="dk1"/>
          </a:lnRef>
          <a:fillRef idx="1">
            <a:schemeClr val="lt1"/>
          </a:fillRef>
          <a:effectRef idx="0">
            <a:schemeClr val="dk1"/>
          </a:effectRef>
          <a:fontRef idx="minor">
            <a:schemeClr val="dk1"/>
          </a:fontRef>
        </p:style>
        <p:txBody>
          <a:bodyPr wrap="square" anchor="ctr">
            <a:spAutoFit/>
          </a:bodyPr>
          <a:lstStyle/>
          <a:p>
            <a:pPr algn="ctr"/>
            <a:r>
              <a:rPr lang="en-US" sz="3200" b="1" dirty="0" smtClean="0">
                <a:ln>
                  <a:solidFill>
                    <a:schemeClr val="tx1"/>
                  </a:solidFill>
                </a:ln>
                <a:solidFill>
                  <a:srgbClr val="00ACC8"/>
                </a:solidFill>
                <a:ea typeface="+mj-ea"/>
                <a:cs typeface="+mj-cs"/>
              </a:rPr>
              <a:t> </a:t>
            </a:r>
            <a:r>
              <a:rPr lang="en-US" sz="4000" b="1" dirty="0" smtClean="0">
                <a:ln>
                  <a:solidFill>
                    <a:schemeClr val="tx1"/>
                  </a:solidFill>
                </a:ln>
                <a:solidFill>
                  <a:srgbClr val="FF0000"/>
                </a:solidFill>
                <a:ea typeface="+mj-ea"/>
                <a:cs typeface="+mj-cs"/>
              </a:rPr>
              <a:t>MRA Settlements</a:t>
            </a:r>
          </a:p>
          <a:p>
            <a:pPr marL="1196975" indent="-508000">
              <a:buFont typeface="Arial" panose="020B0604020202020204" pitchFamily="34" charset="0"/>
              <a:buChar char="•"/>
            </a:pPr>
            <a:r>
              <a:rPr lang="en-US" sz="3200" b="1" dirty="0" smtClean="0">
                <a:ln>
                  <a:solidFill>
                    <a:schemeClr val="tx1"/>
                  </a:solidFill>
                </a:ln>
                <a:solidFill>
                  <a:srgbClr val="0000FF"/>
                </a:solidFill>
                <a:ea typeface="+mj-ea"/>
                <a:cs typeface="+mj-cs"/>
              </a:rPr>
              <a:t>Standby</a:t>
            </a:r>
          </a:p>
          <a:p>
            <a:pPr marL="1196975" indent="-508000">
              <a:buFont typeface="Arial" panose="020B0604020202020204" pitchFamily="34" charset="0"/>
              <a:buChar char="•"/>
            </a:pPr>
            <a:r>
              <a:rPr lang="en-US" sz="3200" b="1" dirty="0" smtClean="0">
                <a:ln>
                  <a:solidFill>
                    <a:schemeClr val="tx1"/>
                  </a:solidFill>
                </a:ln>
                <a:solidFill>
                  <a:srgbClr val="0000FF"/>
                </a:solidFill>
                <a:ea typeface="+mj-ea"/>
                <a:cs typeface="+mj-cs"/>
              </a:rPr>
              <a:t>Deployment Event</a:t>
            </a:r>
          </a:p>
          <a:p>
            <a:pPr marL="1196975" indent="-508000">
              <a:buFont typeface="Arial" panose="020B0604020202020204" pitchFamily="34" charset="0"/>
              <a:buChar char="•"/>
            </a:pPr>
            <a:r>
              <a:rPr lang="en-US" sz="3200" b="1" dirty="0" smtClean="0">
                <a:ln>
                  <a:solidFill>
                    <a:schemeClr val="tx1"/>
                  </a:solidFill>
                </a:ln>
                <a:solidFill>
                  <a:srgbClr val="0000FF"/>
                </a:solidFill>
                <a:ea typeface="+mj-ea"/>
                <a:cs typeface="+mj-cs"/>
              </a:rPr>
              <a:t>Variable</a:t>
            </a:r>
          </a:p>
          <a:p>
            <a:pPr marL="1196975" indent="-508000">
              <a:buFont typeface="Arial" panose="020B0604020202020204" pitchFamily="34" charset="0"/>
              <a:buChar char="•"/>
            </a:pPr>
            <a:r>
              <a:rPr lang="en-US" sz="3200" b="1" dirty="0" smtClean="0">
                <a:ln>
                  <a:solidFill>
                    <a:schemeClr val="tx1"/>
                  </a:solidFill>
                </a:ln>
                <a:solidFill>
                  <a:srgbClr val="0000FF"/>
                </a:solidFill>
                <a:ea typeface="+mj-ea"/>
                <a:cs typeface="+mj-cs"/>
              </a:rPr>
              <a:t>Contributed Capital Expenditures</a:t>
            </a:r>
          </a:p>
          <a:p>
            <a:pPr marL="1196975" indent="-508000">
              <a:buFont typeface="Arial" panose="020B0604020202020204" pitchFamily="34" charset="0"/>
              <a:buChar char="•"/>
            </a:pPr>
            <a:r>
              <a:rPr lang="en-US" sz="3200" b="1" dirty="0" smtClean="0">
                <a:ln>
                  <a:solidFill>
                    <a:schemeClr val="tx1"/>
                  </a:solidFill>
                </a:ln>
                <a:solidFill>
                  <a:srgbClr val="0000FF"/>
                </a:solidFill>
                <a:ea typeface="+mj-ea"/>
                <a:cs typeface="+mj-cs"/>
              </a:rPr>
              <a:t>Unexcused Misconduct</a:t>
            </a:r>
          </a:p>
          <a:p>
            <a:pPr marL="1196975" indent="-508000">
              <a:buFont typeface="Arial" panose="020B0604020202020204" pitchFamily="34" charset="0"/>
              <a:buChar char="•"/>
            </a:pPr>
            <a:r>
              <a:rPr lang="en-US" sz="3200" b="1" dirty="0" smtClean="0">
                <a:ln>
                  <a:solidFill>
                    <a:schemeClr val="tx1"/>
                  </a:solidFill>
                </a:ln>
                <a:solidFill>
                  <a:srgbClr val="0000FF"/>
                </a:solidFill>
                <a:ea typeface="+mj-ea"/>
                <a:cs typeface="+mj-cs"/>
              </a:rPr>
              <a:t>Service Charge</a:t>
            </a:r>
            <a:endParaRPr lang="en-US" sz="3200" dirty="0">
              <a:ln>
                <a:solidFill>
                  <a:schemeClr val="tx1"/>
                </a:solidFill>
              </a:ln>
              <a:solidFill>
                <a:srgbClr val="FF0000"/>
              </a:solidFill>
            </a:endParaRPr>
          </a:p>
        </p:txBody>
      </p:sp>
    </p:spTree>
    <p:extLst>
      <p:ext uri="{BB962C8B-B14F-4D97-AF65-F5344CB8AC3E}">
        <p14:creationId xmlns:p14="http://schemas.microsoft.com/office/powerpoint/2010/main" val="37646144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1D93BD3E-1E9A-4970-A6F7-E7AC52762E0C}" type="slidenum">
              <a:rPr lang="en-US" smtClean="0"/>
              <a:pPr/>
              <a:t>5</a:t>
            </a:fld>
            <a:endParaRPr lang="en-US" dirty="0"/>
          </a:p>
        </p:txBody>
      </p:sp>
      <p:sp>
        <p:nvSpPr>
          <p:cNvPr id="6" name="Rectangle 5"/>
          <p:cNvSpPr/>
          <p:nvPr/>
        </p:nvSpPr>
        <p:spPr>
          <a:xfrm>
            <a:off x="2194560" y="3063240"/>
            <a:ext cx="4754880" cy="914400"/>
          </a:xfrm>
          <a:prstGeom prst="rect">
            <a:avLst/>
          </a:prstGeom>
          <a:solidFill>
            <a:schemeClr val="bg2">
              <a:lumMod val="85000"/>
            </a:schemeClr>
          </a:solidFill>
        </p:spPr>
        <p:style>
          <a:lnRef idx="2">
            <a:schemeClr val="dk1"/>
          </a:lnRef>
          <a:fillRef idx="1">
            <a:schemeClr val="lt1"/>
          </a:fillRef>
          <a:effectRef idx="0">
            <a:schemeClr val="dk1"/>
          </a:effectRef>
          <a:fontRef idx="minor">
            <a:schemeClr val="dk1"/>
          </a:fontRef>
        </p:style>
        <p:txBody>
          <a:bodyPr wrap="square" anchor="ctr">
            <a:spAutoFit/>
          </a:bodyPr>
          <a:lstStyle/>
          <a:p>
            <a:r>
              <a:rPr lang="en-US" sz="4000" b="1" dirty="0" smtClean="0">
                <a:ln>
                  <a:solidFill>
                    <a:schemeClr val="tx1"/>
                  </a:solidFill>
                </a:ln>
                <a:solidFill>
                  <a:srgbClr val="00ACC8"/>
                </a:solidFill>
                <a:ea typeface="+mj-ea"/>
                <a:cs typeface="+mj-cs"/>
              </a:rPr>
              <a:t> Standby Payment</a:t>
            </a:r>
            <a:endParaRPr lang="en-US" sz="4000" dirty="0">
              <a:ln>
                <a:solidFill>
                  <a:schemeClr val="tx1"/>
                </a:solidFill>
              </a:ln>
            </a:endParaRPr>
          </a:p>
        </p:txBody>
      </p:sp>
    </p:spTree>
    <p:extLst>
      <p:ext uri="{BB962C8B-B14F-4D97-AF65-F5344CB8AC3E}">
        <p14:creationId xmlns:p14="http://schemas.microsoft.com/office/powerpoint/2010/main" val="41302135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2400" dirty="0" smtClean="0"/>
              <a:t>Standby - Generation Resource</a:t>
            </a:r>
          </a:p>
        </p:txBody>
      </p:sp>
      <p:sp>
        <p:nvSpPr>
          <p:cNvPr id="2" name="Slide Number Placeholder 1"/>
          <p:cNvSpPr>
            <a:spLocks noGrp="1"/>
          </p:cNvSpPr>
          <p:nvPr>
            <p:ph type="sldNum" sz="quarter" idx="4"/>
          </p:nvPr>
        </p:nvSpPr>
        <p:spPr/>
        <p:txBody>
          <a:bodyPr/>
          <a:lstStyle/>
          <a:p>
            <a:fld id="{1D93BD3E-1E9A-4970-A6F7-E7AC52762E0C}" type="slidenum">
              <a:rPr lang="en-US" smtClean="0"/>
              <a:pPr/>
              <a:t>6</a:t>
            </a:fld>
            <a:endParaRPr lang="en-US" dirty="0"/>
          </a:p>
        </p:txBody>
      </p:sp>
      <p:sp>
        <p:nvSpPr>
          <p:cNvPr id="15" name="Rectangle 3"/>
          <p:cNvSpPr txBox="1">
            <a:spLocks noChangeArrowheads="1"/>
          </p:cNvSpPr>
          <p:nvPr/>
        </p:nvSpPr>
        <p:spPr>
          <a:xfrm>
            <a:off x="230118" y="868861"/>
            <a:ext cx="8685282" cy="461754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2000" b="1" dirty="0" smtClean="0">
              <a:effectLst>
                <a:outerShdw blurRad="38100" dist="38100" dir="2700000" algn="tl">
                  <a:srgbClr val="000000">
                    <a:alpha val="43137"/>
                  </a:srgbClr>
                </a:outerShdw>
              </a:effectLst>
            </a:endParaRPr>
          </a:p>
          <a:p>
            <a:pPr marL="0" lvl="1">
              <a:spcBef>
                <a:spcPts val="1800"/>
              </a:spcBef>
              <a:buNone/>
            </a:pPr>
            <a:r>
              <a:rPr lang="en-US" sz="2000" b="1" dirty="0" smtClean="0">
                <a:effectLst>
                  <a:outerShdw blurRad="38100" dist="38100" dir="2700000" algn="tl">
                    <a:srgbClr val="000000">
                      <a:alpha val="43137"/>
                    </a:srgbClr>
                  </a:outerShdw>
                </a:effectLst>
              </a:rPr>
              <a:t>Payment </a:t>
            </a:r>
            <a:r>
              <a:rPr lang="en-US" sz="2000" b="1" baseline="-25000" dirty="0" smtClean="0">
                <a:effectLst>
                  <a:outerShdw blurRad="38100" dist="38100" dir="2700000" algn="tl">
                    <a:srgbClr val="000000">
                      <a:alpha val="43137"/>
                    </a:srgbClr>
                  </a:outerShdw>
                </a:effectLst>
              </a:rPr>
              <a:t>hr</a:t>
            </a:r>
            <a:r>
              <a:rPr lang="en-US" sz="2000" b="1" dirty="0" smtClean="0">
                <a:effectLst>
                  <a:outerShdw blurRad="38100" dist="38100" dir="2700000" algn="tl">
                    <a:srgbClr val="000000">
                      <a:alpha val="43137"/>
                    </a:srgbClr>
                  </a:outerShdw>
                </a:effectLst>
              </a:rPr>
              <a:t> =  Price * CCAP</a:t>
            </a:r>
            <a:r>
              <a:rPr lang="en-US" sz="2000" b="1" baseline="-25000" dirty="0" smtClean="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 * GRCRF</a:t>
            </a:r>
            <a:r>
              <a:rPr lang="en-US" sz="2000" b="1" baseline="-25000" dirty="0" smtClean="0">
                <a:effectLst>
                  <a:outerShdw blurRad="38100" dist="38100" dir="2700000" algn="tl">
                    <a:srgbClr val="000000">
                      <a:alpha val="43137"/>
                    </a:srgbClr>
                  </a:outerShdw>
                </a:effectLst>
              </a:rPr>
              <a:t> </a:t>
            </a:r>
            <a:r>
              <a:rPr lang="en-US" sz="2000" b="1" dirty="0" smtClean="0">
                <a:effectLst>
                  <a:outerShdw blurRad="38100" dist="38100" dir="2700000" algn="tl">
                    <a:srgbClr val="000000">
                      <a:alpha val="43137"/>
                    </a:srgbClr>
                  </a:outerShdw>
                </a:effectLst>
              </a:rPr>
              <a:t>* ARF</a:t>
            </a:r>
            <a:endParaRPr lang="en-US" sz="2000" b="1" dirty="0">
              <a:effectLst>
                <a:outerShdw blurRad="38100" dist="38100" dir="2700000" algn="tl">
                  <a:srgbClr val="000000">
                    <a:alpha val="43137"/>
                  </a:srgbClr>
                </a:outerShdw>
              </a:effectLst>
            </a:endParaRPr>
          </a:p>
          <a:p>
            <a:pPr marL="0" lvl="1">
              <a:spcBef>
                <a:spcPts val="1800"/>
              </a:spcBef>
              <a:buNone/>
            </a:pPr>
            <a:r>
              <a:rPr lang="en-US" sz="1800" dirty="0" smtClean="0"/>
              <a:t>Where</a:t>
            </a:r>
            <a:r>
              <a:rPr lang="en-US" sz="1800" dirty="0"/>
              <a:t>, </a:t>
            </a:r>
          </a:p>
          <a:p>
            <a:pPr marL="0" lvl="1">
              <a:spcBef>
                <a:spcPts val="1800"/>
              </a:spcBef>
              <a:buNone/>
            </a:pPr>
            <a:r>
              <a:rPr lang="en-US" sz="1800" dirty="0" smtClean="0"/>
              <a:t>	GRCRF</a:t>
            </a:r>
            <a:r>
              <a:rPr lang="en-US" sz="1800" baseline="-25000" dirty="0" smtClean="0"/>
              <a:t> </a:t>
            </a:r>
            <a:r>
              <a:rPr lang="en-US" sz="1800" baseline="-25000" dirty="0"/>
              <a:t>m </a:t>
            </a:r>
            <a:r>
              <a:rPr lang="en-US" sz="1800" dirty="0"/>
              <a:t>=   (Testing Capacity + Testing Capacity Adjustment) / </a:t>
            </a:r>
            <a:r>
              <a:rPr lang="en-US" sz="1800" dirty="0" smtClean="0"/>
              <a:t>CCAP</a:t>
            </a:r>
            <a:endParaRPr lang="en-US" sz="1800" dirty="0"/>
          </a:p>
          <a:p>
            <a:pPr marL="0" lvl="1">
              <a:spcBef>
                <a:spcPts val="1800"/>
              </a:spcBef>
              <a:buNone/>
            </a:pPr>
            <a:r>
              <a:rPr lang="en-US" sz="1800" dirty="0" smtClean="0"/>
              <a:t>And, </a:t>
            </a:r>
            <a:endParaRPr lang="en-US" sz="1800" dirty="0"/>
          </a:p>
          <a:p>
            <a:pPr marL="0" lvl="1">
              <a:spcBef>
                <a:spcPts val="1800"/>
              </a:spcBef>
              <a:buNone/>
            </a:pPr>
            <a:r>
              <a:rPr lang="en-US" sz="1800" dirty="0" smtClean="0"/>
              <a:t>	Price </a:t>
            </a:r>
            <a:r>
              <a:rPr lang="en-US" sz="1800" dirty="0"/>
              <a:t>($/MW) </a:t>
            </a:r>
            <a:r>
              <a:rPr lang="en-US" sz="1800" dirty="0" smtClean="0"/>
              <a:t>= Accepted Offer price per hour per month</a:t>
            </a:r>
          </a:p>
          <a:p>
            <a:pPr marL="0" lvl="1">
              <a:spcBef>
                <a:spcPts val="1800"/>
              </a:spcBef>
              <a:buNone/>
            </a:pPr>
            <a:r>
              <a:rPr lang="en-US" sz="1800" dirty="0"/>
              <a:t>	</a:t>
            </a:r>
            <a:r>
              <a:rPr lang="en-US" sz="1800" dirty="0" smtClean="0"/>
              <a:t>CCAP (MW) = Contract Capacity </a:t>
            </a:r>
            <a:r>
              <a:rPr lang="en-US" sz="1800" dirty="0"/>
              <a:t>per hour per month</a:t>
            </a:r>
            <a:endParaRPr lang="en-US" sz="1800" dirty="0" smtClean="0"/>
          </a:p>
          <a:p>
            <a:pPr marL="685800" lvl="2" indent="0">
              <a:spcBef>
                <a:spcPts val="1200"/>
              </a:spcBef>
              <a:buNone/>
            </a:pPr>
            <a:r>
              <a:rPr lang="en-US" sz="1800" dirty="0" smtClean="0"/>
              <a:t>	GRCRF</a:t>
            </a:r>
            <a:r>
              <a:rPr lang="en-US" sz="1800" baseline="-25000" dirty="0" smtClean="0"/>
              <a:t> </a:t>
            </a:r>
            <a:r>
              <a:rPr lang="en-US" sz="1800" dirty="0" smtClean="0"/>
              <a:t>(MW) = Generation Resource Capacity </a:t>
            </a:r>
            <a:r>
              <a:rPr lang="en-US" sz="1800" dirty="0"/>
              <a:t>R</a:t>
            </a:r>
            <a:r>
              <a:rPr lang="en-US" sz="1800" dirty="0" smtClean="0"/>
              <a:t>eduction Factor</a:t>
            </a:r>
          </a:p>
          <a:p>
            <a:pPr marL="685800" lvl="2" indent="0">
              <a:spcBef>
                <a:spcPts val="1200"/>
              </a:spcBef>
              <a:buNone/>
            </a:pPr>
            <a:r>
              <a:rPr lang="en-US" sz="1800" dirty="0"/>
              <a:t>	</a:t>
            </a:r>
            <a:r>
              <a:rPr lang="en-US" sz="1800" dirty="0" smtClean="0"/>
              <a:t> ARF</a:t>
            </a:r>
            <a:r>
              <a:rPr lang="en-US" sz="1800" baseline="-25000" dirty="0" smtClean="0"/>
              <a:t> </a:t>
            </a:r>
            <a:r>
              <a:rPr lang="en-US" sz="1800" dirty="0" smtClean="0"/>
              <a:t> = Availability Reduction Factor per month</a:t>
            </a:r>
            <a:r>
              <a:rPr lang="en-US" sz="1800" baseline="30000" dirty="0" smtClean="0"/>
              <a:t>1</a:t>
            </a:r>
            <a:endParaRPr lang="en-US" sz="1800" baseline="30000" dirty="0"/>
          </a:p>
          <a:p>
            <a:pPr marL="685800" lvl="2" indent="-625475">
              <a:spcBef>
                <a:spcPts val="1200"/>
              </a:spcBef>
              <a:buNone/>
            </a:pPr>
            <a:endParaRPr lang="en-US" sz="1400" baseline="30000" dirty="0" smtClean="0"/>
          </a:p>
          <a:p>
            <a:pPr marL="685800" lvl="2" indent="-625475">
              <a:spcBef>
                <a:spcPts val="1200"/>
              </a:spcBef>
              <a:buNone/>
            </a:pPr>
            <a:endParaRPr lang="en-US" sz="1400" baseline="30000" dirty="0" smtClean="0"/>
          </a:p>
          <a:p>
            <a:pPr marL="685800" lvl="2" indent="-625475">
              <a:spcBef>
                <a:spcPts val="1200"/>
              </a:spcBef>
              <a:buNone/>
            </a:pPr>
            <a:r>
              <a:rPr lang="en-US" sz="1400" baseline="30000" dirty="0" smtClean="0"/>
              <a:t>1</a:t>
            </a:r>
            <a:r>
              <a:rPr lang="en-US" sz="1400" dirty="0" smtClean="0"/>
              <a:t>See slide 8 for calculation</a:t>
            </a:r>
            <a:endParaRPr lang="en-US" sz="1400" dirty="0" smtClean="0"/>
          </a:p>
        </p:txBody>
      </p:sp>
      <p:pic>
        <p:nvPicPr>
          <p:cNvPr id="4" name="Picture 3"/>
          <p:cNvPicPr>
            <a:picLocks noChangeAspect="1"/>
          </p:cNvPicPr>
          <p:nvPr/>
        </p:nvPicPr>
        <p:blipFill>
          <a:blip r:embed="rId3"/>
          <a:stretch>
            <a:fillRect/>
          </a:stretch>
        </p:blipFill>
        <p:spPr>
          <a:xfrm>
            <a:off x="7377260" y="1199781"/>
            <a:ext cx="1219200" cy="819150"/>
          </a:xfrm>
          <a:prstGeom prst="rect">
            <a:avLst/>
          </a:prstGeom>
        </p:spPr>
      </p:pic>
    </p:spTree>
    <p:extLst>
      <p:ext uri="{BB962C8B-B14F-4D97-AF65-F5344CB8AC3E}">
        <p14:creationId xmlns:p14="http://schemas.microsoft.com/office/powerpoint/2010/main" val="784558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2400" dirty="0" smtClean="0"/>
              <a:t>Standby - Other Generation &amp; Demand Response</a:t>
            </a:r>
          </a:p>
        </p:txBody>
      </p:sp>
      <p:sp>
        <p:nvSpPr>
          <p:cNvPr id="2" name="Slide Number Placeholder 1"/>
          <p:cNvSpPr>
            <a:spLocks noGrp="1"/>
          </p:cNvSpPr>
          <p:nvPr>
            <p:ph type="sldNum" sz="quarter" idx="4"/>
          </p:nvPr>
        </p:nvSpPr>
        <p:spPr/>
        <p:txBody>
          <a:bodyPr/>
          <a:lstStyle/>
          <a:p>
            <a:fld id="{1D93BD3E-1E9A-4970-A6F7-E7AC52762E0C}" type="slidenum">
              <a:rPr lang="en-US" smtClean="0"/>
              <a:pPr/>
              <a:t>7</a:t>
            </a:fld>
            <a:endParaRPr lang="en-US" dirty="0"/>
          </a:p>
        </p:txBody>
      </p:sp>
      <p:pic>
        <p:nvPicPr>
          <p:cNvPr id="10" name="Picture 18" descr="C:\Program Files\Working Folders\ERCOT 2009\Project Deliverables\Graphics\procurement grx\archives\money2.png"/>
          <p:cNvPicPr>
            <a:picLocks noChangeAspect="1" noChangeArrowheads="1"/>
          </p:cNvPicPr>
          <p:nvPr/>
        </p:nvPicPr>
        <p:blipFill>
          <a:blip r:embed="rId3" cstate="print"/>
          <a:srcRect t="16833" r="31191" b="34650"/>
          <a:stretch>
            <a:fillRect/>
          </a:stretch>
        </p:blipFill>
        <p:spPr bwMode="auto">
          <a:xfrm>
            <a:off x="8075012" y="1239299"/>
            <a:ext cx="841959" cy="684751"/>
          </a:xfrm>
          <a:prstGeom prst="rect">
            <a:avLst/>
          </a:prstGeom>
          <a:noFill/>
          <a:ln w="9525">
            <a:noFill/>
            <a:miter lim="800000"/>
            <a:headEnd/>
            <a:tailEnd/>
          </a:ln>
        </p:spPr>
      </p:pic>
      <p:sp>
        <p:nvSpPr>
          <p:cNvPr id="15" name="Rectangle 3"/>
          <p:cNvSpPr txBox="1">
            <a:spLocks noChangeArrowheads="1"/>
          </p:cNvSpPr>
          <p:nvPr/>
        </p:nvSpPr>
        <p:spPr>
          <a:xfrm>
            <a:off x="230118" y="928433"/>
            <a:ext cx="8685282" cy="4557968"/>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endParaRPr lang="en-US" sz="2000" b="1" dirty="0" smtClean="0"/>
          </a:p>
          <a:p>
            <a:pPr marL="0" lvl="1">
              <a:spcBef>
                <a:spcPts val="1800"/>
              </a:spcBef>
              <a:buNone/>
            </a:pPr>
            <a:r>
              <a:rPr lang="en-US" sz="2000" b="1" dirty="0" smtClean="0"/>
              <a:t>Payment </a:t>
            </a:r>
            <a:r>
              <a:rPr lang="en-US" sz="2000" b="1" baseline="-25000" dirty="0" smtClean="0"/>
              <a:t>hr</a:t>
            </a:r>
            <a:r>
              <a:rPr lang="en-US" sz="2000" b="1" dirty="0" smtClean="0"/>
              <a:t> =  Price</a:t>
            </a:r>
            <a:r>
              <a:rPr lang="en-US" sz="2000" b="1" baseline="-25000" dirty="0" smtClean="0"/>
              <a:t> </a:t>
            </a:r>
            <a:r>
              <a:rPr lang="en-US" sz="2000" b="1" dirty="0" smtClean="0"/>
              <a:t> * CCAP</a:t>
            </a:r>
            <a:r>
              <a:rPr lang="en-US" sz="2000" b="1" baseline="-25000" dirty="0" smtClean="0"/>
              <a:t> </a:t>
            </a:r>
            <a:r>
              <a:rPr lang="en-US" sz="2000" b="1" dirty="0" smtClean="0"/>
              <a:t> * EPRF</a:t>
            </a:r>
            <a:r>
              <a:rPr lang="en-US" sz="2000" b="1" baseline="-25000" dirty="0" smtClean="0"/>
              <a:t>  </a:t>
            </a:r>
            <a:r>
              <a:rPr lang="en-US" sz="2000" b="1" dirty="0" smtClean="0"/>
              <a:t>* ARF</a:t>
            </a:r>
            <a:r>
              <a:rPr lang="en-US" sz="2000" b="1" baseline="-25000" dirty="0" smtClean="0"/>
              <a:t> </a:t>
            </a:r>
            <a:endParaRPr lang="en-US" sz="2000" b="1" dirty="0"/>
          </a:p>
          <a:p>
            <a:pPr marL="0" lvl="1">
              <a:spcBef>
                <a:spcPts val="1800"/>
              </a:spcBef>
              <a:buNone/>
            </a:pPr>
            <a:endParaRPr lang="en-US" sz="1800" dirty="0" smtClean="0"/>
          </a:p>
          <a:p>
            <a:pPr marL="0" lvl="1">
              <a:spcBef>
                <a:spcPts val="1800"/>
              </a:spcBef>
              <a:buNone/>
            </a:pPr>
            <a:r>
              <a:rPr lang="en-US" sz="1800" dirty="0" smtClean="0"/>
              <a:t>Where,</a:t>
            </a:r>
          </a:p>
          <a:p>
            <a:pPr marL="0" lvl="1">
              <a:spcBef>
                <a:spcPts val="1800"/>
              </a:spcBef>
              <a:buNone/>
            </a:pPr>
            <a:r>
              <a:rPr lang="en-US" sz="1800" dirty="0"/>
              <a:t>	Price ($/MW) </a:t>
            </a:r>
            <a:r>
              <a:rPr lang="en-US" sz="1800" dirty="0" smtClean="0"/>
              <a:t>= Accepted Offer price per hour per month</a:t>
            </a:r>
          </a:p>
          <a:p>
            <a:pPr marL="0" lvl="1">
              <a:spcBef>
                <a:spcPts val="1800"/>
              </a:spcBef>
              <a:buNone/>
            </a:pPr>
            <a:r>
              <a:rPr lang="en-US" sz="1800" dirty="0" smtClean="0"/>
              <a:t>	ARF</a:t>
            </a:r>
            <a:r>
              <a:rPr lang="en-US" sz="1800" baseline="-25000" dirty="0" smtClean="0"/>
              <a:t> </a:t>
            </a:r>
            <a:r>
              <a:rPr lang="en-US" sz="1800" dirty="0" smtClean="0"/>
              <a:t> </a:t>
            </a:r>
            <a:r>
              <a:rPr lang="en-US" sz="1800" dirty="0"/>
              <a:t>= Availability Reduction Factor per month</a:t>
            </a:r>
            <a:endParaRPr lang="en-US" sz="1800" baseline="30000" dirty="0"/>
          </a:p>
          <a:p>
            <a:pPr marL="685800" lvl="2" indent="0">
              <a:spcBef>
                <a:spcPts val="1200"/>
              </a:spcBef>
              <a:buNone/>
            </a:pPr>
            <a:r>
              <a:rPr lang="en-US" sz="1800" dirty="0" smtClean="0"/>
              <a:t>	EPRF</a:t>
            </a:r>
            <a:r>
              <a:rPr lang="en-US" sz="1800" baseline="-25000" dirty="0" smtClean="0"/>
              <a:t> </a:t>
            </a:r>
            <a:r>
              <a:rPr lang="en-US" sz="1800" dirty="0" smtClean="0"/>
              <a:t>= Event Performance Reduction Factor</a:t>
            </a:r>
          </a:p>
          <a:p>
            <a:pPr marL="685800" lvl="2" indent="0">
              <a:spcBef>
                <a:spcPts val="1200"/>
              </a:spcBef>
              <a:buNone/>
            </a:pPr>
            <a:r>
              <a:rPr lang="en-US" sz="1800" dirty="0" smtClean="0"/>
              <a:t>	</a:t>
            </a:r>
            <a:endParaRPr lang="en-US" sz="1800" dirty="0" smtClean="0"/>
          </a:p>
          <a:p>
            <a:pPr marL="685800" lvl="2" indent="0">
              <a:spcBef>
                <a:spcPts val="1200"/>
              </a:spcBef>
              <a:buNone/>
            </a:pPr>
            <a:r>
              <a:rPr lang="en-US" sz="1800" u="sng" dirty="0" smtClean="0"/>
              <a:t>Availability </a:t>
            </a:r>
            <a:r>
              <a:rPr lang="en-US" sz="1800" u="sng" dirty="0"/>
              <a:t>of EPRF</a:t>
            </a:r>
            <a:r>
              <a:rPr lang="en-US" sz="1800" u="sng" baseline="-25000" dirty="0"/>
              <a:t> </a:t>
            </a:r>
            <a:endParaRPr lang="en-US" sz="1800" u="sng" dirty="0"/>
          </a:p>
          <a:p>
            <a:pPr marL="1317625" lvl="2" indent="-117475">
              <a:spcBef>
                <a:spcPts val="1200"/>
              </a:spcBef>
              <a:buFont typeface="Wingdings" panose="05000000000000000000" pitchFamily="2" charset="2"/>
              <a:buChar char="§"/>
            </a:pPr>
            <a:r>
              <a:rPr lang="en-US" sz="1800" dirty="0" smtClean="0"/>
              <a:t>  If </a:t>
            </a:r>
            <a:r>
              <a:rPr lang="en-US" sz="1800" dirty="0"/>
              <a:t>not available for month </a:t>
            </a:r>
            <a:r>
              <a:rPr lang="en-US" sz="1800" dirty="0">
                <a:sym typeface="Wingdings" panose="05000000000000000000" pitchFamily="2" charset="2"/>
              </a:rPr>
              <a:t> Use most recent value from prior month</a:t>
            </a:r>
          </a:p>
          <a:p>
            <a:pPr marL="1317625" lvl="2" indent="-117475">
              <a:spcBef>
                <a:spcPts val="1200"/>
              </a:spcBef>
              <a:buFont typeface="Wingdings" panose="05000000000000000000" pitchFamily="2" charset="2"/>
              <a:buChar char="§"/>
            </a:pPr>
            <a:r>
              <a:rPr lang="en-US" sz="1800" dirty="0" smtClean="0"/>
              <a:t>  If </a:t>
            </a:r>
            <a:r>
              <a:rPr lang="en-US" sz="1800" dirty="0"/>
              <a:t>not available for previous month </a:t>
            </a:r>
            <a:r>
              <a:rPr lang="en-US" sz="1800" dirty="0">
                <a:sym typeface="Wingdings" panose="05000000000000000000" pitchFamily="2" charset="2"/>
              </a:rPr>
              <a:t> Set to 1 for current month</a:t>
            </a:r>
          </a:p>
          <a:p>
            <a:pPr marL="685800" lvl="2" indent="0">
              <a:spcBef>
                <a:spcPts val="1200"/>
              </a:spcBef>
              <a:buNone/>
            </a:pPr>
            <a:r>
              <a:rPr lang="en-US" sz="1800" dirty="0"/>
              <a:t>		</a:t>
            </a:r>
            <a:endParaRPr lang="en-US" sz="1800" baseline="30000" dirty="0" smtClean="0"/>
          </a:p>
        </p:txBody>
      </p:sp>
    </p:spTree>
    <p:extLst>
      <p:ext uri="{BB962C8B-B14F-4D97-AF65-F5344CB8AC3E}">
        <p14:creationId xmlns:p14="http://schemas.microsoft.com/office/powerpoint/2010/main" val="57750934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a:xfrm>
            <a:off x="381000" y="243682"/>
            <a:ext cx="8458200" cy="442118"/>
          </a:xfrm>
        </p:spPr>
        <p:txBody>
          <a:bodyPr/>
          <a:lstStyle/>
          <a:p>
            <a:r>
              <a:rPr lang="en-US" sz="2400" dirty="0" smtClean="0"/>
              <a:t>ARF – All Generation and Demand Response</a:t>
            </a:r>
          </a:p>
        </p:txBody>
      </p:sp>
      <p:sp>
        <p:nvSpPr>
          <p:cNvPr id="2" name="Slide Number Placeholder 1"/>
          <p:cNvSpPr>
            <a:spLocks noGrp="1"/>
          </p:cNvSpPr>
          <p:nvPr>
            <p:ph type="sldNum" sz="quarter" idx="4"/>
          </p:nvPr>
        </p:nvSpPr>
        <p:spPr/>
        <p:txBody>
          <a:bodyPr/>
          <a:lstStyle/>
          <a:p>
            <a:fld id="{1D93BD3E-1E9A-4970-A6F7-E7AC52762E0C}" type="slidenum">
              <a:rPr lang="en-US" smtClean="0"/>
              <a:pPr/>
              <a:t>8</a:t>
            </a:fld>
            <a:endParaRPr lang="en-US" dirty="0"/>
          </a:p>
        </p:txBody>
      </p:sp>
      <p:sp>
        <p:nvSpPr>
          <p:cNvPr id="15" name="Rectangle 3"/>
          <p:cNvSpPr txBox="1">
            <a:spLocks noChangeArrowheads="1"/>
          </p:cNvSpPr>
          <p:nvPr/>
        </p:nvSpPr>
        <p:spPr>
          <a:xfrm>
            <a:off x="378643" y="914400"/>
            <a:ext cx="8304282" cy="3429000"/>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r>
              <a:rPr lang="en-US" sz="1800" b="1" dirty="0"/>
              <a:t>Availability Reduction Factor (ARF)</a:t>
            </a:r>
            <a:endParaRPr lang="en-US" sz="1800" u="sng" dirty="0" smtClean="0"/>
          </a:p>
          <a:p>
            <a:pPr marL="0" lvl="1">
              <a:spcBef>
                <a:spcPts val="1800"/>
              </a:spcBef>
              <a:buNone/>
            </a:pPr>
            <a:r>
              <a:rPr lang="en-US" sz="1800" u="sng" dirty="0" smtClean="0"/>
              <a:t>For an MRA register as a Generation Resource</a:t>
            </a:r>
          </a:p>
          <a:p>
            <a:pPr marL="0" lvl="1">
              <a:spcBef>
                <a:spcPts val="1800"/>
              </a:spcBef>
              <a:buNone/>
            </a:pPr>
            <a:r>
              <a:rPr lang="en-US" sz="1800" dirty="0" smtClean="0"/>
              <a:t>	</a:t>
            </a:r>
            <a:r>
              <a:rPr lang="en-US" sz="1800" dirty="0"/>
              <a:t> </a:t>
            </a:r>
            <a:r>
              <a:rPr lang="en-US" sz="1800" dirty="0" smtClean="0"/>
              <a:t>CMAF </a:t>
            </a:r>
            <a:r>
              <a:rPr lang="en-US" sz="1800" baseline="-25000" dirty="0" smtClean="0"/>
              <a:t>m</a:t>
            </a:r>
            <a:r>
              <a:rPr lang="en-US" sz="1800" dirty="0" smtClean="0"/>
              <a:t> =       (MAH) / MH</a:t>
            </a:r>
            <a:r>
              <a:rPr lang="en-US" sz="1800" baseline="-25000" dirty="0" smtClean="0"/>
              <a:t> </a:t>
            </a:r>
            <a:r>
              <a:rPr lang="en-US" sz="1800" dirty="0" smtClean="0"/>
              <a:t> </a:t>
            </a:r>
            <a:r>
              <a:rPr lang="en-US" sz="1800" baseline="-25000" dirty="0" smtClean="0"/>
              <a:t> </a:t>
            </a:r>
            <a:endParaRPr lang="en-US" sz="1800" dirty="0" smtClean="0"/>
          </a:p>
          <a:p>
            <a:pPr marL="685800" lvl="2" indent="0">
              <a:spcBef>
                <a:spcPts val="1200"/>
              </a:spcBef>
              <a:buNone/>
            </a:pPr>
            <a:r>
              <a:rPr lang="en-US" sz="1800" dirty="0" smtClean="0"/>
              <a:t>	</a:t>
            </a:r>
            <a:r>
              <a:rPr lang="en-US" sz="1800" dirty="0"/>
              <a:t> </a:t>
            </a:r>
            <a:r>
              <a:rPr lang="en-US" sz="1800" dirty="0" smtClean="0"/>
              <a:t> </a:t>
            </a:r>
          </a:p>
          <a:p>
            <a:pPr marL="0" lvl="1" indent="0">
              <a:spcBef>
                <a:spcPts val="1800"/>
              </a:spcBef>
              <a:buNone/>
            </a:pPr>
            <a:r>
              <a:rPr lang="en-US" sz="1800" dirty="0" smtClean="0">
                <a:solidFill>
                  <a:prstClr val="black"/>
                </a:solidFill>
              </a:rPr>
              <a:t>Where</a:t>
            </a:r>
            <a:r>
              <a:rPr lang="en-US" sz="1800" dirty="0">
                <a:solidFill>
                  <a:prstClr val="black"/>
                </a:solidFill>
              </a:rPr>
              <a:t>, </a:t>
            </a:r>
            <a:endParaRPr lang="en-US" sz="1800" dirty="0" smtClean="0">
              <a:solidFill>
                <a:prstClr val="black"/>
              </a:solidFill>
            </a:endParaRPr>
          </a:p>
          <a:p>
            <a:pPr marL="0" lvl="1" indent="0">
              <a:spcBef>
                <a:spcPts val="1800"/>
              </a:spcBef>
              <a:buNone/>
            </a:pPr>
            <a:r>
              <a:rPr lang="en-US" sz="1800" dirty="0" smtClean="0">
                <a:solidFill>
                  <a:prstClr val="black"/>
                </a:solidFill>
              </a:rPr>
              <a:t>	CMAF = Calculated monthly availability factor</a:t>
            </a:r>
          </a:p>
          <a:p>
            <a:pPr marL="0" lvl="1" indent="0">
              <a:spcBef>
                <a:spcPts val="1800"/>
              </a:spcBef>
              <a:buNone/>
            </a:pPr>
            <a:r>
              <a:rPr lang="en-US" sz="1800" dirty="0" smtClean="0">
                <a:solidFill>
                  <a:prstClr val="black"/>
                </a:solidFill>
              </a:rPr>
              <a:t>	</a:t>
            </a:r>
            <a:r>
              <a:rPr lang="en-US" sz="1800" dirty="0" smtClean="0"/>
              <a:t>MAH</a:t>
            </a:r>
            <a:r>
              <a:rPr lang="en-US" sz="1800" baseline="-25000" dirty="0" smtClean="0"/>
              <a:t> </a:t>
            </a:r>
            <a:r>
              <a:rPr lang="en-US" sz="1800" dirty="0" smtClean="0">
                <a:solidFill>
                  <a:prstClr val="black"/>
                </a:solidFill>
              </a:rPr>
              <a:t>= 	Monthly available hours for the month, based on both 		               </a:t>
            </a:r>
            <a:r>
              <a:rPr lang="en-US" sz="1800" b="1" dirty="0" smtClean="0">
                <a:solidFill>
                  <a:prstClr val="black"/>
                </a:solidFill>
              </a:rPr>
              <a:t>Availability Plan</a:t>
            </a:r>
            <a:r>
              <a:rPr lang="en-US" sz="1800" dirty="0" smtClean="0">
                <a:solidFill>
                  <a:prstClr val="black"/>
                </a:solidFill>
              </a:rPr>
              <a:t> and telemetry</a:t>
            </a:r>
          </a:p>
          <a:p>
            <a:pPr marL="0" lvl="1" indent="0">
              <a:spcBef>
                <a:spcPts val="1800"/>
              </a:spcBef>
              <a:buNone/>
            </a:pPr>
            <a:r>
              <a:rPr lang="en-US" sz="1800" dirty="0">
                <a:solidFill>
                  <a:prstClr val="black"/>
                </a:solidFill>
              </a:rPr>
              <a:t>	</a:t>
            </a:r>
            <a:r>
              <a:rPr lang="en-US" sz="1800" dirty="0" smtClean="0"/>
              <a:t>MH</a:t>
            </a:r>
            <a:r>
              <a:rPr lang="en-US" sz="1800" baseline="-25000" dirty="0" smtClean="0"/>
              <a:t> </a:t>
            </a:r>
            <a:r>
              <a:rPr lang="en-US" sz="1800" dirty="0">
                <a:solidFill>
                  <a:prstClr val="black"/>
                </a:solidFill>
              </a:rPr>
              <a:t>= </a:t>
            </a:r>
            <a:r>
              <a:rPr lang="en-US" sz="1800" dirty="0" smtClean="0">
                <a:solidFill>
                  <a:prstClr val="black"/>
                </a:solidFill>
              </a:rPr>
              <a:t>	Monthly contracted hours in month</a:t>
            </a:r>
          </a:p>
          <a:p>
            <a:pPr marL="0" lvl="1" indent="0">
              <a:spcBef>
                <a:spcPts val="1800"/>
              </a:spcBef>
              <a:buNone/>
            </a:pPr>
            <a:r>
              <a:rPr lang="en-US" sz="1800" u="sng" dirty="0" smtClean="0">
                <a:solidFill>
                  <a:prstClr val="black"/>
                </a:solidFill>
              </a:rPr>
              <a:t>For an MRA not register as a Generation Resource</a:t>
            </a:r>
            <a:endParaRPr lang="en-US" sz="1800" u="sng" dirty="0" smtClean="0"/>
          </a:p>
        </p:txBody>
      </p:sp>
      <p:pic>
        <p:nvPicPr>
          <p:cNvPr id="6" name="Picture 5"/>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38400" y="1828800"/>
            <a:ext cx="381000" cy="670516"/>
          </a:xfrm>
          <a:prstGeom prst="rect">
            <a:avLst/>
          </a:prstGeom>
          <a:noFill/>
          <a:ln>
            <a:noFill/>
          </a:ln>
        </p:spPr>
      </p:pic>
      <p:sp>
        <p:nvSpPr>
          <p:cNvPr id="11" name="Rectangle 10"/>
          <p:cNvSpPr/>
          <p:nvPr/>
        </p:nvSpPr>
        <p:spPr>
          <a:xfrm>
            <a:off x="1073280" y="5257800"/>
            <a:ext cx="7842120" cy="646331"/>
          </a:xfrm>
          <a:prstGeom prst="rect">
            <a:avLst/>
          </a:prstGeom>
        </p:spPr>
        <p:txBody>
          <a:bodyPr wrap="square">
            <a:spAutoFit/>
          </a:bodyPr>
          <a:lstStyle/>
          <a:p>
            <a:endParaRPr lang="en-US" dirty="0" smtClean="0"/>
          </a:p>
          <a:p>
            <a:r>
              <a:rPr lang="en-US" dirty="0" smtClean="0"/>
              <a:t> CMAF </a:t>
            </a:r>
            <a:r>
              <a:rPr lang="en-US" baseline="-25000" dirty="0"/>
              <a:t>m</a:t>
            </a:r>
            <a:r>
              <a:rPr lang="en-US" dirty="0"/>
              <a:t> </a:t>
            </a:r>
            <a:r>
              <a:rPr lang="en-US" dirty="0" smtClean="0"/>
              <a:t>= Described under MRA Availability Measurement and Verification</a:t>
            </a:r>
            <a:endParaRPr lang="en-US" dirty="0"/>
          </a:p>
        </p:txBody>
      </p:sp>
    </p:spTree>
    <p:extLst>
      <p:ext uri="{BB962C8B-B14F-4D97-AF65-F5344CB8AC3E}">
        <p14:creationId xmlns:p14="http://schemas.microsoft.com/office/powerpoint/2010/main" val="151793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sz="2400" dirty="0" smtClean="0"/>
              <a:t>ARF – (cont’d)</a:t>
            </a:r>
          </a:p>
        </p:txBody>
      </p:sp>
      <p:sp>
        <p:nvSpPr>
          <p:cNvPr id="2" name="Slide Number Placeholder 1"/>
          <p:cNvSpPr>
            <a:spLocks noGrp="1"/>
          </p:cNvSpPr>
          <p:nvPr>
            <p:ph type="sldNum" sz="quarter" idx="4"/>
          </p:nvPr>
        </p:nvSpPr>
        <p:spPr/>
        <p:txBody>
          <a:bodyPr/>
          <a:lstStyle/>
          <a:p>
            <a:fld id="{1D93BD3E-1E9A-4970-A6F7-E7AC52762E0C}" type="slidenum">
              <a:rPr lang="en-US" smtClean="0"/>
              <a:pPr/>
              <a:t>9</a:t>
            </a:fld>
            <a:endParaRPr lang="en-US" dirty="0"/>
          </a:p>
        </p:txBody>
      </p:sp>
      <p:sp>
        <p:nvSpPr>
          <p:cNvPr id="15" name="Rectangle 3"/>
          <p:cNvSpPr txBox="1">
            <a:spLocks noChangeArrowheads="1"/>
          </p:cNvSpPr>
          <p:nvPr/>
        </p:nvSpPr>
        <p:spPr>
          <a:xfrm>
            <a:off x="230118" y="868860"/>
            <a:ext cx="8685282" cy="5455739"/>
          </a:xfrm>
          <a:prstGeom prst="rect">
            <a:avLst/>
          </a:prstGeom>
        </p:spPr>
        <p:txBody>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1">
              <a:spcBef>
                <a:spcPts val="1800"/>
              </a:spcBef>
              <a:buNone/>
            </a:pPr>
            <a:r>
              <a:rPr lang="en-US" sz="1800" u="sng" dirty="0" smtClean="0"/>
              <a:t>For initial settlement</a:t>
            </a:r>
          </a:p>
          <a:p>
            <a:pPr marL="0" lvl="1">
              <a:spcBef>
                <a:spcPts val="1800"/>
              </a:spcBef>
              <a:buNone/>
            </a:pPr>
            <a:r>
              <a:rPr lang="en-US" sz="1800" dirty="0" smtClean="0"/>
              <a:t>	ARF</a:t>
            </a:r>
            <a:r>
              <a:rPr lang="en-US" sz="1800" baseline="-25000" dirty="0" smtClean="0"/>
              <a:t> </a:t>
            </a:r>
            <a:r>
              <a:rPr lang="en-US" sz="1800" dirty="0" smtClean="0"/>
              <a:t> </a:t>
            </a:r>
            <a:r>
              <a:rPr lang="en-US" sz="1800" dirty="0"/>
              <a:t>= </a:t>
            </a:r>
            <a:r>
              <a:rPr lang="en-US" sz="1800" dirty="0" smtClean="0"/>
              <a:t>1</a:t>
            </a:r>
          </a:p>
          <a:p>
            <a:pPr marL="0" lvl="1">
              <a:spcBef>
                <a:spcPts val="1800"/>
              </a:spcBef>
              <a:buNone/>
            </a:pPr>
            <a:r>
              <a:rPr lang="en-US" sz="1800" u="sng" dirty="0"/>
              <a:t>For </a:t>
            </a:r>
            <a:r>
              <a:rPr lang="en-US" sz="1800" u="sng" dirty="0" smtClean="0"/>
              <a:t>all other resettlements</a:t>
            </a:r>
            <a:endParaRPr lang="en-US" sz="1800" u="sng" dirty="0"/>
          </a:p>
          <a:p>
            <a:pPr marL="0" lvl="1">
              <a:spcBef>
                <a:spcPts val="1800"/>
              </a:spcBef>
              <a:buNone/>
            </a:pPr>
            <a:r>
              <a:rPr lang="en-US" sz="1800" dirty="0" smtClean="0"/>
              <a:t>	If CMAF </a:t>
            </a:r>
            <a:r>
              <a:rPr lang="en-US" sz="1800" baseline="-25000" dirty="0" smtClean="0"/>
              <a:t>m</a:t>
            </a:r>
            <a:r>
              <a:rPr lang="en-US" sz="1800" dirty="0" smtClean="0"/>
              <a:t> ≥ 95% * TA</a:t>
            </a:r>
            <a:r>
              <a:rPr lang="en-US" sz="1800" baseline="-25000" dirty="0"/>
              <a:t> </a:t>
            </a:r>
            <a:r>
              <a:rPr lang="en-US" sz="1800" baseline="-25000" dirty="0" smtClean="0"/>
              <a:t>m  </a:t>
            </a:r>
            <a:r>
              <a:rPr lang="en-US" sz="1800" dirty="0" smtClean="0">
                <a:solidFill>
                  <a:srgbClr val="0000FF"/>
                </a:solidFill>
                <a:sym typeface="Wingdings" panose="05000000000000000000" pitchFamily="2" charset="2"/>
              </a:rPr>
              <a:t></a:t>
            </a:r>
            <a:r>
              <a:rPr lang="en-US" sz="1800" baseline="-25000" dirty="0" smtClean="0">
                <a:solidFill>
                  <a:srgbClr val="0000FF"/>
                </a:solidFill>
                <a:sym typeface="Wingdings" panose="05000000000000000000" pitchFamily="2" charset="2"/>
              </a:rPr>
              <a:t> </a:t>
            </a:r>
            <a:r>
              <a:rPr lang="en-US" sz="1800" dirty="0" smtClean="0">
                <a:solidFill>
                  <a:srgbClr val="0000FF"/>
                </a:solidFill>
                <a:sym typeface="Wingdings" panose="05000000000000000000" pitchFamily="2" charset="2"/>
              </a:rPr>
              <a:t> </a:t>
            </a:r>
            <a:r>
              <a:rPr lang="en-US" sz="1800" dirty="0">
                <a:solidFill>
                  <a:srgbClr val="0000FF"/>
                </a:solidFill>
              </a:rPr>
              <a:t>ARF</a:t>
            </a:r>
            <a:r>
              <a:rPr lang="en-US" sz="1800" baseline="-25000" dirty="0">
                <a:solidFill>
                  <a:srgbClr val="0000FF"/>
                </a:solidFill>
              </a:rPr>
              <a:t> </a:t>
            </a:r>
            <a:r>
              <a:rPr lang="en-US" sz="1800" dirty="0">
                <a:solidFill>
                  <a:srgbClr val="0000FF"/>
                </a:solidFill>
              </a:rPr>
              <a:t> = 1</a:t>
            </a:r>
          </a:p>
          <a:p>
            <a:pPr marL="0" lvl="1">
              <a:spcBef>
                <a:spcPts val="1800"/>
              </a:spcBef>
              <a:buNone/>
            </a:pPr>
            <a:r>
              <a:rPr lang="en-US" sz="1800" dirty="0" smtClean="0"/>
              <a:t>	If 85% * </a:t>
            </a:r>
            <a:r>
              <a:rPr lang="en-US" sz="1800" dirty="0"/>
              <a:t>TA</a:t>
            </a:r>
            <a:r>
              <a:rPr lang="en-US" sz="1800" baseline="-25000" dirty="0"/>
              <a:t> m </a:t>
            </a:r>
            <a:r>
              <a:rPr lang="en-US" sz="1800" baseline="-25000" dirty="0" smtClean="0"/>
              <a:t> </a:t>
            </a:r>
            <a:r>
              <a:rPr lang="en-US" sz="1800" dirty="0" smtClean="0"/>
              <a:t>≤ CMAF </a:t>
            </a:r>
            <a:r>
              <a:rPr lang="en-US" sz="1800" baseline="-25000" dirty="0"/>
              <a:t>m</a:t>
            </a:r>
            <a:r>
              <a:rPr lang="en-US" sz="1800" dirty="0"/>
              <a:t> </a:t>
            </a:r>
            <a:r>
              <a:rPr lang="en-US" sz="1800" dirty="0" smtClean="0"/>
              <a:t>&lt; 95</a:t>
            </a:r>
            <a:r>
              <a:rPr lang="en-US" sz="1800" dirty="0"/>
              <a:t>% * TA</a:t>
            </a:r>
            <a:r>
              <a:rPr lang="en-US" sz="1800" baseline="-25000" dirty="0"/>
              <a:t> m  </a:t>
            </a:r>
            <a:r>
              <a:rPr lang="en-US" sz="1800" dirty="0">
                <a:solidFill>
                  <a:srgbClr val="0000FF"/>
                </a:solidFill>
                <a:sym typeface="Wingdings" panose="05000000000000000000" pitchFamily="2" charset="2"/>
              </a:rPr>
              <a:t></a:t>
            </a:r>
            <a:r>
              <a:rPr lang="en-US" sz="1800" baseline="-25000" dirty="0">
                <a:solidFill>
                  <a:srgbClr val="0000FF"/>
                </a:solidFill>
                <a:sym typeface="Wingdings" panose="05000000000000000000" pitchFamily="2" charset="2"/>
              </a:rPr>
              <a:t> </a:t>
            </a:r>
            <a:r>
              <a:rPr lang="en-US" sz="1800" dirty="0">
                <a:solidFill>
                  <a:srgbClr val="0000FF"/>
                </a:solidFill>
                <a:sym typeface="Wingdings" panose="05000000000000000000" pitchFamily="2" charset="2"/>
              </a:rPr>
              <a:t> </a:t>
            </a:r>
            <a:r>
              <a:rPr lang="en-US" sz="1800" dirty="0">
                <a:solidFill>
                  <a:srgbClr val="0000FF"/>
                </a:solidFill>
              </a:rPr>
              <a:t>ARF</a:t>
            </a:r>
            <a:r>
              <a:rPr lang="en-US" sz="1800" baseline="-25000" dirty="0">
                <a:solidFill>
                  <a:srgbClr val="0000FF"/>
                </a:solidFill>
              </a:rPr>
              <a:t> </a:t>
            </a:r>
            <a:r>
              <a:rPr lang="en-US" sz="1800" dirty="0">
                <a:solidFill>
                  <a:srgbClr val="0000FF"/>
                </a:solidFill>
              </a:rPr>
              <a:t> = </a:t>
            </a:r>
            <a:r>
              <a:rPr lang="en-US" sz="1800" dirty="0" smtClean="0">
                <a:solidFill>
                  <a:srgbClr val="0000FF"/>
                </a:solidFill>
              </a:rPr>
              <a:t>CMAF</a:t>
            </a:r>
            <a:r>
              <a:rPr lang="en-US" sz="1800" baseline="-25000" dirty="0">
                <a:solidFill>
                  <a:srgbClr val="0000FF"/>
                </a:solidFill>
              </a:rPr>
              <a:t> m</a:t>
            </a:r>
            <a:endParaRPr lang="en-US" sz="1800" dirty="0">
              <a:solidFill>
                <a:srgbClr val="0000FF"/>
              </a:solidFill>
            </a:endParaRPr>
          </a:p>
          <a:p>
            <a:pPr marL="0" lvl="1">
              <a:spcBef>
                <a:spcPts val="1800"/>
              </a:spcBef>
              <a:buNone/>
            </a:pPr>
            <a:r>
              <a:rPr lang="en-US" sz="1800" dirty="0" smtClean="0"/>
              <a:t>	If CMAF </a:t>
            </a:r>
            <a:r>
              <a:rPr lang="en-US" sz="1800" baseline="-25000" dirty="0"/>
              <a:t>m</a:t>
            </a:r>
            <a:r>
              <a:rPr lang="en-US" sz="1800" dirty="0"/>
              <a:t> &lt; </a:t>
            </a:r>
            <a:r>
              <a:rPr lang="en-US" sz="1800" dirty="0" smtClean="0"/>
              <a:t>85</a:t>
            </a:r>
            <a:r>
              <a:rPr lang="en-US" sz="1800" dirty="0"/>
              <a:t>% * TA</a:t>
            </a:r>
            <a:r>
              <a:rPr lang="en-US" sz="1800" baseline="-25000" dirty="0"/>
              <a:t> m  </a:t>
            </a:r>
            <a:r>
              <a:rPr lang="en-US" sz="1800" dirty="0">
                <a:solidFill>
                  <a:srgbClr val="0000FF"/>
                </a:solidFill>
                <a:sym typeface="Wingdings" panose="05000000000000000000" pitchFamily="2" charset="2"/>
              </a:rPr>
              <a:t></a:t>
            </a:r>
            <a:r>
              <a:rPr lang="en-US" sz="1800" baseline="-25000" dirty="0">
                <a:solidFill>
                  <a:srgbClr val="0000FF"/>
                </a:solidFill>
                <a:sym typeface="Wingdings" panose="05000000000000000000" pitchFamily="2" charset="2"/>
              </a:rPr>
              <a:t> </a:t>
            </a:r>
            <a:r>
              <a:rPr lang="en-US" sz="1800" dirty="0">
                <a:solidFill>
                  <a:srgbClr val="0000FF"/>
                </a:solidFill>
                <a:sym typeface="Wingdings" panose="05000000000000000000" pitchFamily="2" charset="2"/>
              </a:rPr>
              <a:t> </a:t>
            </a:r>
            <a:r>
              <a:rPr lang="en-US" sz="1800" dirty="0">
                <a:solidFill>
                  <a:srgbClr val="0000FF"/>
                </a:solidFill>
              </a:rPr>
              <a:t>ARF</a:t>
            </a:r>
            <a:r>
              <a:rPr lang="en-US" sz="1800" baseline="-25000" dirty="0">
                <a:solidFill>
                  <a:srgbClr val="0000FF"/>
                </a:solidFill>
              </a:rPr>
              <a:t> </a:t>
            </a:r>
            <a:r>
              <a:rPr lang="en-US" sz="1800" dirty="0">
                <a:solidFill>
                  <a:srgbClr val="0000FF"/>
                </a:solidFill>
              </a:rPr>
              <a:t> = </a:t>
            </a:r>
            <a:r>
              <a:rPr lang="en-US" sz="1800" dirty="0" smtClean="0">
                <a:solidFill>
                  <a:srgbClr val="0000FF"/>
                </a:solidFill>
              </a:rPr>
              <a:t>(CMAF</a:t>
            </a:r>
            <a:r>
              <a:rPr lang="en-US" sz="1800" baseline="-25000" dirty="0" smtClean="0">
                <a:solidFill>
                  <a:srgbClr val="0000FF"/>
                </a:solidFill>
              </a:rPr>
              <a:t> m</a:t>
            </a:r>
            <a:r>
              <a:rPr lang="en-US" sz="1800" dirty="0" smtClean="0">
                <a:solidFill>
                  <a:srgbClr val="0000FF"/>
                </a:solidFill>
              </a:rPr>
              <a:t>)^2</a:t>
            </a:r>
            <a:endParaRPr lang="en-US" sz="1800" dirty="0">
              <a:solidFill>
                <a:srgbClr val="0000FF"/>
              </a:solidFill>
            </a:endParaRPr>
          </a:p>
          <a:p>
            <a:pPr marL="0" lvl="1">
              <a:spcBef>
                <a:spcPts val="1800"/>
              </a:spcBef>
              <a:buNone/>
            </a:pPr>
            <a:r>
              <a:rPr lang="en-US" sz="1800" dirty="0" smtClean="0"/>
              <a:t>Where, </a:t>
            </a:r>
          </a:p>
          <a:p>
            <a:pPr marL="0" lvl="1">
              <a:spcBef>
                <a:spcPts val="1800"/>
              </a:spcBef>
              <a:buNone/>
            </a:pPr>
            <a:r>
              <a:rPr lang="en-US" sz="1800" dirty="0" smtClean="0"/>
              <a:t>	CMAF = Calculated monthly availability factor</a:t>
            </a:r>
          </a:p>
          <a:p>
            <a:pPr marL="0" lvl="1">
              <a:spcBef>
                <a:spcPts val="1800"/>
              </a:spcBef>
              <a:buNone/>
            </a:pPr>
            <a:r>
              <a:rPr lang="en-US" sz="1800" dirty="0"/>
              <a:t>	</a:t>
            </a:r>
            <a:r>
              <a:rPr lang="en-US" sz="1800" dirty="0" smtClean="0"/>
              <a:t>TA  </a:t>
            </a:r>
            <a:r>
              <a:rPr lang="en-US" sz="1800" dirty="0"/>
              <a:t>= </a:t>
            </a:r>
            <a:r>
              <a:rPr lang="en-US" sz="1800" dirty="0" smtClean="0"/>
              <a:t>Target availability for month</a:t>
            </a:r>
            <a:endParaRPr lang="en-US" sz="1800" dirty="0"/>
          </a:p>
          <a:p>
            <a:pPr marL="0" lvl="1">
              <a:spcBef>
                <a:spcPts val="1800"/>
              </a:spcBef>
              <a:buNone/>
            </a:pPr>
            <a:endParaRPr lang="en-US" sz="1800" dirty="0" smtClean="0"/>
          </a:p>
          <a:p>
            <a:pPr marL="685800" lvl="2" indent="0">
              <a:spcBef>
                <a:spcPts val="1200"/>
              </a:spcBef>
              <a:buNone/>
            </a:pPr>
            <a:r>
              <a:rPr lang="en-US" sz="1800" dirty="0"/>
              <a:t>	</a:t>
            </a:r>
            <a:endParaRPr lang="en-US" sz="1800" dirty="0" smtClean="0"/>
          </a:p>
        </p:txBody>
      </p:sp>
    </p:spTree>
    <p:extLst>
      <p:ext uri="{BB962C8B-B14F-4D97-AF65-F5344CB8AC3E}">
        <p14:creationId xmlns:p14="http://schemas.microsoft.com/office/powerpoint/2010/main" val="18153383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1_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Design">
  <a:themeElements>
    <a:clrScheme name="ERCOT Identity">
      <a:dk1>
        <a:sysClr val="windowText" lastClr="000000"/>
      </a:dk1>
      <a:lt1>
        <a:srgbClr val="FFFFFF"/>
      </a:lt1>
      <a:dk2>
        <a:srgbClr val="5B6770"/>
      </a:dk2>
      <a:lt2>
        <a:srgbClr val="FFFFFF"/>
      </a:lt2>
      <a:accent1>
        <a:srgbClr val="00ACC8"/>
      </a:accent1>
      <a:accent2>
        <a:srgbClr val="5B6770"/>
      </a:accent2>
      <a:accent3>
        <a:srgbClr val="00CE7D"/>
      </a:accent3>
      <a:accent4>
        <a:srgbClr val="003764"/>
      </a:accent4>
      <a:accent5>
        <a:srgbClr val="6650B1"/>
      </a:accent5>
      <a:accent6>
        <a:srgbClr val="9102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20884B7F-5407-4A7E-885F-D19D0E5ED726}">
  <ds:schemaRefs>
    <ds:schemaRef ds:uri="http://schemas.microsoft.com/sharepoint/v3/contenttype/forms"/>
  </ds:schemaRefs>
</ds:datastoreItem>
</file>

<file path=customXml/itemProps2.xml><?xml version="1.0" encoding="utf-8"?>
<ds:datastoreItem xmlns:ds="http://schemas.openxmlformats.org/officeDocument/2006/customXml" ds:itemID="{686AC9E6-93EC-408A-81EA-765D121FF0C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B248F63C-08AC-4CDD-B36F-0851B11853CB}">
  <ds:schemaRefs>
    <ds:schemaRef ds:uri="http://purl.org/dc/dcmitype/"/>
    <ds:schemaRef ds:uri="c34af464-7aa1-4edd-9be4-83dffc1cb926"/>
    <ds:schemaRef ds:uri="http://schemas.microsoft.com/office/2006/metadata/properties"/>
    <ds:schemaRef ds:uri="http://purl.org/dc/elements/1.1/"/>
    <ds:schemaRef ds:uri="http://schemas.microsoft.com/office/2006/documentManagement/types"/>
    <ds:schemaRef ds:uri="http://www.w3.org/XML/1998/namespace"/>
    <ds:schemaRef ds:uri="http://schemas.openxmlformats.org/package/2006/metadata/core-properties"/>
    <ds:schemaRef ds:uri="http://schemas.microsoft.com/office/infopath/2007/PartnerControl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11327</TotalTime>
  <Words>846</Words>
  <Application>Microsoft Office PowerPoint</Application>
  <PresentationFormat>On-screen Show (4:3)</PresentationFormat>
  <Paragraphs>308</Paragraphs>
  <Slides>32</Slides>
  <Notes>24</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32</vt:i4>
      </vt:variant>
    </vt:vector>
  </HeadingPairs>
  <TitlesOfParts>
    <vt:vector size="38" baseType="lpstr">
      <vt:lpstr>Arial</vt:lpstr>
      <vt:lpstr>Calibri</vt:lpstr>
      <vt:lpstr>Wingdings</vt:lpstr>
      <vt:lpstr>1_Custom Design</vt:lpstr>
      <vt:lpstr>Office Theme</vt:lpstr>
      <vt:lpstr>Custom Design</vt:lpstr>
      <vt:lpstr>PowerPoint Presentation</vt:lpstr>
      <vt:lpstr>PowerPoint Presentation</vt:lpstr>
      <vt:lpstr>MRA – Dispatch Instructions</vt:lpstr>
      <vt:lpstr>PowerPoint Presentation</vt:lpstr>
      <vt:lpstr>PowerPoint Presentation</vt:lpstr>
      <vt:lpstr>Standby - Generation Resource</vt:lpstr>
      <vt:lpstr>Standby - Other Generation &amp; Demand Response</vt:lpstr>
      <vt:lpstr>ARF – All Generation and Demand Response</vt:lpstr>
      <vt:lpstr>ARF – (cont’d)</vt:lpstr>
      <vt:lpstr>PowerPoint Presentation</vt:lpstr>
      <vt:lpstr>Deployment Event – Generation Resources</vt:lpstr>
      <vt:lpstr>Deployment Event  – Other Generation or Demand Response</vt:lpstr>
      <vt:lpstr>PowerPoint Presentation</vt:lpstr>
      <vt:lpstr>Variable Payment for a Generation Resource1</vt:lpstr>
      <vt:lpstr>Variable Payment for a Generation Resource – (cont’d) </vt:lpstr>
      <vt:lpstr>Variable Payment for a Generation Resource – (cont’d) </vt:lpstr>
      <vt:lpstr>Variable Payment for Other Generation </vt:lpstr>
      <vt:lpstr>Variable Payment for Other Generation – (cont’d) </vt:lpstr>
      <vt:lpstr>Variable Payment for Other Generation – (cont’d) </vt:lpstr>
      <vt:lpstr>Variable Payment for Demand Response </vt:lpstr>
      <vt:lpstr>PowerPoint Presentation</vt:lpstr>
      <vt:lpstr>Capital Expenditures Payment (CAPEX)</vt:lpstr>
      <vt:lpstr>Refund of Capital Expenditures – PUCT Order</vt:lpstr>
      <vt:lpstr>Capital Expenditures Definition</vt:lpstr>
      <vt:lpstr>Capital Expenditures Evaluation</vt:lpstr>
      <vt:lpstr>Capital Expenditures Evaluation – (cont’d)</vt:lpstr>
      <vt:lpstr>PowerPoint Presentation</vt:lpstr>
      <vt:lpstr>Unexcused Misconduct</vt:lpstr>
      <vt:lpstr>Unexcused Misconduct  </vt:lpstr>
      <vt:lpstr>PowerPoint Presentation</vt:lpstr>
      <vt:lpstr>Service Charge</vt:lpstr>
      <vt:lpstr>The End</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Ino</cp:lastModifiedBy>
  <cp:revision>541</cp:revision>
  <cp:lastPrinted>2016-05-06T19:52:45Z</cp:lastPrinted>
  <dcterms:created xsi:type="dcterms:W3CDTF">2016-01-21T15:20:31Z</dcterms:created>
  <dcterms:modified xsi:type="dcterms:W3CDTF">2018-11-16T13:26:17Z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