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4"/>
    <p:sldMasterId id="2147493467" r:id="rId5"/>
  </p:sldMasterIdLst>
  <p:notesMasterIdLst>
    <p:notesMasterId r:id="rId14"/>
  </p:notesMasterIdLst>
  <p:handoutMasterIdLst>
    <p:handoutMasterId r:id="rId15"/>
  </p:handoutMasterIdLst>
  <p:sldIdLst>
    <p:sldId id="260" r:id="rId6"/>
    <p:sldId id="263" r:id="rId7"/>
    <p:sldId id="268" r:id="rId8"/>
    <p:sldId id="269" r:id="rId9"/>
    <p:sldId id="290" r:id="rId10"/>
    <p:sldId id="292" r:id="rId11"/>
    <p:sldId id="294" r:id="rId12"/>
    <p:sldId id="293" r:id="rId13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386"/>
    <a:srgbClr val="55BAB7"/>
    <a:srgbClr val="00385E"/>
    <a:srgbClr val="C4E3E1"/>
    <a:srgbClr val="C0D1E2"/>
    <a:srgbClr val="008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1" autoAdjust="0"/>
    <p:restoredTop sz="94595" autoAdjust="0"/>
  </p:normalViewPr>
  <p:slideViewPr>
    <p:cSldViewPr snapToGrid="0" snapToObjects="1">
      <p:cViewPr varScale="1">
        <p:scale>
          <a:sx n="118" d="100"/>
          <a:sy n="118" d="100"/>
        </p:scale>
        <p:origin x="1440" y="84"/>
      </p:cViewPr>
      <p:guideLst>
        <p:guide orient="horz" pos="403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notesViewPr>
    <p:cSldViewPr snapToGrid="0" snapToObjects="1" showGuides="1">
      <p:cViewPr varScale="1">
        <p:scale>
          <a:sx n="78" d="100"/>
          <a:sy n="78" d="100"/>
        </p:scale>
        <p:origin x="-2034" y="-10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9DE495-51AC-4723-A7B4-B1B58AAC8C5A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0D1E90-E9C6-42A2-8EB7-24DAC221A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787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DF52B9-7E6C-4146-83FC-76B5AB271E46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1B3D22-F502-4A52-A06E-717BD3D70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138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1B3D22-F502-4A52-A06E-717BD3D70E2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6587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AADDF4-2B1D-4776-9510-9D17F3C59C00}" type="slidenum">
              <a:rPr lang="en-US" smtClean="0"/>
              <a:pPr/>
              <a:t>5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620498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1B3D22-F502-4A52-A06E-717BD3D70E2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522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664" y="828675"/>
            <a:ext cx="8229600" cy="51165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247650" y="640808"/>
            <a:ext cx="8648700" cy="0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6"/>
          <p:cNvSpPr txBox="1">
            <a:spLocks/>
          </p:cNvSpPr>
          <p:nvPr userDrawn="1"/>
        </p:nvSpPr>
        <p:spPr>
          <a:xfrm>
            <a:off x="6705600" y="60687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66355A-084C-D24E-9AD2-7E4FC41EA627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379664" y="179143"/>
            <a:ext cx="8459536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2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94425"/>
            <a:ext cx="2895600" cy="199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Hello I'm a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3822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 txBox="1">
            <a:spLocks/>
          </p:cNvSpPr>
          <p:nvPr userDrawn="1"/>
        </p:nvSpPr>
        <p:spPr>
          <a:xfrm>
            <a:off x="6705600" y="60687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66355A-084C-D24E-9AD2-7E4FC41EA627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94425"/>
            <a:ext cx="2895600" cy="199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Hello I'm a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94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1475" y="8001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2475" y="8001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247650" y="640808"/>
            <a:ext cx="8648700" cy="0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6"/>
          <p:cNvSpPr txBox="1">
            <a:spLocks/>
          </p:cNvSpPr>
          <p:nvPr userDrawn="1"/>
        </p:nvSpPr>
        <p:spPr>
          <a:xfrm>
            <a:off x="6705600" y="60687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66355A-084C-D24E-9AD2-7E4FC41EA627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371475" y="179143"/>
            <a:ext cx="8459536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2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94425"/>
            <a:ext cx="2895600" cy="199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Hello I'm a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5946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9664" y="9255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9664" y="1565275"/>
            <a:ext cx="4040188" cy="43703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9255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65275"/>
            <a:ext cx="4041775" cy="43703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247650" y="640808"/>
            <a:ext cx="8648700" cy="0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6"/>
          <p:cNvSpPr txBox="1">
            <a:spLocks/>
          </p:cNvSpPr>
          <p:nvPr userDrawn="1"/>
        </p:nvSpPr>
        <p:spPr>
          <a:xfrm>
            <a:off x="6705600" y="60687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66355A-084C-D24E-9AD2-7E4FC41EA627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Title Placeholder 1"/>
          <p:cNvSpPr>
            <a:spLocks noGrp="1"/>
          </p:cNvSpPr>
          <p:nvPr>
            <p:ph type="title"/>
          </p:nvPr>
        </p:nvSpPr>
        <p:spPr>
          <a:xfrm>
            <a:off x="379664" y="179143"/>
            <a:ext cx="8459536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2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194425"/>
            <a:ext cx="2895600" cy="199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Hello I'm a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68244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247650" y="640808"/>
            <a:ext cx="8648700" cy="0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6"/>
          <p:cNvSpPr txBox="1">
            <a:spLocks/>
          </p:cNvSpPr>
          <p:nvPr userDrawn="1"/>
        </p:nvSpPr>
        <p:spPr>
          <a:xfrm>
            <a:off x="6705600" y="6202150"/>
            <a:ext cx="2133600" cy="1825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66355A-084C-D24E-9AD2-7E4FC41EA627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379663" y="179143"/>
            <a:ext cx="8458200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2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94425"/>
            <a:ext cx="2895600" cy="199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Hello I'm a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47129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 txBox="1">
            <a:spLocks/>
          </p:cNvSpPr>
          <p:nvPr userDrawn="1"/>
        </p:nvSpPr>
        <p:spPr>
          <a:xfrm>
            <a:off x="6705600" y="60687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66355A-084C-D24E-9AD2-7E4FC41EA627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94425"/>
            <a:ext cx="2895600" cy="199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Hello I'm a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224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1474"/>
            <a:ext cx="3008313" cy="8921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371474"/>
            <a:ext cx="5111750" cy="558323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6365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6"/>
          <p:cNvSpPr txBox="1">
            <a:spLocks/>
          </p:cNvSpPr>
          <p:nvPr userDrawn="1"/>
        </p:nvSpPr>
        <p:spPr>
          <a:xfrm>
            <a:off x="6705600" y="60687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66355A-084C-D24E-9AD2-7E4FC41EA627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94425"/>
            <a:ext cx="2895600" cy="199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Hello I'm a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82203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v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94425"/>
            <a:ext cx="2895600" cy="199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Hello I'm a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6311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Cov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/>
          <p:cNvSpPr txBox="1">
            <a:spLocks/>
          </p:cNvSpPr>
          <p:nvPr userDrawn="1"/>
        </p:nvSpPr>
        <p:spPr>
          <a:xfrm>
            <a:off x="6705600" y="60687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66355A-084C-D24E-9AD2-7E4FC41EA627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94425"/>
            <a:ext cx="2895600" cy="199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Hello I'm a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3480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-47625" y="0"/>
            <a:ext cx="923925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13" name="Picture 12"/>
          <p:cNvPicPr>
            <a:picLocks/>
          </p:cNvPicPr>
          <p:nvPr userDrawn="1"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46868"/>
          <a:stretch/>
        </p:blipFill>
        <p:spPr>
          <a:xfrm>
            <a:off x="214884" y="0"/>
            <a:ext cx="8714232" cy="6858000"/>
          </a:xfrm>
          <a:prstGeom prst="rect">
            <a:avLst/>
          </a:prstGeom>
          <a:effectLst>
            <a:reflection stA="58000" endPos="1000" dir="5400000" sy="-100000" algn="bl" rotWithShape="0"/>
          </a:effectLst>
        </p:spPr>
      </p:pic>
      <p:pic>
        <p:nvPicPr>
          <p:cNvPr id="9" name="Picture 8" descr="ERCOT cmyk-01.png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650" y="6024691"/>
            <a:ext cx="817615" cy="346452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085849" y="6010274"/>
            <a:ext cx="686752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sz="1050" b="1" dirty="0"/>
          </a:p>
          <a:p>
            <a:pPr algn="l"/>
            <a:r>
              <a:rPr lang="en-US" sz="1050" dirty="0" smtClean="0"/>
              <a:t>ERCOT</a:t>
            </a:r>
            <a:r>
              <a:rPr lang="en-US" sz="1050" baseline="0" dirty="0" smtClean="0"/>
              <a:t> Public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7" r:id="rId1"/>
    <p:sldLayoutId id="2147493458" r:id="rId2"/>
    <p:sldLayoutId id="2147493459" r:id="rId3"/>
    <p:sldLayoutId id="2147493460" r:id="rId4"/>
    <p:sldLayoutId id="2147493461" r:id="rId5"/>
    <p:sldLayoutId id="2147493462" r:id="rId6"/>
    <p:sldLayoutId id="2147493463" r:id="rId7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-168453"/>
            <a:ext cx="9144000" cy="7216953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/>
          <p:cNvPicPr>
            <a:picLocks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46868"/>
          <a:stretch/>
        </p:blipFill>
        <p:spPr>
          <a:xfrm>
            <a:off x="214884" y="0"/>
            <a:ext cx="8714232" cy="6858000"/>
          </a:xfrm>
          <a:prstGeom prst="rect">
            <a:avLst/>
          </a:prstGeom>
          <a:effectLst>
            <a:reflection stA="58000" endPos="1000" dir="5400000" sy="-100000" algn="bl" rotWithShape="0"/>
          </a:effectLst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975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975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Hello I'm a slide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975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1B48D-6708-5141-8A45-C2E8F9E833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339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74" r:id="rId1"/>
    <p:sldLayoutId id="2147493475" r:id="rId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603250" y="1498064"/>
            <a:ext cx="7727950" cy="4600535"/>
            <a:chOff x="603250" y="546100"/>
            <a:chExt cx="7727950" cy="4600535"/>
          </a:xfrm>
        </p:grpSpPr>
        <p:pic>
          <p:nvPicPr>
            <p:cNvPr id="9" name="Picture 8" descr="ERCOT cmyk-01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3250" y="546100"/>
              <a:ext cx="2457704" cy="1041400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787400" y="2130425"/>
              <a:ext cx="7543800" cy="30162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/>
                <a:t>ERCOT Quarterly Performance Measures  </a:t>
              </a:r>
            </a:p>
            <a:p>
              <a:endParaRPr lang="en-US" b="1" dirty="0" smtClean="0"/>
            </a:p>
            <a:p>
              <a:endParaRPr lang="en-US" dirty="0" smtClean="0"/>
            </a:p>
            <a:p>
              <a:endParaRPr lang="en-US" dirty="0"/>
            </a:p>
            <a:p>
              <a:r>
                <a:rPr lang="en-US" dirty="0" smtClean="0"/>
                <a:t> </a:t>
              </a:r>
            </a:p>
            <a:p>
              <a:r>
                <a:rPr lang="en-US" dirty="0" smtClean="0"/>
                <a:t>ERCOT Total Market Overview (</a:t>
              </a:r>
              <a:r>
                <a:rPr lang="en-US" dirty="0" smtClean="0">
                  <a:solidFill>
                    <a:srgbClr val="C00000"/>
                  </a:solidFill>
                </a:rPr>
                <a:t>Third Quarter 2018</a:t>
              </a:r>
              <a:r>
                <a:rPr lang="en-US" dirty="0" smtClean="0"/>
                <a:t>)</a:t>
              </a:r>
              <a:r>
                <a:rPr lang="en-US" dirty="0"/>
                <a:t/>
              </a:r>
              <a:br>
                <a:rPr lang="en-US" dirty="0"/>
              </a:br>
              <a:r>
                <a:rPr lang="en-US" dirty="0" smtClean="0"/>
                <a:t>ERCOT Public</a:t>
              </a:r>
            </a:p>
            <a:p>
              <a:r>
                <a:rPr lang="en-US" smtClean="0">
                  <a:solidFill>
                    <a:srgbClr val="C00000"/>
                  </a:solidFill>
                </a:rPr>
                <a:t>November 27,</a:t>
              </a:r>
              <a:r>
                <a:rPr lang="en-US" smtClean="0">
                  <a:solidFill>
                    <a:srgbClr val="C00000"/>
                  </a:solidFill>
                </a:rPr>
                <a:t> </a:t>
              </a:r>
              <a:r>
                <a:rPr lang="en-US" dirty="0" smtClean="0">
                  <a:solidFill>
                    <a:srgbClr val="C00000"/>
                  </a:solidFill>
                </a:rPr>
                <a:t>2018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V="1">
              <a:off x="787400" y="1852613"/>
              <a:ext cx="6286500" cy="12700"/>
            </a:xfrm>
            <a:prstGeom prst="line">
              <a:avLst/>
            </a:prstGeom>
            <a:ln>
              <a:solidFill>
                <a:srgbClr val="00385E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69797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 dirty="0" smtClean="0"/>
              <a:t>Switches</a:t>
            </a:r>
            <a:endParaRPr lang="en-US" b="1" dirty="0">
              <a:solidFill>
                <a:srgbClr val="C0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9521" y="1569914"/>
            <a:ext cx="6384957" cy="3718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126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379663" y="179143"/>
            <a:ext cx="8444685" cy="461665"/>
          </a:xfrm>
        </p:spPr>
        <p:txBody>
          <a:bodyPr/>
          <a:lstStyle/>
          <a:p>
            <a:r>
              <a:rPr lang="en-US" dirty="0" smtClean="0"/>
              <a:t>Standard Move-In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9521" y="1569914"/>
            <a:ext cx="6384957" cy="3718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5675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379663" y="179143"/>
            <a:ext cx="8444685" cy="461665"/>
          </a:xfrm>
        </p:spPr>
        <p:txBody>
          <a:bodyPr/>
          <a:lstStyle/>
          <a:p>
            <a:r>
              <a:rPr lang="en-US" dirty="0" smtClean="0"/>
              <a:t>Same Day Move-In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8377" y="1569914"/>
            <a:ext cx="6207245" cy="3718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5288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/>
              <a:t>Move-Out</a:t>
            </a:r>
            <a:endParaRPr lang="en-US" sz="2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0297" y="1551884"/>
            <a:ext cx="6207245" cy="3083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901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ESI ID Create / Maintain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8377" y="1664580"/>
            <a:ext cx="6207245" cy="2233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05774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 of Transactions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9668" y="1295564"/>
            <a:ext cx="7184664" cy="3642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62484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1125" y="1152525"/>
            <a:ext cx="6391275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87432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RCOT Colors">
      <a:dk1>
        <a:sysClr val="windowText" lastClr="000000"/>
      </a:dk1>
      <a:lt1>
        <a:sysClr val="window" lastClr="FFFFFF"/>
      </a:lt1>
      <a:dk2>
        <a:srgbClr val="00385E"/>
      </a:dk2>
      <a:lt2>
        <a:srgbClr val="EEECE1"/>
      </a:lt2>
      <a:accent1>
        <a:srgbClr val="008373"/>
      </a:accent1>
      <a:accent2>
        <a:srgbClr val="056BB8"/>
      </a:accent2>
      <a:accent3>
        <a:srgbClr val="680546"/>
      </a:accent3>
      <a:accent4>
        <a:srgbClr val="FDC709"/>
      </a:accent4>
      <a:accent5>
        <a:srgbClr val="E5E5E2"/>
      </a:accent5>
      <a:accent6>
        <a:srgbClr val="1F8A45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ERCOT">
      <a:dk1>
        <a:sysClr val="windowText" lastClr="000000"/>
      </a:dk1>
      <a:lt1>
        <a:sysClr val="window" lastClr="FFFFFF"/>
      </a:lt1>
      <a:dk2>
        <a:srgbClr val="00385E"/>
      </a:dk2>
      <a:lt2>
        <a:srgbClr val="EEECE1"/>
      </a:lt2>
      <a:accent1>
        <a:srgbClr val="008373"/>
      </a:accent1>
      <a:accent2>
        <a:srgbClr val="1B5026"/>
      </a:accent2>
      <a:accent3>
        <a:srgbClr val="0F1423"/>
      </a:accent3>
      <a:accent4>
        <a:srgbClr val="400E22"/>
      </a:accent4>
      <a:accent5>
        <a:srgbClr val="E5E5E2"/>
      </a:accent5>
      <a:accent6>
        <a:srgbClr val="86878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EB6C32BA7893B4D8D08DA703C6B8599" ma:contentTypeVersion="0" ma:contentTypeDescription="Create a new document." ma:contentTypeScope="" ma:versionID="438847a72b75665982a8a359f97ca60b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429eac13a7923d6b47fc28e8f4096b10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B6F2769-7194-4217-93D3-3AF3A4742282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terms/"/>
    <ds:schemaRef ds:uri="http://purl.org/dc/dcmitype/"/>
    <ds:schemaRef ds:uri="http://www.w3.org/XML/1998/namespace"/>
    <ds:schemaRef ds:uri="http://schemas.openxmlformats.org/package/2006/metadata/core-properties"/>
    <ds:schemaRef ds:uri="c34af464-7aa1-4edd-9be4-83dffc1cb926"/>
  </ds:schemaRefs>
</ds:datastoreItem>
</file>

<file path=customXml/itemProps2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C9659B9-8752-4DC3-8CFE-950F74D5E77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4213</TotalTime>
  <Words>33</Words>
  <Application>Microsoft Office PowerPoint</Application>
  <PresentationFormat>On-screen Show (4:3)</PresentationFormat>
  <Paragraphs>17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Office Theme</vt:lpstr>
      <vt:lpstr>Custom Design</vt:lpstr>
      <vt:lpstr>PowerPoint Presentation</vt:lpstr>
      <vt:lpstr>Switches</vt:lpstr>
      <vt:lpstr>Standard Move-In</vt:lpstr>
      <vt:lpstr>Same Day Move-In</vt:lpstr>
      <vt:lpstr>Move-Out</vt:lpstr>
      <vt:lpstr>ESI ID Create / Maintain</vt:lpstr>
      <vt:lpstr>Count of Transactions</vt:lpstr>
      <vt:lpstr>Questions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Meiners, Catherine</cp:lastModifiedBy>
  <cp:revision>241</cp:revision>
  <cp:lastPrinted>2013-01-30T23:16:36Z</cp:lastPrinted>
  <dcterms:created xsi:type="dcterms:W3CDTF">2010-04-12T23:12:02Z</dcterms:created>
  <dcterms:modified xsi:type="dcterms:W3CDTF">2018-11-15T21:29:27Z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0x0101000EB6C32BA7893B4D8D08DA703C6B8599</vt:lpwstr>
  </property>
</Properties>
</file>