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4"/>
  </p:notesMasterIdLst>
  <p:handoutMasterIdLst>
    <p:handoutMasterId r:id="rId15"/>
  </p:handoutMasterIdLst>
  <p:sldIdLst>
    <p:sldId id="260" r:id="rId7"/>
    <p:sldId id="314" r:id="rId8"/>
    <p:sldId id="319" r:id="rId9"/>
    <p:sldId id="318" r:id="rId10"/>
    <p:sldId id="315" r:id="rId11"/>
    <p:sldId id="316" r:id="rId12"/>
    <p:sldId id="261"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ane, Mark" initials="RM" lastIdx="12" clrIdx="0">
    <p:extLst>
      <p:ext uri="{19B8F6BF-5375-455C-9EA6-DF929625EA0E}">
        <p15:presenceInfo xmlns:p15="http://schemas.microsoft.com/office/powerpoint/2012/main" userId="S-1-5-21-639947351-343809578-3807592339-280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49" autoAdjust="0"/>
    <p:restoredTop sz="94660" autoAdjust="0"/>
  </p:normalViewPr>
  <p:slideViewPr>
    <p:cSldViewPr showGuides="1">
      <p:cViewPr varScale="1">
        <p:scale>
          <a:sx n="99" d="100"/>
          <a:sy n="99" d="100"/>
        </p:scale>
        <p:origin x="84" y="222"/>
      </p:cViewPr>
      <p:guideLst>
        <p:guide orient="horz" pos="2160"/>
        <p:guide pos="2880"/>
      </p:guideLst>
    </p:cSldViewPr>
  </p:slideViewPr>
  <p:outlineViewPr>
    <p:cViewPr>
      <p:scale>
        <a:sx n="33" d="100"/>
        <a:sy n="33" d="100"/>
      </p:scale>
      <p:origin x="0" y="-5064"/>
    </p:cViewPr>
  </p:outlineViewPr>
  <p:notesTextViewPr>
    <p:cViewPr>
      <p:scale>
        <a:sx n="3" d="2"/>
        <a:sy n="3" d="2"/>
      </p:scale>
      <p:origin x="0" y="0"/>
    </p:cViewPr>
  </p:notesTextViewPr>
  <p:sorterViewPr>
    <p:cViewPr>
      <p:scale>
        <a:sx n="100" d="100"/>
        <a:sy n="100" d="100"/>
      </p:scale>
      <p:origin x="0" y="-1092"/>
    </p:cViewPr>
  </p:sorterViewPr>
  <p:notesViewPr>
    <p:cSldViewPr showGuides="1">
      <p:cViewPr varScale="1">
        <p:scale>
          <a:sx n="75" d="100"/>
          <a:sy n="75" d="100"/>
        </p:scale>
        <p:origin x="2052"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5" rIns="91430" bIns="45715" rtlCol="0"/>
          <a:lstStyle>
            <a:lvl1pPr algn="l">
              <a:defRPr sz="1200"/>
            </a:lvl1pPr>
          </a:lstStyle>
          <a:p>
            <a:endParaRPr lang="en-US" dirty="0"/>
          </a:p>
        </p:txBody>
      </p:sp>
      <p:sp>
        <p:nvSpPr>
          <p:cNvPr id="3" name="Date Placeholder 2"/>
          <p:cNvSpPr>
            <a:spLocks noGrp="1"/>
          </p:cNvSpPr>
          <p:nvPr>
            <p:ph type="dt" sz="quarter" idx="1"/>
          </p:nvPr>
        </p:nvSpPr>
        <p:spPr>
          <a:xfrm>
            <a:off x="3970338" y="1"/>
            <a:ext cx="3038475" cy="466725"/>
          </a:xfrm>
          <a:prstGeom prst="rect">
            <a:avLst/>
          </a:prstGeom>
        </p:spPr>
        <p:txBody>
          <a:bodyPr vert="horz" lIns="91430" tIns="45715" rIns="91430" bIns="45715" rtlCol="0"/>
          <a:lstStyle>
            <a:lvl1pPr algn="r">
              <a:defRPr sz="1200"/>
            </a:lvl1pPr>
          </a:lstStyle>
          <a:p>
            <a:fld id="{F750BF31-E9A8-4E88-81E7-44C5092290FC}" type="datetimeFigureOut">
              <a:rPr lang="en-US" smtClean="0"/>
              <a:t>11/15/2018</a:t>
            </a:fld>
            <a:endParaRPr lang="en-US" dirty="0"/>
          </a:p>
        </p:txBody>
      </p:sp>
      <p:sp>
        <p:nvSpPr>
          <p:cNvPr id="4" name="Footer Placeholder 3"/>
          <p:cNvSpPr>
            <a:spLocks noGrp="1"/>
          </p:cNvSpPr>
          <p:nvPr>
            <p:ph type="ftr" sz="quarter" idx="2"/>
          </p:nvPr>
        </p:nvSpPr>
        <p:spPr>
          <a:xfrm>
            <a:off x="1" y="8829675"/>
            <a:ext cx="3038475" cy="466725"/>
          </a:xfrm>
          <a:prstGeom prst="rect">
            <a:avLst/>
          </a:prstGeom>
        </p:spPr>
        <p:txBody>
          <a:bodyPr vert="horz" lIns="91430" tIns="45715" rIns="91430" bIns="457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30" tIns="45715" rIns="91430" bIns="45715"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7" tIns="46584" rIns="93167" bIns="46584"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7" tIns="46584" rIns="93167" bIns="46584" rtlCol="0"/>
          <a:lstStyle>
            <a:lvl1pPr algn="r">
              <a:defRPr sz="1200"/>
            </a:lvl1pPr>
          </a:lstStyle>
          <a:p>
            <a:fld id="{67EFB637-CCC9-4803-8851-F6915048CBB4}" type="datetimeFigureOut">
              <a:rPr lang="en-US" smtClean="0"/>
              <a:t>11/15/2018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7" tIns="46584" rIns="93167" bIns="46584"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7" tIns="46584" rIns="93167" bIns="4658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67" tIns="46584" rIns="93167" bIns="4658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7" tIns="46584" rIns="93167" bIns="46584"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dirty="0"/>
          </a:p>
        </p:txBody>
      </p:sp>
    </p:spTree>
    <p:extLst>
      <p:ext uri="{BB962C8B-B14F-4D97-AF65-F5344CB8AC3E}">
        <p14:creationId xmlns:p14="http://schemas.microsoft.com/office/powerpoint/2010/main" val="2916580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dirty="0"/>
          </a:p>
        </p:txBody>
      </p:sp>
    </p:spTree>
    <p:extLst>
      <p:ext uri="{BB962C8B-B14F-4D97-AF65-F5344CB8AC3E}">
        <p14:creationId xmlns:p14="http://schemas.microsoft.com/office/powerpoint/2010/main" val="2982008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t>Footer text goes here.</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352800" y="2438400"/>
            <a:ext cx="5646034" cy="2308324"/>
          </a:xfrm>
          <a:prstGeom prst="rect">
            <a:avLst/>
          </a:prstGeom>
          <a:noFill/>
        </p:spPr>
        <p:txBody>
          <a:bodyPr wrap="square" rtlCol="0">
            <a:spAutoFit/>
          </a:bodyPr>
          <a:lstStyle/>
          <a:p>
            <a:r>
              <a:rPr lang="en-US" dirty="0" smtClean="0">
                <a:cs typeface="Times New Roman" panose="02020603050405020304" pitchFamily="18" charset="0"/>
              </a:rPr>
              <a:t>Introduction</a:t>
            </a:r>
          </a:p>
          <a:p>
            <a:endParaRPr lang="en-US" dirty="0">
              <a:cs typeface="Times New Roman" panose="02020603050405020304" pitchFamily="18" charset="0"/>
            </a:endParaRPr>
          </a:p>
          <a:p>
            <a:endParaRPr lang="en-US" dirty="0" smtClean="0">
              <a:cs typeface="Times New Roman" panose="02020603050405020304" pitchFamily="18" charset="0"/>
            </a:endParaRPr>
          </a:p>
          <a:p>
            <a:endParaRPr lang="en-US" dirty="0">
              <a:cs typeface="Times New Roman" panose="02020603050405020304" pitchFamily="18" charset="0"/>
            </a:endParaRPr>
          </a:p>
          <a:p>
            <a:r>
              <a:rPr lang="en-US" dirty="0" smtClean="0">
                <a:cs typeface="Times New Roman" panose="02020603050405020304" pitchFamily="18" charset="0"/>
              </a:rPr>
              <a:t>MRA Workshop</a:t>
            </a:r>
            <a:endParaRPr lang="en-US" dirty="0">
              <a:cs typeface="Times New Roman" panose="02020603050405020304" pitchFamily="18" charset="0"/>
            </a:endParaRPr>
          </a:p>
          <a:p>
            <a:endParaRPr lang="en-US" dirty="0">
              <a:cs typeface="Times New Roman" panose="02020603050405020304" pitchFamily="18" charset="0"/>
            </a:endParaRPr>
          </a:p>
          <a:p>
            <a:r>
              <a:rPr lang="en-US" dirty="0">
                <a:cs typeface="Times New Roman" panose="02020603050405020304" pitchFamily="18" charset="0"/>
              </a:rPr>
              <a:t>ERCOT Public</a:t>
            </a:r>
            <a:endParaRPr lang="en-US" dirty="0"/>
          </a:p>
          <a:p>
            <a:r>
              <a:rPr lang="en-US" dirty="0" smtClean="0"/>
              <a:t>November 6, </a:t>
            </a:r>
            <a:r>
              <a:rPr lang="en-US" dirty="0"/>
              <a:t>2018</a:t>
            </a: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02456"/>
          </a:xfrm>
        </p:spPr>
        <p:txBody>
          <a:bodyPr/>
          <a:lstStyle/>
          <a:p>
            <a:r>
              <a:rPr lang="en-US" sz="2000" dirty="0" smtClean="0"/>
              <a:t>Introduction</a:t>
            </a:r>
            <a:endParaRPr lang="en-US" sz="2000" dirty="0"/>
          </a:p>
        </p:txBody>
      </p:sp>
      <p:sp>
        <p:nvSpPr>
          <p:cNvPr id="3" name="Content Placeholder 2"/>
          <p:cNvSpPr>
            <a:spLocks noGrp="1"/>
          </p:cNvSpPr>
          <p:nvPr>
            <p:ph idx="1"/>
          </p:nvPr>
        </p:nvSpPr>
        <p:spPr>
          <a:xfrm>
            <a:off x="523775" y="1143000"/>
            <a:ext cx="8077200" cy="3886200"/>
          </a:xfrm>
        </p:spPr>
        <p:txBody>
          <a:bodyPr/>
          <a:lstStyle/>
          <a:p>
            <a:pPr marL="0" indent="0">
              <a:buNone/>
            </a:pPr>
            <a:r>
              <a:rPr lang="en-US" sz="1800" b="1" dirty="0" smtClean="0"/>
              <a:t>Agenda</a:t>
            </a:r>
          </a:p>
          <a:p>
            <a:pPr marL="0" indent="0">
              <a:buNone/>
            </a:pPr>
            <a:endParaRPr lang="en-US" sz="1800" b="1" dirty="0" smtClean="0"/>
          </a:p>
          <a:p>
            <a:pPr lvl="1">
              <a:buFont typeface="+mj-lt"/>
              <a:buAutoNum type="arabicPeriod"/>
            </a:pPr>
            <a:r>
              <a:rPr lang="en-US" sz="1200" b="1" dirty="0"/>
              <a:t>Antitrust Admonition</a:t>
            </a:r>
            <a:endParaRPr lang="en-US" sz="1200" dirty="0"/>
          </a:p>
          <a:p>
            <a:pPr lvl="1">
              <a:buFont typeface="+mj-lt"/>
              <a:buAutoNum type="arabicPeriod"/>
            </a:pPr>
            <a:r>
              <a:rPr lang="en-US" sz="1200" b="1" dirty="0"/>
              <a:t>Introduction</a:t>
            </a:r>
            <a:endParaRPr lang="en-US" sz="1200" dirty="0"/>
          </a:p>
          <a:p>
            <a:pPr lvl="1">
              <a:buFont typeface="+mj-lt"/>
              <a:buAutoNum type="arabicPeriod"/>
            </a:pPr>
            <a:r>
              <a:rPr lang="en-US" sz="1200" b="1" dirty="0"/>
              <a:t>Outcome of RMR determination </a:t>
            </a:r>
            <a:endParaRPr lang="en-US" sz="1200" dirty="0"/>
          </a:p>
          <a:p>
            <a:pPr lvl="1">
              <a:buFont typeface="+mj-lt"/>
              <a:buAutoNum type="arabicPeriod"/>
            </a:pPr>
            <a:r>
              <a:rPr lang="en-US" sz="1200" b="1" dirty="0"/>
              <a:t>Eligibility considerations for MRA types </a:t>
            </a:r>
            <a:endParaRPr lang="en-US" sz="1200" dirty="0"/>
          </a:p>
          <a:p>
            <a:pPr lvl="2">
              <a:buFont typeface="+mj-lt"/>
              <a:buAutoNum type="alphaLcPeriod"/>
            </a:pPr>
            <a:r>
              <a:rPr lang="en-US" sz="1200" dirty="0"/>
              <a:t>New Generation Resource in interconnection queue that hasn’t started construction </a:t>
            </a:r>
          </a:p>
          <a:p>
            <a:pPr lvl="2">
              <a:buFont typeface="+mj-lt"/>
              <a:buAutoNum type="alphaLcPeriod"/>
            </a:pPr>
            <a:r>
              <a:rPr lang="en-US" sz="1200" dirty="0"/>
              <a:t>Distributed Generation</a:t>
            </a:r>
          </a:p>
          <a:p>
            <a:pPr lvl="2">
              <a:buFont typeface="+mj-lt"/>
              <a:buAutoNum type="alphaLcPeriod"/>
            </a:pPr>
            <a:r>
              <a:rPr lang="en-US" sz="1200" dirty="0"/>
              <a:t>Demand Response, potentially including a Load Resource that is not yet registered and qualified </a:t>
            </a:r>
          </a:p>
          <a:p>
            <a:pPr lvl="2">
              <a:buFont typeface="+mj-lt"/>
              <a:buAutoNum type="alphaLcPeriod"/>
            </a:pPr>
            <a:r>
              <a:rPr lang="en-US" sz="1200" dirty="0"/>
              <a:t>Proposed capacity additions to existing Resources</a:t>
            </a:r>
          </a:p>
          <a:p>
            <a:pPr lvl="2">
              <a:buFont typeface="+mj-lt"/>
              <a:buAutoNum type="alphaLcPeriod"/>
            </a:pPr>
            <a:r>
              <a:rPr lang="en-US" sz="1200" dirty="0"/>
              <a:t>Battery or other storage device</a:t>
            </a:r>
          </a:p>
          <a:p>
            <a:pPr lvl="2">
              <a:buFont typeface="+mj-lt"/>
              <a:buAutoNum type="alphaLcPeriod"/>
            </a:pPr>
            <a:r>
              <a:rPr lang="en-US" sz="1200" dirty="0"/>
              <a:t>CAES project</a:t>
            </a:r>
          </a:p>
          <a:p>
            <a:pPr lvl="1">
              <a:buFont typeface="+mj-lt"/>
              <a:buAutoNum type="arabicPeriod"/>
            </a:pPr>
            <a:r>
              <a:rPr lang="en-US" sz="1200" b="1" dirty="0"/>
              <a:t>MRA Evaluation Process </a:t>
            </a:r>
            <a:endParaRPr lang="en-US" sz="1200" dirty="0"/>
          </a:p>
          <a:p>
            <a:pPr lvl="1">
              <a:buFont typeface="+mj-lt"/>
              <a:buAutoNum type="arabicPeriod"/>
            </a:pPr>
            <a:r>
              <a:rPr lang="en-US" sz="1200" b="1" dirty="0"/>
              <a:t>Dispatch and Settlements </a:t>
            </a:r>
            <a:endParaRPr lang="en-US" sz="1200" dirty="0"/>
          </a:p>
          <a:p>
            <a:pPr lvl="1">
              <a:buFont typeface="+mj-lt"/>
              <a:buAutoNum type="arabicPeriod"/>
            </a:pPr>
            <a:r>
              <a:rPr lang="en-US" sz="1200" b="1" dirty="0"/>
              <a:t>Stakeholder Feedback and Next Steps</a:t>
            </a:r>
            <a:endParaRPr lang="en-US" sz="1200" dirty="0"/>
          </a:p>
          <a:p>
            <a:pPr lvl="1">
              <a:buFont typeface="+mj-lt"/>
              <a:buAutoNum type="arabicPeriod"/>
            </a:pPr>
            <a:r>
              <a:rPr lang="en-US" sz="1200" b="1" dirty="0" smtClean="0"/>
              <a:t>Adjourn</a:t>
            </a:r>
            <a:endParaRPr lang="en-US" sz="12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3935132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02456"/>
          </a:xfrm>
        </p:spPr>
        <p:txBody>
          <a:bodyPr/>
          <a:lstStyle/>
          <a:p>
            <a:r>
              <a:rPr lang="en-US" sz="2000" dirty="0" smtClean="0"/>
              <a:t>Introduction</a:t>
            </a:r>
            <a:endParaRPr lang="en-US" sz="2000" dirty="0"/>
          </a:p>
        </p:txBody>
      </p:sp>
      <p:sp>
        <p:nvSpPr>
          <p:cNvPr id="3" name="Content Placeholder 2"/>
          <p:cNvSpPr>
            <a:spLocks noGrp="1"/>
          </p:cNvSpPr>
          <p:nvPr>
            <p:ph idx="1"/>
          </p:nvPr>
        </p:nvSpPr>
        <p:spPr>
          <a:xfrm>
            <a:off x="342900" y="1066800"/>
            <a:ext cx="8534400" cy="2963862"/>
          </a:xfrm>
        </p:spPr>
        <p:txBody>
          <a:bodyPr/>
          <a:lstStyle/>
          <a:p>
            <a:pPr marL="0" indent="0">
              <a:buNone/>
            </a:pPr>
            <a:endParaRPr lang="en-US" sz="1100" b="1" dirty="0" smtClean="0"/>
          </a:p>
          <a:p>
            <a:pPr marL="0" indent="0">
              <a:buNone/>
            </a:pPr>
            <a:r>
              <a:rPr lang="en-US" sz="1800" b="1" dirty="0" smtClean="0"/>
              <a:t>Workshop goals:</a:t>
            </a:r>
          </a:p>
          <a:p>
            <a:pPr marL="0" indent="0">
              <a:buNone/>
            </a:pPr>
            <a:endParaRPr lang="en-US" sz="1800" dirty="0" smtClean="0"/>
          </a:p>
          <a:p>
            <a:r>
              <a:rPr lang="en-US" sz="1800" dirty="0" smtClean="0"/>
              <a:t>Note PUCT requirements for RMR/MRA service as revised under Project 46369, Rulemaking Relating to Reliability Must-Run Service.</a:t>
            </a:r>
          </a:p>
          <a:p>
            <a:endParaRPr lang="en-US" sz="1800" dirty="0" smtClean="0"/>
          </a:p>
          <a:p>
            <a:r>
              <a:rPr lang="en-US" sz="1800" dirty="0" smtClean="0"/>
              <a:t>ERCOT has drafted NPRRs to comply with the PUCT rules and provide an appropriate Protocol framework for MRA evaluation, contracting, processes and settlement.  This workshop is an opportunity to provide clarification on the content of the NPRRs to facilitate stakeholder evaluation.</a:t>
            </a:r>
          </a:p>
          <a:p>
            <a:endParaRPr lang="en-US" sz="1800" dirty="0" smtClean="0"/>
          </a:p>
          <a:p>
            <a:r>
              <a:rPr lang="en-US" sz="1800" dirty="0" smtClean="0"/>
              <a:t>In the event ERCOT needs to evaluate MRA service, the NPRRs provide a critical framework for this process.  We request stakeholder feedback as necessary to identify outstanding issues, improve NPRR language as appropriate, and finalize outstanding NPRRs.  </a:t>
            </a:r>
          </a:p>
          <a:p>
            <a:endParaRPr lang="en-US" sz="1800" dirty="0"/>
          </a:p>
          <a:p>
            <a:pPr marL="0" indent="0">
              <a:buNone/>
            </a:pPr>
            <a:endParaRPr lang="en-US" sz="1800" dirty="0" smtClean="0"/>
          </a:p>
          <a:p>
            <a:pPr marL="0" indent="0">
              <a:buNone/>
            </a:pPr>
            <a:endParaRPr lang="en-US" sz="14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1596382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02456"/>
          </a:xfrm>
        </p:spPr>
        <p:txBody>
          <a:bodyPr/>
          <a:lstStyle/>
          <a:p>
            <a:r>
              <a:rPr lang="en-US" sz="2000" dirty="0" smtClean="0"/>
              <a:t>Introduction</a:t>
            </a:r>
            <a:endParaRPr lang="en-US" sz="2000" dirty="0"/>
          </a:p>
        </p:txBody>
      </p:sp>
      <p:sp>
        <p:nvSpPr>
          <p:cNvPr id="3" name="Content Placeholder 2"/>
          <p:cNvSpPr>
            <a:spLocks noGrp="1"/>
          </p:cNvSpPr>
          <p:nvPr>
            <p:ph idx="1"/>
          </p:nvPr>
        </p:nvSpPr>
        <p:spPr>
          <a:xfrm>
            <a:off x="304800" y="846138"/>
            <a:ext cx="8534400" cy="5097462"/>
          </a:xfrm>
        </p:spPr>
        <p:txBody>
          <a:bodyPr/>
          <a:lstStyle/>
          <a:p>
            <a:pPr marL="0" indent="0">
              <a:buNone/>
            </a:pPr>
            <a:r>
              <a:rPr lang="en-US" sz="1800" b="1" dirty="0" smtClean="0"/>
              <a:t>RMR / MRA NPRRs</a:t>
            </a:r>
          </a:p>
          <a:p>
            <a:pPr marL="0" indent="0">
              <a:buNone/>
            </a:pPr>
            <a:endParaRPr lang="en-US" sz="1800" dirty="0" smtClean="0"/>
          </a:p>
          <a:p>
            <a:pPr marL="0" indent="0">
              <a:buNone/>
            </a:pPr>
            <a:endParaRPr lang="en-US" sz="14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452351595"/>
              </p:ext>
            </p:extLst>
          </p:nvPr>
        </p:nvGraphicFramePr>
        <p:xfrm>
          <a:off x="392228" y="1295401"/>
          <a:ext cx="8446971" cy="4152736"/>
        </p:xfrm>
        <a:graphic>
          <a:graphicData uri="http://schemas.openxmlformats.org/drawingml/2006/table">
            <a:tbl>
              <a:tblPr firstRow="1" bandRow="1">
                <a:tableStyleId>{5C22544A-7EE6-4342-B048-85BDC9FD1C3A}</a:tableStyleId>
              </a:tblPr>
              <a:tblGrid>
                <a:gridCol w="965368"/>
                <a:gridCol w="2909604"/>
                <a:gridCol w="3429000"/>
                <a:gridCol w="1142999"/>
              </a:tblGrid>
              <a:tr h="387596">
                <a:tc>
                  <a:txBody>
                    <a:bodyPr/>
                    <a:lstStyle/>
                    <a:p>
                      <a:pPr algn="ctr"/>
                      <a:r>
                        <a:rPr lang="en-US" sz="1200" dirty="0" smtClean="0">
                          <a:solidFill>
                            <a:schemeClr val="tx1"/>
                          </a:solidFill>
                        </a:rPr>
                        <a:t>NPRR</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smtClean="0">
                          <a:solidFill>
                            <a:schemeClr val="tx1"/>
                          </a:solidFill>
                        </a:rPr>
                        <a:t>Title</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smtClean="0">
                          <a:solidFill>
                            <a:schemeClr val="tx1"/>
                          </a:solidFill>
                        </a:rPr>
                        <a:t>Description</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smtClean="0">
                          <a:solidFill>
                            <a:schemeClr val="tx1"/>
                          </a:solidFill>
                        </a:rPr>
                        <a:t>Status</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4403">
                <a:tc>
                  <a:txBody>
                    <a:bodyPr/>
                    <a:lstStyle/>
                    <a:p>
                      <a:r>
                        <a:rPr lang="en-US" sz="1200" dirty="0" smtClean="0"/>
                        <a:t>NPRR 784</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Mitigated</a:t>
                      </a:r>
                      <a:r>
                        <a:rPr lang="en-US" sz="1200" baseline="0" dirty="0" smtClean="0"/>
                        <a:t> Offer Caps  for RMR Units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Sets Mitigated Offer</a:t>
                      </a:r>
                      <a:r>
                        <a:rPr lang="en-US" sz="1200" baseline="0" dirty="0" smtClean="0"/>
                        <a:t> Caps for RMR Units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Rejected</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4800">
                <a:tc>
                  <a:txBody>
                    <a:bodyPr/>
                    <a:lstStyle/>
                    <a:p>
                      <a:r>
                        <a:rPr lang="en-US" sz="1200" dirty="0" smtClean="0"/>
                        <a:t>NPRR 788</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RMR Study Modifications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Modifies</a:t>
                      </a:r>
                      <a:r>
                        <a:rPr lang="en-US" sz="1200" baseline="0" dirty="0" smtClean="0"/>
                        <a:t> RMR studies to use anticipated peaks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Approved</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91377">
                <a:tc>
                  <a:txBody>
                    <a:bodyPr/>
                    <a:lstStyle/>
                    <a:p>
                      <a:r>
                        <a:rPr lang="en-US" sz="1200" dirty="0" smtClean="0"/>
                        <a:t>NPRR 793 </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Clarifications to RMR RUC Commitment</a:t>
                      </a:r>
                      <a:r>
                        <a:rPr lang="en-US" sz="1200" baseline="0" dirty="0" smtClean="0"/>
                        <a:t> and Other RMR Cleanups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Prevents RMR RUC before</a:t>
                      </a:r>
                      <a:r>
                        <a:rPr lang="en-US" sz="1200" baseline="0" dirty="0" smtClean="0"/>
                        <a:t> other units, clarifies contracting and reimbursement processes, requires monthly updated budgets, aligns settlement with NPRR442</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Approved</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4156">
                <a:tc>
                  <a:txBody>
                    <a:bodyPr/>
                    <a:lstStyle/>
                    <a:p>
                      <a:r>
                        <a:rPr lang="en-US" sz="1200" dirty="0" smtClean="0"/>
                        <a:t>NPRR 795</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Provisions</a:t>
                      </a:r>
                      <a:r>
                        <a:rPr lang="en-US" sz="1200" baseline="0" dirty="0" smtClean="0"/>
                        <a:t> for Refunds of Capital Contributions Made in Connection with an RMR Agreement</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Creates </a:t>
                      </a:r>
                      <a:r>
                        <a:rPr lang="en-US" sz="1200" dirty="0" err="1" smtClean="0"/>
                        <a:t>clawback</a:t>
                      </a:r>
                      <a:r>
                        <a:rPr lang="en-US" sz="1200" dirty="0" smtClean="0"/>
                        <a:t> mechanism for</a:t>
                      </a:r>
                      <a:r>
                        <a:rPr lang="en-US" sz="1200" baseline="0" dirty="0" smtClean="0"/>
                        <a:t> RMR capital contributions when a unit returns to commercial operations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Approved</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4156">
                <a:tc>
                  <a:txBody>
                    <a:bodyPr/>
                    <a:lstStyle/>
                    <a:p>
                      <a:r>
                        <a:rPr lang="en-US" sz="1200" dirty="0" smtClean="0"/>
                        <a:t>NPRR 810</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Applicability of RMR Incentive Factor on Reservation and Transportation Costs Associated</a:t>
                      </a:r>
                      <a:r>
                        <a:rPr lang="en-US" sz="1200" baseline="0" dirty="0" smtClean="0"/>
                        <a:t> with Firm Fuel  Supplies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Removes applicability of</a:t>
                      </a:r>
                      <a:r>
                        <a:rPr lang="en-US" sz="1200" baseline="0" dirty="0" smtClean="0"/>
                        <a:t> RMR Incentive Factor to firm fuel reservation and transportation costs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Approved</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2969">
                <a:tc>
                  <a:txBody>
                    <a:bodyPr/>
                    <a:lstStyle/>
                    <a:p>
                      <a:r>
                        <a:rPr lang="en-US" sz="1200" dirty="0" smtClean="0"/>
                        <a:t>NPRR 826</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Mitigated Offer Caps for RMR Resources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Creates process for determining the Mitigated</a:t>
                      </a:r>
                      <a:r>
                        <a:rPr lang="en-US" sz="1200" baseline="0" dirty="0" smtClean="0"/>
                        <a:t> Offer Cap for RMR Resources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Stakeholder process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2969">
                <a:tc>
                  <a:txBody>
                    <a:bodyPr/>
                    <a:lstStyle/>
                    <a:p>
                      <a:r>
                        <a:rPr lang="en-US" sz="1200" dirty="0" smtClean="0"/>
                        <a:t>NPRR 838</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Updated O&amp;M Cost for RMR Resources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Clarifies</a:t>
                      </a:r>
                      <a:r>
                        <a:rPr lang="en-US" sz="1200" baseline="0" dirty="0" smtClean="0"/>
                        <a:t> that RMR O&amp;M costs to be submitted consistent with RMR budgets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Stakeholder process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3779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02456"/>
          </a:xfrm>
        </p:spPr>
        <p:txBody>
          <a:bodyPr/>
          <a:lstStyle/>
          <a:p>
            <a:r>
              <a:rPr lang="en-US" sz="2000" dirty="0" smtClean="0"/>
              <a:t>Introduction</a:t>
            </a:r>
            <a:endParaRPr lang="en-US" sz="2000" dirty="0"/>
          </a:p>
        </p:txBody>
      </p:sp>
      <p:sp>
        <p:nvSpPr>
          <p:cNvPr id="3" name="Content Placeholder 2"/>
          <p:cNvSpPr>
            <a:spLocks noGrp="1"/>
          </p:cNvSpPr>
          <p:nvPr>
            <p:ph idx="1"/>
          </p:nvPr>
        </p:nvSpPr>
        <p:spPr>
          <a:xfrm>
            <a:off x="304800" y="846138"/>
            <a:ext cx="8534400" cy="5097462"/>
          </a:xfrm>
        </p:spPr>
        <p:txBody>
          <a:bodyPr/>
          <a:lstStyle/>
          <a:p>
            <a:pPr marL="0" indent="0">
              <a:buNone/>
            </a:pPr>
            <a:r>
              <a:rPr lang="en-US" sz="1800" b="1" dirty="0" smtClean="0"/>
              <a:t>RMR / MRA NPRRs</a:t>
            </a:r>
          </a:p>
          <a:p>
            <a:pPr marL="0" indent="0">
              <a:buNone/>
            </a:pPr>
            <a:endParaRPr lang="en-US" sz="1800" dirty="0" smtClean="0"/>
          </a:p>
          <a:p>
            <a:pPr marL="0" indent="0">
              <a:buNone/>
            </a:pPr>
            <a:endParaRPr lang="en-US" sz="14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681952831"/>
              </p:ext>
            </p:extLst>
          </p:nvPr>
        </p:nvGraphicFramePr>
        <p:xfrm>
          <a:off x="392228" y="1295401"/>
          <a:ext cx="8446971" cy="4776716"/>
        </p:xfrm>
        <a:graphic>
          <a:graphicData uri="http://schemas.openxmlformats.org/drawingml/2006/table">
            <a:tbl>
              <a:tblPr firstRow="1" bandRow="1">
                <a:tableStyleId>{5C22544A-7EE6-4342-B048-85BDC9FD1C3A}</a:tableStyleId>
              </a:tblPr>
              <a:tblGrid>
                <a:gridCol w="965368"/>
                <a:gridCol w="2909604"/>
                <a:gridCol w="3429000"/>
                <a:gridCol w="1142999"/>
              </a:tblGrid>
              <a:tr h="387596">
                <a:tc>
                  <a:txBody>
                    <a:bodyPr/>
                    <a:lstStyle/>
                    <a:p>
                      <a:pPr algn="ctr"/>
                      <a:r>
                        <a:rPr lang="en-US" sz="1200" dirty="0" smtClean="0">
                          <a:solidFill>
                            <a:schemeClr val="tx1"/>
                          </a:solidFill>
                        </a:rPr>
                        <a:t>NPRR</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smtClean="0">
                          <a:solidFill>
                            <a:schemeClr val="tx1"/>
                          </a:solidFill>
                        </a:rPr>
                        <a:t>Title</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smtClean="0">
                          <a:solidFill>
                            <a:schemeClr val="tx1"/>
                          </a:solidFill>
                        </a:rPr>
                        <a:t>Description</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dirty="0" smtClean="0">
                          <a:solidFill>
                            <a:schemeClr val="tx1"/>
                          </a:solidFill>
                        </a:rPr>
                        <a:t>Status</a:t>
                      </a: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4403">
                <a:tc>
                  <a:txBody>
                    <a:bodyPr/>
                    <a:lstStyle/>
                    <a:p>
                      <a:r>
                        <a:rPr lang="en-US" sz="1200" dirty="0" smtClean="0"/>
                        <a:t>NPRR 845</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RMR Process and Agreement Revisions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Provides for adjustment</a:t>
                      </a:r>
                      <a:r>
                        <a:rPr lang="en-US" sz="1200" baseline="0" dirty="0" smtClean="0"/>
                        <a:t> of RMR Standby payments, updates RMR Agreement, provides for final reconciliation of actual Eligible Costs, removes zonal language, other cleanups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Approved</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4800">
                <a:tc>
                  <a:txBody>
                    <a:bodyPr/>
                    <a:lstStyle/>
                    <a:p>
                      <a:r>
                        <a:rPr lang="en-US" sz="1200" dirty="0" smtClean="0"/>
                        <a:t>NPRR 862</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Updates to Address Revisions under PUCT Project</a:t>
                      </a:r>
                      <a:r>
                        <a:rPr lang="en-US" sz="1200" baseline="0" dirty="0" smtClean="0"/>
                        <a:t> 46369</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Provides that NSO must be submitted no less than 150 days prior to date</a:t>
                      </a:r>
                      <a:r>
                        <a:rPr lang="en-US" sz="1200" baseline="0" dirty="0" smtClean="0"/>
                        <a:t> of suspension of operations, requires ERCOT Board approval for determination of RMR and MRA Agreements, sets up MRA contributed capital </a:t>
                      </a:r>
                      <a:r>
                        <a:rPr lang="en-US" sz="1200" baseline="0" dirty="0" err="1" smtClean="0"/>
                        <a:t>clawback</a:t>
                      </a:r>
                      <a:r>
                        <a:rPr lang="en-US" sz="1200" baseline="0" dirty="0" smtClean="0"/>
                        <a:t> mechanism, extends timeline to 30 days for ERCOT to provide notice of its determination of reliability need</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Approved</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91377">
                <a:tc>
                  <a:txBody>
                    <a:bodyPr/>
                    <a:lstStyle/>
                    <a:p>
                      <a:r>
                        <a:rPr lang="en-US" sz="1200" dirty="0" smtClean="0"/>
                        <a:t>NPRR 885</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MRA Details and Revisions Resulting from PUCT Project 46369, Rulemaking</a:t>
                      </a:r>
                      <a:r>
                        <a:rPr lang="en-US" sz="1200" baseline="0" dirty="0" smtClean="0"/>
                        <a:t> Relating to RMR Service</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Defines MRA Service, clarifies</a:t>
                      </a:r>
                      <a:r>
                        <a:rPr lang="en-US" sz="1200" baseline="0" dirty="0" smtClean="0"/>
                        <a:t> MRA-eligible Resource types, clarifies MRA procedures, codifies MRA submission process, sets processes for Demand Response  MRA  measurement and verification, defines MRA settlements, creates Standard Form MRA Agreement</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Stakeholder process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4156">
                <a:tc>
                  <a:txBody>
                    <a:bodyPr/>
                    <a:lstStyle/>
                    <a:p>
                      <a:r>
                        <a:rPr lang="en-US" sz="1200" dirty="0" smtClean="0"/>
                        <a:t>NPRR 896</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RMR and MRA Alternative Evaluation Process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Outlines the  process</a:t>
                      </a:r>
                      <a:r>
                        <a:rPr lang="en-US" sz="1200" baseline="0" dirty="0" smtClean="0"/>
                        <a:t> ERCOT will use to evaluate the cost-effectiveness of procuring RMR or MRA service</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dirty="0" smtClean="0"/>
                        <a:t>Stakeholder process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69290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02456"/>
          </a:xfrm>
        </p:spPr>
        <p:txBody>
          <a:bodyPr/>
          <a:lstStyle/>
          <a:p>
            <a:r>
              <a:rPr lang="en-US" sz="2000" dirty="0" smtClean="0"/>
              <a:t>Introduction</a:t>
            </a:r>
            <a:endParaRPr lang="en-US" sz="2000" dirty="0"/>
          </a:p>
        </p:txBody>
      </p:sp>
      <p:sp>
        <p:nvSpPr>
          <p:cNvPr id="3" name="Content Placeholder 2"/>
          <p:cNvSpPr>
            <a:spLocks noGrp="1"/>
          </p:cNvSpPr>
          <p:nvPr>
            <p:ph idx="1"/>
          </p:nvPr>
        </p:nvSpPr>
        <p:spPr>
          <a:xfrm>
            <a:off x="228600" y="762000"/>
            <a:ext cx="8610600" cy="5004447"/>
          </a:xfrm>
        </p:spPr>
        <p:txBody>
          <a:bodyPr>
            <a:spAutoFit/>
          </a:bodyPr>
          <a:lstStyle/>
          <a:p>
            <a:pPr marL="0" indent="0">
              <a:buNone/>
            </a:pPr>
            <a:r>
              <a:rPr lang="en-US" sz="1800" b="1" dirty="0" smtClean="0"/>
              <a:t>PUCT Project 46369, Rulemaking Relating to Reliability Must-Run Service</a:t>
            </a:r>
            <a:endParaRPr lang="en-US" sz="1800" dirty="0" smtClean="0"/>
          </a:p>
          <a:p>
            <a:pPr marL="0" indent="0">
              <a:buNone/>
            </a:pPr>
            <a:endParaRPr lang="en-US" sz="1800" b="1" dirty="0" smtClean="0"/>
          </a:p>
          <a:p>
            <a:r>
              <a:rPr lang="en-US" sz="1800" dirty="0" smtClean="0"/>
              <a:t>Initial proposed text published April 14, 2017, final version adopted September 28, 2017, implemented January 1, 2018 (revisions to §25.502)</a:t>
            </a:r>
          </a:p>
          <a:p>
            <a:r>
              <a:rPr lang="en-US" sz="1800" dirty="0" smtClean="0"/>
              <a:t>Key provisions:</a:t>
            </a:r>
          </a:p>
          <a:p>
            <a:pPr marL="800100" lvl="1" indent="-342900">
              <a:buFont typeface="+mj-lt"/>
              <a:buAutoNum type="alphaLcParenR"/>
            </a:pPr>
            <a:r>
              <a:rPr lang="en-US" sz="1400" dirty="0" smtClean="0"/>
              <a:t>Generation entities must submit an NSO no later than 150 calendar days prior to the suspension date</a:t>
            </a:r>
          </a:p>
          <a:p>
            <a:pPr marL="800100" lvl="1" indent="-342900">
              <a:buFont typeface="+mj-lt"/>
              <a:buAutoNum type="alphaLcParenR"/>
            </a:pPr>
            <a:r>
              <a:rPr lang="en-US" sz="1400" dirty="0" smtClean="0"/>
              <a:t>If the Resource is to be mothballed on a seasonal basis, the notification must be submitted no later than 90 calendar days prior to the suspension date</a:t>
            </a:r>
          </a:p>
          <a:p>
            <a:pPr marL="800100" lvl="1" indent="-342900">
              <a:buFont typeface="+mj-lt"/>
              <a:buAutoNum type="alphaLcParenR"/>
            </a:pPr>
            <a:r>
              <a:rPr lang="en-US" sz="1400" dirty="0" smtClean="0"/>
              <a:t>ERCOT may enter into an MRA agreement if it identifies a Resource or a group of Resources that will address the reliability need in a more cost-effective manner than an RMR Agreement</a:t>
            </a:r>
          </a:p>
          <a:p>
            <a:pPr marL="800100" lvl="1" indent="-342900">
              <a:buFont typeface="+mj-lt"/>
              <a:buAutoNum type="alphaLcParenR"/>
            </a:pPr>
            <a:r>
              <a:rPr lang="en-US" sz="1400" dirty="0" smtClean="0"/>
              <a:t>Recommendations by ERCOT staff to enter into an RMR or MRA Agreement are subject to ERCOT Board approval.  </a:t>
            </a:r>
          </a:p>
          <a:p>
            <a:pPr marL="800100" lvl="1" indent="-342900">
              <a:buFont typeface="+mj-lt"/>
              <a:buAutoNum type="alphaLcParenR"/>
            </a:pPr>
            <a:r>
              <a:rPr lang="en-US" sz="1400" dirty="0" smtClean="0"/>
              <a:t>If ERCOT staff recommend to not enter into an RMR or MRA to address a reliability need, this likewise requires Board approval</a:t>
            </a:r>
          </a:p>
          <a:p>
            <a:pPr marL="800100" lvl="1" indent="-342900">
              <a:buFont typeface="+mj-lt"/>
              <a:buAutoNum type="alphaLcParenR"/>
            </a:pPr>
            <a:r>
              <a:rPr lang="en-US" sz="1400" dirty="0"/>
              <a:t>ERCOT to issue a final determination of the need for RMR service within 60 days</a:t>
            </a:r>
          </a:p>
          <a:p>
            <a:pPr marL="800100" lvl="1" indent="-342900">
              <a:buFont typeface="+mj-lt"/>
              <a:buAutoNum type="alphaLcParenR"/>
            </a:pPr>
            <a:r>
              <a:rPr lang="en-US" sz="1400" dirty="0" smtClean="0"/>
              <a:t>The evaluation of RMR/MRA service may incorporate the Value of Lost Load</a:t>
            </a:r>
          </a:p>
          <a:p>
            <a:pPr marL="800100" lvl="1" indent="-342900">
              <a:buFont typeface="+mj-lt"/>
              <a:buAutoNum type="alphaLcParenR"/>
            </a:pPr>
            <a:r>
              <a:rPr lang="en-US" sz="1400" dirty="0" smtClean="0"/>
              <a:t>Both RMR and MRA Resources are subject to </a:t>
            </a:r>
            <a:r>
              <a:rPr lang="en-US" sz="1400" dirty="0" err="1" smtClean="0"/>
              <a:t>clawback</a:t>
            </a:r>
            <a:r>
              <a:rPr lang="en-US" sz="1400" dirty="0" smtClean="0"/>
              <a:t> of contributed capital expenditures. The </a:t>
            </a:r>
            <a:r>
              <a:rPr lang="en-US" sz="1400" dirty="0" err="1" smtClean="0"/>
              <a:t>clawback</a:t>
            </a:r>
            <a:r>
              <a:rPr lang="en-US" sz="1400" dirty="0" smtClean="0"/>
              <a:t> may be less than the contributed capital expenditure amount to reflect depreciation.</a:t>
            </a:r>
            <a:endParaRPr lang="en-US" sz="1800" b="1"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3152299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713038"/>
            <a:ext cx="3048000" cy="990599"/>
          </a:xfrm>
        </p:spPr>
        <p:txBody>
          <a:bodyPr/>
          <a:lstStyle/>
          <a:p>
            <a:pPr marL="0" indent="0" algn="ctr">
              <a:buNone/>
            </a:pPr>
            <a:r>
              <a:rPr lang="en-US" sz="4000" dirty="0" smtClean="0"/>
              <a:t>Questions</a:t>
            </a:r>
          </a:p>
        </p:txBody>
      </p:sp>
      <p:sp>
        <p:nvSpPr>
          <p:cNvPr id="6" name="Slide Number Placeholder 5"/>
          <p:cNvSpPr>
            <a:spLocks noGrp="1"/>
          </p:cNvSpPr>
          <p:nvPr>
            <p:ph type="sldNum" sz="quarter" idx="4"/>
          </p:nvPr>
        </p:nvSpPr>
        <p:spPr/>
        <p:txBody>
          <a:bodyPr/>
          <a:lstStyle/>
          <a:p>
            <a:fld id="{1D93BD3E-1E9A-4970-A6F7-E7AC52762E0C}" type="slidenum">
              <a:rPr lang="en-US" smtClean="0"/>
              <a:t>7</a:t>
            </a:fld>
            <a:endParaRPr lang="en-US" dirty="0"/>
          </a:p>
        </p:txBody>
      </p:sp>
      <p:sp>
        <p:nvSpPr>
          <p:cNvPr id="7" name="Title 1"/>
          <p:cNvSpPr txBox="1">
            <a:spLocks/>
          </p:cNvSpPr>
          <p:nvPr/>
        </p:nvSpPr>
        <p:spPr>
          <a:xfrm>
            <a:off x="381000" y="243682"/>
            <a:ext cx="8458200" cy="602456"/>
          </a:xfrm>
          <a:prstGeom prst="rect">
            <a:avLst/>
          </a:prstGeom>
        </p:spPr>
        <p:txBody>
          <a:bodyPr/>
          <a:lstStyle>
            <a:lvl1pPr algn="l" defTabSz="914400" rtl="0" eaLnBrk="1" latinLnBrk="0" hangingPunct="1">
              <a:spcBef>
                <a:spcPct val="0"/>
              </a:spcBef>
              <a:buNone/>
              <a:defRPr sz="2800" b="1" kern="1200">
                <a:solidFill>
                  <a:schemeClr val="accent1"/>
                </a:solidFill>
                <a:latin typeface="+mj-lt"/>
                <a:ea typeface="+mj-ea"/>
                <a:cs typeface="+mj-cs"/>
              </a:defRPr>
            </a:lvl1pPr>
          </a:lstStyle>
          <a:p>
            <a:r>
              <a:rPr lang="en-US" sz="2000" dirty="0" smtClean="0"/>
              <a:t>Introduction</a:t>
            </a:r>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2184" y="1219200"/>
            <a:ext cx="3064505" cy="4086007"/>
          </a:xfrm>
          <a:prstGeom prst="rect">
            <a:avLst/>
          </a:prstGeom>
        </p:spPr>
      </p:pic>
    </p:spTree>
    <p:extLst>
      <p:ext uri="{BB962C8B-B14F-4D97-AF65-F5344CB8AC3E}">
        <p14:creationId xmlns:p14="http://schemas.microsoft.com/office/powerpoint/2010/main" val="282635897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884B7F-5407-4A7E-885F-D19D0E5ED726}">
  <ds:schemaRefs>
    <ds:schemaRef ds:uri="http://schemas.microsoft.com/sharepoint/v3/contenttype/forms"/>
  </ds:schemaRefs>
</ds:datastoreItem>
</file>

<file path=customXml/itemProps2.xml><?xml version="1.0" encoding="utf-8"?>
<ds:datastoreItem xmlns:ds="http://schemas.openxmlformats.org/officeDocument/2006/customXml" ds:itemID="{B248F63C-08AC-4CDD-B36F-0851B11853CB}">
  <ds:schemaRefs>
    <ds:schemaRef ds:uri="http://schemas.microsoft.com/office/2006/documentManagement/types"/>
    <ds:schemaRef ds:uri="http://schemas.microsoft.com/office/2006/metadata/properties"/>
    <ds:schemaRef ds:uri="http://purl.org/dc/dcmitype/"/>
    <ds:schemaRef ds:uri="http://purl.org/dc/elements/1.1/"/>
    <ds:schemaRef ds:uri="http://schemas.openxmlformats.org/package/2006/metadata/core-properties"/>
    <ds:schemaRef ds:uri="http://purl.org/dc/terms/"/>
    <ds:schemaRef ds:uri="http://schemas.microsoft.com/office/infopath/2007/PartnerControls"/>
    <ds:schemaRef ds:uri="c34af464-7aa1-4edd-9be4-83dffc1cb926"/>
    <ds:schemaRef ds:uri="http://www.w3.org/XML/1998/namespace"/>
  </ds:schemaRefs>
</ds:datastoreItem>
</file>

<file path=customXml/itemProps3.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17086</TotalTime>
  <Words>780</Words>
  <Application>Microsoft Office PowerPoint</Application>
  <PresentationFormat>On-screen Show (4:3)</PresentationFormat>
  <Paragraphs>114</Paragraphs>
  <Slides>7</Slides>
  <Notes>2</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7</vt:i4>
      </vt:variant>
    </vt:vector>
  </HeadingPairs>
  <TitlesOfParts>
    <vt:vector size="13" baseType="lpstr">
      <vt:lpstr>Arial</vt:lpstr>
      <vt:lpstr>Calibri</vt:lpstr>
      <vt:lpstr>Times New Roman</vt:lpstr>
      <vt:lpstr>1_Custom Design</vt:lpstr>
      <vt:lpstr>Office Theme</vt:lpstr>
      <vt:lpstr>Custom Design</vt:lpstr>
      <vt:lpstr>PowerPoint Presentation</vt:lpstr>
      <vt:lpstr>Introduction</vt:lpstr>
      <vt:lpstr>Introduction</vt:lpstr>
      <vt:lpstr>Introduction</vt:lpstr>
      <vt:lpstr>Introduction</vt:lpstr>
      <vt:lpstr>Introduction</vt:lpstr>
      <vt:lpstr>PowerPoint Presentation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Ino</cp:lastModifiedBy>
  <cp:revision>303</cp:revision>
  <cp:lastPrinted>2018-11-13T17:25:34Z</cp:lastPrinted>
  <dcterms:created xsi:type="dcterms:W3CDTF">2016-01-21T15:20:31Z</dcterms:created>
  <dcterms:modified xsi:type="dcterms:W3CDTF">2018-11-15T17:30:49Z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