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8" r:id="rId8"/>
    <p:sldId id="318" r:id="rId9"/>
    <p:sldId id="327" r:id="rId10"/>
    <p:sldId id="341" r:id="rId11"/>
    <p:sldId id="334" r:id="rId12"/>
    <p:sldId id="337" r:id="rId13"/>
    <p:sldId id="338" r:id="rId14"/>
    <p:sldId id="29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7" autoAdjust="0"/>
    <p:restoredTop sz="98752" autoAdjust="0"/>
  </p:normalViewPr>
  <p:slideViewPr>
    <p:cSldViewPr showGuides="1">
      <p:cViewPr varScale="1">
        <p:scale>
          <a:sx n="122" d="100"/>
          <a:sy n="122" d="100"/>
        </p:scale>
        <p:origin x="18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07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24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2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November 15,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1148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  <a:r>
              <a:rPr lang="en-US" sz="1800" dirty="0" smtClean="0"/>
              <a:t>			p. 3-10</a:t>
            </a:r>
          </a:p>
          <a:p>
            <a:pPr lvl="1"/>
            <a:r>
              <a:rPr lang="en-US" sz="1800" dirty="0" smtClean="0"/>
              <a:t>Recent / Upcoming Project Implementations</a:t>
            </a:r>
          </a:p>
          <a:p>
            <a:pPr lvl="1"/>
            <a:r>
              <a:rPr lang="en-US" sz="1800" dirty="0" smtClean="0"/>
              <a:t>2018 Release Targets</a:t>
            </a:r>
          </a:p>
          <a:p>
            <a:pPr lvl="1"/>
            <a:r>
              <a:rPr lang="en-US" sz="1800" dirty="0" smtClean="0"/>
              <a:t>2019 Release Targets</a:t>
            </a:r>
          </a:p>
          <a:p>
            <a:pPr lvl="1"/>
            <a:r>
              <a:rPr lang="en-US" sz="1800" dirty="0"/>
              <a:t>Planned Project </a:t>
            </a:r>
            <a:r>
              <a:rPr lang="en-US" sz="1800" dirty="0" smtClean="0"/>
              <a:t>Starts</a:t>
            </a:r>
          </a:p>
          <a:p>
            <a:pPr lvl="2"/>
            <a:r>
              <a:rPr lang="en-US" sz="1400" dirty="0" smtClean="0"/>
              <a:t>Aging Items Report</a:t>
            </a:r>
            <a:endParaRPr lang="en-US" sz="1400" dirty="0"/>
          </a:p>
          <a:p>
            <a:pPr lvl="1"/>
            <a:r>
              <a:rPr lang="en-US" sz="1800" dirty="0" smtClean="0"/>
              <a:t>2018 Project Spending Forecast</a:t>
            </a:r>
          </a:p>
          <a:p>
            <a:pPr lvl="1"/>
            <a:r>
              <a:rPr lang="en-US" sz="1800" dirty="0"/>
              <a:t>Revision Request Funding Placeholder Status</a:t>
            </a:r>
            <a:endParaRPr lang="en-US" sz="1800" dirty="0" smtClean="0"/>
          </a:p>
          <a:p>
            <a:pPr lvl="1"/>
            <a:r>
              <a:rPr lang="en-US" sz="1800" dirty="0" smtClean="0"/>
              <a:t>Priority/Rank Options for Revision Requests with Impacts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accent1"/>
                </a:solidFill>
              </a:rPr>
              <a:t>Project Update Agenda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696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Recent / Upcoming Project Implementations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0" y="768183"/>
            <a:ext cx="8949560" cy="5563365"/>
          </a:xfrm>
        </p:spPr>
        <p:txBody>
          <a:bodyPr/>
          <a:lstStyle/>
          <a:p>
            <a:pPr>
              <a:tabLst>
                <a:tab pos="7199313" algn="l"/>
              </a:tabLst>
            </a:pPr>
            <a:r>
              <a:rPr lang="en-US" sz="1800" dirty="0" smtClean="0"/>
              <a:t>2018 October Release </a:t>
            </a:r>
            <a:r>
              <a:rPr lang="en-US" sz="1800" dirty="0"/>
              <a:t>– </a:t>
            </a:r>
            <a:r>
              <a:rPr lang="en-US" sz="1800" dirty="0" smtClean="0"/>
              <a:t>10/23/2018 </a:t>
            </a:r>
            <a:r>
              <a:rPr lang="en-US" sz="1800" dirty="0"/>
              <a:t>– </a:t>
            </a:r>
            <a:r>
              <a:rPr lang="en-US" sz="1800" dirty="0" smtClean="0"/>
              <a:t>10/25/2018 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 smtClean="0">
                <a:solidFill>
                  <a:srgbClr val="00B050"/>
                </a:solidFill>
              </a:rPr>
              <a:t>Complete</a:t>
            </a:r>
            <a:endParaRPr lang="en-US" sz="1600" dirty="0" smtClean="0"/>
          </a:p>
          <a:p>
            <a:pPr lvl="1">
              <a:tabLst>
                <a:tab pos="7199313" algn="l"/>
              </a:tabLst>
            </a:pPr>
            <a:r>
              <a:rPr lang="en-US" sz="1600" dirty="0" smtClean="0"/>
              <a:t>NPRR843(a</a:t>
            </a:r>
            <a:r>
              <a:rPr lang="en-US" sz="1600" dirty="0"/>
              <a:t>) – </a:t>
            </a:r>
            <a:r>
              <a:rPr lang="en-US" sz="1400" dirty="0"/>
              <a:t>Short-Term System Adequacy </a:t>
            </a:r>
            <a:r>
              <a:rPr lang="en-US" sz="1400" dirty="0" smtClean="0"/>
              <a:t>&amp; AS </a:t>
            </a:r>
            <a:r>
              <a:rPr lang="en-US" sz="1400" dirty="0"/>
              <a:t>Offer Disclosure Reports Additions</a:t>
            </a:r>
            <a:endParaRPr lang="en-US" sz="1200" dirty="0" smtClean="0"/>
          </a:p>
          <a:p>
            <a:pPr lvl="2">
              <a:tabLst>
                <a:tab pos="7199313" algn="l"/>
              </a:tabLst>
            </a:pPr>
            <a:r>
              <a:rPr lang="en-US" sz="1400" dirty="0" smtClean="0"/>
              <a:t>One CDR report, one 48-hour report, and two 7-day reports</a:t>
            </a:r>
          </a:p>
          <a:p>
            <a:pPr lvl="1">
              <a:tabLst>
                <a:tab pos="7199313" algn="l"/>
              </a:tabLst>
            </a:pPr>
            <a:r>
              <a:rPr lang="en-US" sz="1600" dirty="0" smtClean="0"/>
              <a:t>NPRR864</a:t>
            </a:r>
            <a:r>
              <a:rPr lang="en-US" sz="1600" dirty="0"/>
              <a:t> – RUC Modifications to Consider Market-Based </a:t>
            </a:r>
            <a:r>
              <a:rPr lang="en-US" sz="1600" dirty="0" smtClean="0"/>
              <a:t>Solutions</a:t>
            </a:r>
          </a:p>
          <a:p>
            <a:pPr lvl="1">
              <a:tabLst>
                <a:tab pos="2286000" algn="l"/>
                <a:tab pos="7199313" algn="l"/>
              </a:tabLst>
            </a:pPr>
            <a:r>
              <a:rPr lang="en-US" sz="1600" dirty="0" smtClean="0"/>
              <a:t>NPRR875 – </a:t>
            </a:r>
            <a:r>
              <a:rPr lang="en-US" sz="1600" dirty="0"/>
              <a:t>Clarification </a:t>
            </a:r>
            <a:r>
              <a:rPr lang="en-US" sz="1600" dirty="0" smtClean="0"/>
              <a:t>of </a:t>
            </a:r>
            <a:r>
              <a:rPr lang="en-US" sz="1600" dirty="0"/>
              <a:t>NPRR864, RUC </a:t>
            </a:r>
            <a:r>
              <a:rPr lang="en-US" sz="1600" dirty="0" smtClean="0"/>
              <a:t>Mods </a:t>
            </a:r>
            <a:r>
              <a:rPr lang="en-US" sz="1600" dirty="0"/>
              <a:t>to Consider Market-Based Solutions</a:t>
            </a:r>
            <a:endParaRPr lang="en-US" sz="1600" dirty="0" smtClean="0"/>
          </a:p>
          <a:p>
            <a:pPr lvl="1">
              <a:tabLst>
                <a:tab pos="7199313" algn="l"/>
              </a:tabLst>
            </a:pPr>
            <a:r>
              <a:rPr lang="en-US" sz="1600" dirty="0" smtClean="0"/>
              <a:t>SCR795 </a:t>
            </a:r>
            <a:r>
              <a:rPr lang="en-US" sz="1600" dirty="0"/>
              <a:t>– Addition of Intra-Hour Wind Forecast to GTBD </a:t>
            </a:r>
            <a:r>
              <a:rPr lang="en-US" sz="1600" dirty="0" smtClean="0"/>
              <a:t>Calculation</a:t>
            </a:r>
          </a:p>
          <a:p>
            <a:pPr lvl="1">
              <a:tabLst>
                <a:tab pos="7199313" algn="l"/>
              </a:tabLst>
            </a:pPr>
            <a:endParaRPr lang="en-US" sz="700" dirty="0"/>
          </a:p>
          <a:p>
            <a:pPr>
              <a:tabLst>
                <a:tab pos="7199313" algn="l"/>
              </a:tabLst>
            </a:pPr>
            <a:r>
              <a:rPr lang="en-US" sz="1800" dirty="0" smtClean="0"/>
              <a:t>11/1/2018 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 smtClean="0">
                <a:solidFill>
                  <a:srgbClr val="00B050"/>
                </a:solidFill>
              </a:rPr>
              <a:t>Complete</a:t>
            </a:r>
            <a:endParaRPr lang="en-US" sz="1600" dirty="0"/>
          </a:p>
          <a:p>
            <a:pPr lvl="1">
              <a:tabLst>
                <a:tab pos="7199313" algn="l"/>
              </a:tabLst>
            </a:pPr>
            <a:r>
              <a:rPr lang="en-US" sz="1600" dirty="0" smtClean="0"/>
              <a:t>RRGRR015 </a:t>
            </a:r>
            <a:r>
              <a:rPr lang="en-US" sz="1600" dirty="0"/>
              <a:t>– Additional Guidance for Transformer and Station </a:t>
            </a:r>
            <a:r>
              <a:rPr lang="en-US" sz="1600" dirty="0" smtClean="0"/>
              <a:t>Data</a:t>
            </a:r>
          </a:p>
          <a:p>
            <a:pPr lvl="1">
              <a:tabLst>
                <a:tab pos="7199313" algn="l"/>
              </a:tabLst>
            </a:pPr>
            <a:endParaRPr lang="en-US" sz="700" dirty="0"/>
          </a:p>
          <a:p>
            <a:pPr>
              <a:tabLst>
                <a:tab pos="7199313" algn="l"/>
              </a:tabLst>
            </a:pPr>
            <a:r>
              <a:rPr lang="en-US" sz="1800" dirty="0" smtClean="0"/>
              <a:t>11/19/2018 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  <a:endParaRPr lang="en-US" sz="1600" dirty="0"/>
          </a:p>
          <a:p>
            <a:pPr lvl="1">
              <a:tabLst>
                <a:tab pos="7199313" algn="l"/>
              </a:tabLst>
            </a:pPr>
            <a:r>
              <a:rPr lang="en-US" sz="1600" dirty="0" smtClean="0"/>
              <a:t>NPRR831(b) </a:t>
            </a:r>
            <a:r>
              <a:rPr lang="en-US" sz="1600" dirty="0"/>
              <a:t>– Inclusion of Private Use Networks in Load Zone Price </a:t>
            </a:r>
            <a:r>
              <a:rPr lang="en-US" sz="1600" dirty="0" err="1" smtClean="0"/>
              <a:t>Calcs</a:t>
            </a:r>
            <a:endParaRPr lang="en-US" sz="1600" dirty="0" smtClean="0"/>
          </a:p>
          <a:p>
            <a:pPr lvl="1">
              <a:tabLst>
                <a:tab pos="7199313" algn="l"/>
              </a:tabLst>
            </a:pPr>
            <a:r>
              <a:rPr lang="en-US" sz="1600" dirty="0" smtClean="0"/>
              <a:t>SCR777 – </a:t>
            </a:r>
            <a:r>
              <a:rPr lang="en-US" sz="1600" dirty="0"/>
              <a:t>Bilateral CRR Interface Enhancement</a:t>
            </a:r>
          </a:p>
          <a:p>
            <a:pPr>
              <a:tabLst>
                <a:tab pos="7199313" algn="l"/>
              </a:tabLst>
            </a:pPr>
            <a:endParaRPr lang="en-US" sz="700" dirty="0" smtClean="0"/>
          </a:p>
          <a:p>
            <a:pPr>
              <a:tabLst>
                <a:tab pos="7199313" algn="l"/>
              </a:tabLst>
            </a:pPr>
            <a:r>
              <a:rPr lang="en-US" sz="1800" dirty="0" smtClean="0"/>
              <a:t>2018 December </a:t>
            </a:r>
            <a:r>
              <a:rPr lang="en-US" sz="1800" dirty="0"/>
              <a:t>Release – </a:t>
            </a:r>
            <a:r>
              <a:rPr lang="en-US" sz="1800" dirty="0" smtClean="0"/>
              <a:t>12/11/2018 </a:t>
            </a:r>
            <a:r>
              <a:rPr lang="en-US" sz="1800" dirty="0"/>
              <a:t>– </a:t>
            </a:r>
            <a:r>
              <a:rPr lang="en-US" sz="1800" dirty="0" smtClean="0"/>
              <a:t>12/13/2018 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  <a:endParaRPr lang="en-US" sz="1600" dirty="0"/>
          </a:p>
          <a:p>
            <a:pPr lvl="1">
              <a:tabLst>
                <a:tab pos="7199313" algn="l"/>
              </a:tabLst>
            </a:pPr>
            <a:r>
              <a:rPr lang="en-US" sz="1600" strike="sngStrike" dirty="0" smtClean="0"/>
              <a:t>NPRR809(b) </a:t>
            </a:r>
            <a:r>
              <a:rPr lang="en-US" sz="1600" strike="sngStrike" dirty="0"/>
              <a:t>– GTC or GTL for New Generation Interconnection</a:t>
            </a:r>
            <a:endParaRPr lang="en-US" sz="1600" strike="sngStrike" dirty="0" smtClean="0"/>
          </a:p>
          <a:p>
            <a:pPr lvl="1">
              <a:tabLst>
                <a:tab pos="7199313" algn="l"/>
              </a:tabLst>
            </a:pPr>
            <a:r>
              <a:rPr lang="en-US" sz="1600" dirty="0"/>
              <a:t>NPRR833 – Modify PTP Obligation Bid Clearing Change</a:t>
            </a:r>
            <a:endParaRPr lang="en-US" sz="1600" dirty="0" smtClean="0"/>
          </a:p>
          <a:p>
            <a:pPr lvl="1">
              <a:tabLst>
                <a:tab pos="7199313" algn="l"/>
              </a:tabLst>
            </a:pPr>
            <a:r>
              <a:rPr lang="en-US" sz="1600" dirty="0" smtClean="0"/>
              <a:t>NPRR843(b) </a:t>
            </a:r>
            <a:r>
              <a:rPr lang="en-US" sz="1600" dirty="0"/>
              <a:t>– </a:t>
            </a:r>
            <a:r>
              <a:rPr lang="en-US" sz="1400" dirty="0"/>
              <a:t>Short-Term System Adequacy &amp; AS Offer Disclosure Reports Additions</a:t>
            </a:r>
            <a:endParaRPr lang="en-US" sz="1200" dirty="0"/>
          </a:p>
          <a:p>
            <a:pPr lvl="2">
              <a:tabLst>
                <a:tab pos="7199313" algn="l"/>
              </a:tabLst>
            </a:pPr>
            <a:r>
              <a:rPr lang="en-US" sz="1400" dirty="0" smtClean="0"/>
              <a:t>60 day reports</a:t>
            </a:r>
          </a:p>
          <a:p>
            <a:pPr lvl="1">
              <a:tabLst>
                <a:tab pos="7199313" algn="l"/>
              </a:tabLst>
            </a:pPr>
            <a:r>
              <a:rPr lang="en-US" sz="1600" dirty="0" smtClean="0"/>
              <a:t>PGRR063 –</a:t>
            </a:r>
            <a:r>
              <a:rPr lang="en-US" sz="2000" dirty="0" smtClean="0"/>
              <a:t> </a:t>
            </a:r>
            <a:r>
              <a:rPr lang="en-US" sz="1400" dirty="0"/>
              <a:t>Transmission Interconnection Study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590800" y="6331549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2018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447632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904832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447632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2060078"/>
              </p:ext>
            </p:extLst>
          </p:nvPr>
        </p:nvGraphicFramePr>
        <p:xfrm>
          <a:off x="160280" y="838201"/>
          <a:ext cx="8839200" cy="3384185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524191"/>
                <a:gridCol w="1504660"/>
                <a:gridCol w="1390749"/>
                <a:gridCol w="1455680"/>
              </a:tblGrid>
              <a:tr h="549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2/6 – 2/8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4/5 – 4/9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5/29 – 5/31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8/7 – 8/9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10/23 – 10/25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12/11 – 12/13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2422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NPRR659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NPRR810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NPRR846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NPRR562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(partial implementation)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NPRR825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NPRR875</a:t>
                      </a: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NPRR809</a:t>
                      </a:r>
                      <a:r>
                        <a:rPr kumimoji="0" lang="en-US" sz="9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NPRR833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(a/b)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NPRR831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315200" y="1400352"/>
            <a:ext cx="23690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kern="0" dirty="0" smtClean="0">
                <a:solidFill>
                  <a:srgbClr val="000000"/>
                </a:solidFill>
              </a:rPr>
              <a:t> </a:t>
            </a:r>
            <a:endParaRPr lang="en-US" sz="28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3122655" y="3285979"/>
            <a:ext cx="1508760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7/2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638685" y="1392114"/>
            <a:ext cx="37054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4647890" y="2424346"/>
            <a:ext cx="1501431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9/1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-301784" y="1935294"/>
            <a:ext cx="12747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/>
              <a:t>CMM Release 1a</a:t>
            </a:r>
            <a:endParaRPr lang="en-US" sz="1100" i="1" dirty="0"/>
          </a:p>
        </p:txBody>
      </p:sp>
      <p:sp>
        <p:nvSpPr>
          <p:cNvPr id="4" name="Left Brace 3"/>
          <p:cNvSpPr/>
          <p:nvPr/>
        </p:nvSpPr>
        <p:spPr>
          <a:xfrm>
            <a:off x="406782" y="1645562"/>
            <a:ext cx="167979" cy="8543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84529" y="5432243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26" name="TextBox 12"/>
          <p:cNvSpPr txBox="1">
            <a:spLocks noChangeArrowheads="1"/>
          </p:cNvSpPr>
          <p:nvPr/>
        </p:nvSpPr>
        <p:spPr bwMode="auto">
          <a:xfrm>
            <a:off x="140666" y="3292999"/>
            <a:ext cx="1444653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  &amp;  2/1</a:t>
            </a:r>
            <a:endParaRPr lang="en-US" sz="1200" kern="0" dirty="0"/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6497486" y="5446693"/>
            <a:ext cx="2485392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NPRR825(a) – </a:t>
            </a:r>
            <a:r>
              <a:rPr lang="en-US" sz="800" b="0" kern="0" dirty="0" err="1" smtClean="0"/>
              <a:t>NoticeBuilder</a:t>
            </a:r>
            <a:r>
              <a:rPr lang="en-US" sz="800" b="0" kern="0" dirty="0" smtClean="0"/>
              <a:t>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NPRR562(b</a:t>
            </a:r>
            <a:r>
              <a:rPr lang="en-US" sz="800" b="0" kern="0" dirty="0"/>
              <a:t>) – </a:t>
            </a:r>
            <a:r>
              <a:rPr lang="en-US" sz="800" b="0" kern="0" dirty="0" smtClean="0"/>
              <a:t>Reporting/posting system changes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NPRR809(b</a:t>
            </a:r>
            <a:r>
              <a:rPr lang="en-US" sz="800" b="0" kern="0" dirty="0"/>
              <a:t>) – Reporting/posting </a:t>
            </a:r>
            <a:r>
              <a:rPr lang="en-US" sz="800" b="0" kern="0" dirty="0" smtClean="0"/>
              <a:t>system changes</a:t>
            </a:r>
            <a:endParaRPr lang="en-US" sz="800" b="0" kern="0" dirty="0"/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NPRR833(a) – </a:t>
            </a:r>
            <a:r>
              <a:rPr kumimoji="0" lang="en-US" sz="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DAM system changes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NPRR833(b) – </a:t>
            </a:r>
            <a:r>
              <a:rPr lang="en-US" sz="800" b="0" kern="0" dirty="0" smtClean="0"/>
              <a:t>SCED system changes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NPRR843(a) – CDR, 48 hour, &amp; 7 day reports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NPRR843(b) – 60 day reports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</a:endParaRPr>
          </a:p>
        </p:txBody>
      </p:sp>
      <p:sp>
        <p:nvSpPr>
          <p:cNvPr id="37" name="TextBox 13"/>
          <p:cNvSpPr txBox="1">
            <a:spLocks noChangeArrowheads="1"/>
          </p:cNvSpPr>
          <p:nvPr/>
        </p:nvSpPr>
        <p:spPr bwMode="auto">
          <a:xfrm>
            <a:off x="160280" y="4642442"/>
            <a:ext cx="8839200" cy="261610"/>
          </a:xfrm>
          <a:prstGeom prst="rect">
            <a:avLst/>
          </a:prstGeom>
          <a:solidFill>
            <a:srgbClr val="BBE0E3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TBD Items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(and point at which they became “TBD”)</a:t>
            </a:r>
            <a:endParaRPr kumimoji="0" lang="en-US" sz="11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008973"/>
              </p:ext>
            </p:extLst>
          </p:nvPr>
        </p:nvGraphicFramePr>
        <p:xfrm>
          <a:off x="168443" y="4908113"/>
          <a:ext cx="8823157" cy="464820"/>
        </p:xfrm>
        <a:graphic>
          <a:graphicData uri="http://schemas.openxmlformats.org/drawingml/2006/table">
            <a:tbl>
              <a:tblPr firstRow="1" bandRow="1"/>
              <a:tblGrid>
                <a:gridCol w="898357"/>
                <a:gridCol w="914400"/>
                <a:gridCol w="914400"/>
                <a:gridCol w="2895600"/>
                <a:gridCol w="3200400"/>
              </a:tblGrid>
              <a:tr h="239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NPRR664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US" sz="8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SCR781  P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NPRR702  P,</a:t>
                      </a:r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800" b="0" strike="sngStrike" baseline="0" dirty="0" smtClean="0">
                          <a:solidFill>
                            <a:schemeClr val="tx1"/>
                          </a:solidFill>
                        </a:rPr>
                        <a:t>SCR777</a:t>
                      </a:r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800" b="0" strike="sngStrike" baseline="0" dirty="0" smtClean="0">
                          <a:solidFill>
                            <a:schemeClr val="tx1"/>
                          </a:solidFill>
                        </a:rPr>
                        <a:t>NPRR831(b)</a:t>
                      </a:r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800" b="0" strike="sngStrike" baseline="0" dirty="0" smtClean="0">
                          <a:solidFill>
                            <a:schemeClr val="tx1"/>
                          </a:solidFill>
                        </a:rPr>
                        <a:t>NPRR749 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RRGRR016, NPRR519, NPR620, NPRR741, NPRR755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0974" y="3617350"/>
            <a:ext cx="3289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1/1</a:t>
            </a:r>
            <a:endParaRPr lang="en-US" sz="800" dirty="0"/>
          </a:p>
        </p:txBody>
      </p:sp>
      <p:sp>
        <p:nvSpPr>
          <p:cNvPr id="49" name="TextBox 48"/>
          <p:cNvSpPr txBox="1"/>
          <p:nvPr/>
        </p:nvSpPr>
        <p:spPr>
          <a:xfrm>
            <a:off x="190060" y="3844243"/>
            <a:ext cx="3289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2</a:t>
            </a:r>
            <a:r>
              <a:rPr lang="en-US" sz="800" dirty="0" smtClean="0"/>
              <a:t>/1</a:t>
            </a:r>
            <a:endParaRPr lang="en-US" sz="800" dirty="0"/>
          </a:p>
        </p:txBody>
      </p:sp>
      <p:sp>
        <p:nvSpPr>
          <p:cNvPr id="46" name="TextBox 45"/>
          <p:cNvSpPr txBox="1"/>
          <p:nvPr/>
        </p:nvSpPr>
        <p:spPr>
          <a:xfrm>
            <a:off x="1263557" y="1398340"/>
            <a:ext cx="304892" cy="2723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2000" dirty="0" smtClean="0">
              <a:latin typeface="Wingdings" panose="05000000000000000000" pitchFamily="2" charset="2"/>
            </a:endParaRPr>
          </a:p>
          <a:p>
            <a:endParaRPr lang="en-US" sz="1600" dirty="0" smtClean="0">
              <a:latin typeface="Wingdings" panose="05000000000000000000" pitchFamily="2" charset="2"/>
            </a:endParaRPr>
          </a:p>
          <a:p>
            <a:endParaRPr lang="en-US" sz="1050" dirty="0">
              <a:latin typeface="Wingdings" panose="05000000000000000000" pitchFamily="2" charset="2"/>
            </a:endParaRPr>
          </a:p>
          <a:p>
            <a:endParaRPr lang="en-US" sz="105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dirty="0">
              <a:latin typeface="Wingdings" panose="05000000000000000000" pitchFamily="2" charset="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09262" y="1375039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 smtClean="0">
              <a:latin typeface="Wingdings" panose="05000000000000000000" pitchFamily="2" charset="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60791" y="3570037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55947" y="1389888"/>
            <a:ext cx="3048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44429" y="1371460"/>
            <a:ext cx="304892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300" dirty="0" smtClean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</p:txBody>
      </p:sp>
      <p:sp>
        <p:nvSpPr>
          <p:cNvPr id="34" name="TextBox 12"/>
          <p:cNvSpPr txBox="1">
            <a:spLocks noChangeArrowheads="1"/>
          </p:cNvSpPr>
          <p:nvPr/>
        </p:nvSpPr>
        <p:spPr bwMode="auto">
          <a:xfrm>
            <a:off x="6157789" y="3285096"/>
            <a:ext cx="138074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11/1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845662" y="2684756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8692736" y="1520787"/>
            <a:ext cx="240625" cy="3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12"/>
          <p:cNvSpPr txBox="1">
            <a:spLocks noChangeArrowheads="1"/>
          </p:cNvSpPr>
          <p:nvPr/>
        </p:nvSpPr>
        <p:spPr bwMode="auto">
          <a:xfrm>
            <a:off x="7541802" y="3282645"/>
            <a:ext cx="144107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11/19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57" name="TextBox 12"/>
          <p:cNvSpPr txBox="1">
            <a:spLocks noChangeArrowheads="1"/>
          </p:cNvSpPr>
          <p:nvPr/>
        </p:nvSpPr>
        <p:spPr bwMode="auto">
          <a:xfrm>
            <a:off x="1604141" y="3293761"/>
            <a:ext cx="1508760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799105" y="3580940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 smtClean="0">
              <a:latin typeface="Wingdings" panose="05000000000000000000" pitchFamily="2" charset="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249473" y="1396291"/>
            <a:ext cx="304892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300" dirty="0" smtClean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4648199" y="3285478"/>
            <a:ext cx="149298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10/1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847403" y="3623687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229495" y="3580640"/>
            <a:ext cx="3705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321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2019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447632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904832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447632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9464798"/>
              </p:ext>
            </p:extLst>
          </p:nvPr>
        </p:nvGraphicFramePr>
        <p:xfrm>
          <a:off x="160280" y="838201"/>
          <a:ext cx="8839200" cy="3603641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2/5 – 2/7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 – 4/4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5/28 – 5/30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8/6 – 8/8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10/15 – 10/17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12/10 – 12/12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2422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NPRR858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SCR794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VCMRR022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NPRR749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NPRR833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(c)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NPRR809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NPRR856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Ph2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221420" y="1400352"/>
            <a:ext cx="23690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kern="0" dirty="0" smtClean="0">
                <a:solidFill>
                  <a:srgbClr val="000000"/>
                </a:solidFill>
              </a:rPr>
              <a:t> </a:t>
            </a:r>
            <a:endParaRPr lang="en-US" sz="28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84529" y="5432243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6556324" y="5443167"/>
            <a:ext cx="2485392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NPRR809(b) – Reporting/posting system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NPRR833(c)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CRR </a:t>
            </a:r>
            <a:r>
              <a:rPr lang="en-US" sz="800" b="0" kern="0" dirty="0"/>
              <a:t>system changes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</a:endParaRPr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160279" y="3292999"/>
            <a:ext cx="1425040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January</a:t>
            </a:r>
            <a:endParaRPr lang="en-US" sz="1200" kern="0" dirty="0"/>
          </a:p>
        </p:txBody>
      </p:sp>
      <p:sp>
        <p:nvSpPr>
          <p:cNvPr id="12" name="TextBox 11"/>
          <p:cNvSpPr txBox="1"/>
          <p:nvPr/>
        </p:nvSpPr>
        <p:spPr>
          <a:xfrm>
            <a:off x="1263160" y="1389184"/>
            <a:ext cx="370549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36589" y="1389184"/>
            <a:ext cx="370549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>
                <a:solidFill>
                  <a:srgbClr val="000000"/>
                </a:solidFill>
              </a:rPr>
              <a:t>P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77651" y="1389184"/>
            <a:ext cx="37054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57167" y="3588762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200400" y="1524000"/>
            <a:ext cx="4572000" cy="990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649675" y="1389175"/>
            <a:ext cx="37054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82895" y="1400352"/>
            <a:ext cx="23690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kern="0" dirty="0" smtClean="0">
                <a:solidFill>
                  <a:srgbClr val="000000"/>
                </a:solidFill>
              </a:rPr>
              <a:t> </a:t>
            </a:r>
            <a:endParaRPr lang="en-US" sz="28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1538737" y="1830009"/>
            <a:ext cx="442463" cy="913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39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297173"/>
              </p:ext>
            </p:extLst>
          </p:nvPr>
        </p:nvGraphicFramePr>
        <p:xfrm>
          <a:off x="72855" y="825060"/>
          <a:ext cx="8991599" cy="31239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NPRR865 </a:t>
                      </a:r>
                      <a:r>
                        <a:rPr lang="en-US" sz="120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Publish RTM Shift Factors for Hubs, Load Zones, and DC Ties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NPRR880 </a:t>
                      </a:r>
                      <a:r>
                        <a:rPr lang="en-US" sz="120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Publish RTM Shift Factors for Private Use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Network Settlement Points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Nov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$30k-$40k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$30k-$40k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DC Energy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NPRR866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Mapping Registered DG and Load Resources to Transmission Loads in the Network Operations Model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PGRR061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Related to NPRR866</a:t>
                      </a:r>
                      <a:endParaRPr lang="en-US" sz="105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Nov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2019-R2</a:t>
                      </a:r>
                      <a:endParaRPr lang="en-US" sz="100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$10k-$20k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&lt;$10k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199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RRGRR017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Related to NPRR866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Nov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2019-R2</a:t>
                      </a:r>
                      <a:endParaRPr lang="en-US" sz="1000" dirty="0" smtClean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$20k-$40k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199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SCR793 </a:t>
                      </a:r>
                      <a:r>
                        <a:rPr lang="en-US" sz="120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SSR Related Telemetry for Transmission Service Provider (TSP) Operators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Nov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Cross Texas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Transmission</a:t>
                      </a:r>
                      <a:endParaRPr 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NOGRR174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AVR and PSS Testing Requirements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Nov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Luminant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SCR796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Validation Rules to Preclude Certain Transactions at Resource Nodes within PUNs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$35k-$55k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NPRR873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Posting ERCOT-Wide Intra-Hour Wind Power and Load Forecast on MIS Public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$60k-$80k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13" name="TextBox 22"/>
          <p:cNvSpPr txBox="1">
            <a:spLocks noChangeArrowheads="1"/>
          </p:cNvSpPr>
          <p:nvPr/>
        </p:nvSpPr>
        <p:spPr bwMode="auto">
          <a:xfrm>
            <a:off x="4800600" y="4113207"/>
            <a:ext cx="2501608" cy="261610"/>
          </a:xfrm>
          <a:prstGeom prst="rect">
            <a:avLst/>
          </a:pr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000000"/>
                </a:solidFill>
              </a:rPr>
              <a:t>Project </a:t>
            </a: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Initiations – </a:t>
            </a:r>
            <a:r>
              <a:rPr lang="en-US" sz="1100" kern="0" dirty="0" smtClean="0">
                <a:solidFill>
                  <a:srgbClr val="000000"/>
                </a:solidFill>
              </a:rPr>
              <a:t>Next 3 Months</a:t>
            </a:r>
            <a:endParaRPr kumimoji="0" lang="en-US" sz="11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957217"/>
              </p:ext>
            </p:extLst>
          </p:nvPr>
        </p:nvGraphicFramePr>
        <p:xfrm>
          <a:off x="72855" y="4800600"/>
          <a:ext cx="8991599" cy="14402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7655"/>
                <a:gridCol w="1752600"/>
                <a:gridCol w="3491344"/>
              </a:tblGrid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Aging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Items Report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Last Action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NPRR664 </a:t>
                      </a:r>
                      <a:r>
                        <a:rPr lang="en-US" sz="900" dirty="0" smtClean="0"/>
                        <a:t>–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Fuel Index Price for Resource Definition and Real-Time Make-Whole Payments for Exceptional Fuel Cost Events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12/9/2014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NPRR847 in August 2018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 presented options to WMS in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Sept 2018 to resolve remaining gray-boxes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QMWG discussed on 10/15/2018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8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410200" cy="518318"/>
          </a:xfrm>
        </p:spPr>
        <p:txBody>
          <a:bodyPr/>
          <a:lstStyle/>
          <a:p>
            <a:r>
              <a:rPr lang="en-US" dirty="0" smtClean="0"/>
              <a:t>2018 Project Spending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438400" y="6107973"/>
            <a:ext cx="5867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solidFill>
                  <a:prstClr val="black"/>
                </a:solidFill>
              </a:rPr>
              <a:t>2018 PPL Budget  =  $20.0M</a:t>
            </a:r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2438400" y="6380821"/>
            <a:ext cx="5867400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>
                <a:solidFill>
                  <a:srgbClr val="FF0000"/>
                </a:solidFill>
              </a:rPr>
              <a:t>“Potential Demand” represents internal ERCOT projects that have not been fully approved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24" y="768840"/>
            <a:ext cx="8991600" cy="5284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70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dirty="0"/>
              <a:t>Revision Request Funding Placeholder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13203"/>
            <a:ext cx="8686800" cy="1028700"/>
          </a:xfrm>
        </p:spPr>
        <p:txBody>
          <a:bodyPr/>
          <a:lstStyle/>
          <a:p>
            <a:r>
              <a:rPr lang="en-US" sz="2000" dirty="0"/>
              <a:t>In </a:t>
            </a:r>
            <a:r>
              <a:rPr lang="en-US" sz="2000" dirty="0" smtClean="0"/>
              <a:t>2018 and 2019, </a:t>
            </a:r>
            <a:r>
              <a:rPr lang="en-US" sz="2000" dirty="0"/>
              <a:t>ERCOT </a:t>
            </a:r>
            <a:r>
              <a:rPr lang="en-US" sz="2000" dirty="0" smtClean="0"/>
              <a:t>forecasted </a:t>
            </a:r>
            <a:r>
              <a:rPr lang="en-US" sz="2000" dirty="0"/>
              <a:t>$</a:t>
            </a:r>
            <a:r>
              <a:rPr lang="en-US" sz="2000" dirty="0" smtClean="0"/>
              <a:t>4.0M </a:t>
            </a:r>
            <a:r>
              <a:rPr lang="en-US" sz="2000" dirty="0"/>
              <a:t>for Revision Request </a:t>
            </a:r>
            <a:r>
              <a:rPr lang="en-US" sz="2000" dirty="0" smtClean="0"/>
              <a:t>work</a:t>
            </a:r>
          </a:p>
          <a:p>
            <a:pPr marL="457200" indent="-457200">
              <a:buFont typeface="+mj-lt"/>
              <a:buAutoNum type="arabicPeriod"/>
            </a:pPr>
            <a:endParaRPr lang="en-US" sz="12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Yearly Revision Request Spending Forecast Summary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435016"/>
              </p:ext>
            </p:extLst>
          </p:nvPr>
        </p:nvGraphicFramePr>
        <p:xfrm>
          <a:off x="1219200" y="2427935"/>
          <a:ext cx="6840064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332"/>
                <a:gridCol w="1600866"/>
                <a:gridCol w="1600866"/>
              </a:tblGrid>
              <a:tr h="5588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Project Status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2019</a:t>
                      </a:r>
                      <a:endParaRPr lang="en-US" sz="2000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YTD Actuals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$1.95M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i="1" dirty="0"/>
                    </a:p>
                  </a:txBody>
                  <a:tcPr anchor="ctr"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In-Flight / Complete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$2.39M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$1.42M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Not Started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$0.04M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$0.13M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 Funding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$1.61M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$2.45M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Allocation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219200" y="4784055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5279037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3012135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56539" y="3079370"/>
            <a:ext cx="1345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As of 10/31/2018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0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772400" cy="518318"/>
          </a:xfrm>
        </p:spPr>
        <p:txBody>
          <a:bodyPr/>
          <a:lstStyle/>
          <a:p>
            <a:r>
              <a:rPr lang="en-US" sz="2000" dirty="0" smtClean="0"/>
              <a:t>Priority / Rank Options for Revision Requests with Impacts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495427"/>
              </p:ext>
            </p:extLst>
          </p:nvPr>
        </p:nvGraphicFramePr>
        <p:xfrm>
          <a:off x="228600" y="945014"/>
          <a:ext cx="8686799" cy="4998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276600"/>
                <a:gridCol w="762000"/>
                <a:gridCol w="762000"/>
                <a:gridCol w="2590799"/>
              </a:tblGrid>
              <a:tr h="6399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460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PGRR066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Interconnection Request Cancellation and Creation of Inactive Status</a:t>
                      </a:r>
                      <a:endParaRPr lang="en-US" sz="8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2580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to end of 2019 list and work into the plan without disrupting in-flight projects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Priority/Rank recommended by ROS</a:t>
                      </a:r>
                    </a:p>
                  </a:txBody>
                  <a:tcPr anchor="ctr"/>
                </a:tc>
              </a:tr>
              <a:tr h="460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NPRR863</a:t>
                      </a:r>
                      <a:endParaRPr 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Creation of ERCOT Contingency Reserve Service and Revisions to Responsive Reserve</a:t>
                      </a:r>
                      <a:endParaRPr lang="en-US" sz="6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Input from market needed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IA posted on 11/14/2018</a:t>
                      </a:r>
                      <a:endParaRPr lang="en-U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60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NPRR884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Adjustments to Pricing and Settlement for 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RUCs 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On-Line Combined Cycle Generation Resources</a:t>
                      </a:r>
                      <a:endParaRPr lang="en-US" sz="8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2590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to end of 2019 list and work into the plan without disrupting in-flight projects</a:t>
                      </a:r>
                    </a:p>
                  </a:txBody>
                  <a:tcPr anchor="ctr"/>
                </a:tc>
              </a:tr>
              <a:tr h="460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NPRR899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Digital Certificate and User Security Administrator Clarifications and Opt Out Procedure</a:t>
                      </a:r>
                      <a:endParaRPr lang="en-US" sz="8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2600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to end of 2019 list and work into the plan without disrupting in-flight projects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Need to implement by 8/1/2019</a:t>
                      </a:r>
                    </a:p>
                  </a:txBody>
                  <a:tcPr anchor="ctr"/>
                </a:tc>
              </a:tr>
              <a:tr h="460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SCR797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IRR Current Operating Plan (COP) to TSPs</a:t>
                      </a:r>
                      <a:endParaRPr lang="en-US" sz="8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2610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to end of 2019 list and work into the plan without disrupting in-flight projects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Deliver by end of summer so TSPs can leverage COP information in fall season outage studies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702471"/>
              </p:ext>
            </p:extLst>
          </p:nvPr>
        </p:nvGraphicFramePr>
        <p:xfrm>
          <a:off x="4729051" y="646586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044836" y="6005780"/>
            <a:ext cx="3352800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2019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</a:t>
            </a:r>
            <a:r>
              <a:rPr lang="en-US" sz="900" b="0" kern="0" dirty="0" smtClean="0">
                <a:solidFill>
                  <a:srgbClr val="000000"/>
                </a:solidFill>
              </a:rPr>
              <a:t>	= 2580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Rank 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220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114575</TotalTime>
  <Words>1086</Words>
  <Application>Microsoft Office PowerPoint</Application>
  <PresentationFormat>On-screen Show (4:3)</PresentationFormat>
  <Paragraphs>543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Implementations</vt:lpstr>
      <vt:lpstr>2018 Release Targets – Board Approved NPRRs / SCRs / xGRRs </vt:lpstr>
      <vt:lpstr>2019 Release Targets – Board Approved NPRRs / SCRs / xGRRs </vt:lpstr>
      <vt:lpstr>Approved Revision Requests “Not Started” – Planned to Start in Future Months</vt:lpstr>
      <vt:lpstr>2018 Project Spending</vt:lpstr>
      <vt:lpstr>Revision Request Funding Placeholder Status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1176</cp:revision>
  <cp:lastPrinted>2018-11-14T17:20:04Z</cp:lastPrinted>
  <dcterms:created xsi:type="dcterms:W3CDTF">2016-01-21T15:20:31Z</dcterms:created>
  <dcterms:modified xsi:type="dcterms:W3CDTF">2018-11-14T19:17:14Z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