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27" r:id="rId10"/>
    <p:sldId id="341" r:id="rId11"/>
    <p:sldId id="334" r:id="rId12"/>
    <p:sldId id="337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22" d="100"/>
          <a:sy n="122" d="100"/>
        </p:scale>
        <p:origin x="18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November 15,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3-10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2"/>
            <a:r>
              <a:rPr lang="en-US" sz="1400" dirty="0" smtClean="0"/>
              <a:t>Aging Items Report</a:t>
            </a:r>
            <a:endParaRPr lang="en-US" sz="1400" dirty="0"/>
          </a:p>
          <a:p>
            <a:pPr lvl="1"/>
            <a:r>
              <a:rPr lang="en-US" sz="1800" dirty="0" smtClean="0"/>
              <a:t>2018 Project Spending Forecast</a:t>
            </a:r>
          </a:p>
          <a:p>
            <a:pPr lvl="1"/>
            <a:r>
              <a:rPr lang="en-US" sz="1800" dirty="0"/>
              <a:t>Revision 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696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68183"/>
            <a:ext cx="8949560" cy="5563365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2018 October Release </a:t>
            </a:r>
            <a:r>
              <a:rPr lang="en-US" sz="1800" dirty="0"/>
              <a:t>– </a:t>
            </a:r>
            <a:r>
              <a:rPr lang="en-US" sz="1800" dirty="0" smtClean="0"/>
              <a:t>10/23/2018 </a:t>
            </a:r>
            <a:r>
              <a:rPr lang="en-US" sz="1800" dirty="0"/>
              <a:t>– </a:t>
            </a:r>
            <a:r>
              <a:rPr lang="en-US" sz="1800" dirty="0" smtClean="0"/>
              <a:t>10/25/2018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NPRR843(a</a:t>
            </a:r>
            <a:r>
              <a:rPr lang="en-US" sz="1600" dirty="0"/>
              <a:t>) – </a:t>
            </a:r>
            <a:r>
              <a:rPr lang="en-US" sz="1400" dirty="0"/>
              <a:t>Short-Term System Adequacy </a:t>
            </a:r>
            <a:r>
              <a:rPr lang="en-US" sz="1400" dirty="0" smtClean="0"/>
              <a:t>&amp; AS </a:t>
            </a:r>
            <a:r>
              <a:rPr lang="en-US" sz="1400" dirty="0"/>
              <a:t>Offer Disclosure Reports Additions</a:t>
            </a:r>
            <a:endParaRPr lang="en-US" sz="1200" dirty="0" smtClean="0"/>
          </a:p>
          <a:p>
            <a:pPr lvl="2">
              <a:tabLst>
                <a:tab pos="7199313" algn="l"/>
              </a:tabLst>
            </a:pPr>
            <a:r>
              <a:rPr lang="en-US" sz="1400" dirty="0" smtClean="0"/>
              <a:t>One CDR report, one 48-hour report, and two 7-day reports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NPRR864</a:t>
            </a:r>
            <a:r>
              <a:rPr lang="en-US" sz="1600" dirty="0"/>
              <a:t> – RUC Modifications to Consider Market-Based </a:t>
            </a:r>
            <a:r>
              <a:rPr lang="en-US" sz="1600" dirty="0" smtClean="0"/>
              <a:t>Solutions</a:t>
            </a:r>
          </a:p>
          <a:p>
            <a:pPr lvl="1">
              <a:tabLst>
                <a:tab pos="2286000" algn="l"/>
                <a:tab pos="7199313" algn="l"/>
              </a:tabLst>
            </a:pPr>
            <a:r>
              <a:rPr lang="en-US" sz="1600" dirty="0" smtClean="0"/>
              <a:t>NPRR875 – </a:t>
            </a:r>
            <a:r>
              <a:rPr lang="en-US" sz="1600" dirty="0"/>
              <a:t>Clarification </a:t>
            </a:r>
            <a:r>
              <a:rPr lang="en-US" sz="1600" dirty="0" smtClean="0"/>
              <a:t>of </a:t>
            </a:r>
            <a:r>
              <a:rPr lang="en-US" sz="1600" dirty="0"/>
              <a:t>NPRR864, RUC </a:t>
            </a:r>
            <a:r>
              <a:rPr lang="en-US" sz="1600" dirty="0" smtClean="0"/>
              <a:t>Mods </a:t>
            </a:r>
            <a:r>
              <a:rPr lang="en-US" sz="1600" dirty="0"/>
              <a:t>to Consider Market-Based Solutions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SCR795 </a:t>
            </a:r>
            <a:r>
              <a:rPr lang="en-US" sz="1600" dirty="0"/>
              <a:t>– Addition of Intra-Hour Wind Forecast to GTBD </a:t>
            </a:r>
            <a:r>
              <a:rPr lang="en-US" sz="1600" dirty="0" smtClean="0"/>
              <a:t>Calculation</a:t>
            </a:r>
          </a:p>
          <a:p>
            <a:pPr lvl="1">
              <a:tabLst>
                <a:tab pos="7199313" algn="l"/>
              </a:tabLst>
            </a:pPr>
            <a:endParaRPr lang="en-US" sz="700" dirty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11/1/2018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RRGRR015 </a:t>
            </a:r>
            <a:r>
              <a:rPr lang="en-US" sz="1600" dirty="0"/>
              <a:t>– Additional Guidance for Transformer and Station </a:t>
            </a:r>
            <a:r>
              <a:rPr lang="en-US" sz="1600" dirty="0" smtClean="0"/>
              <a:t>Data</a:t>
            </a:r>
          </a:p>
          <a:p>
            <a:pPr lvl="1">
              <a:tabLst>
                <a:tab pos="7199313" algn="l"/>
              </a:tabLst>
            </a:pPr>
            <a:endParaRPr lang="en-US" sz="700" dirty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11/19/2018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NPRR831(b) </a:t>
            </a:r>
            <a:r>
              <a:rPr lang="en-US" sz="1600" dirty="0"/>
              <a:t>– Inclusion of Private Use Networks in Load Zone Price </a:t>
            </a:r>
            <a:r>
              <a:rPr lang="en-US" sz="1600" dirty="0" err="1" smtClean="0"/>
              <a:t>Calcs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SCR777 – </a:t>
            </a:r>
            <a:r>
              <a:rPr lang="en-US" sz="1600" dirty="0"/>
              <a:t>Bilateral CRR Interface Enhancement</a:t>
            </a:r>
          </a:p>
          <a:p>
            <a:pPr>
              <a:tabLst>
                <a:tab pos="7199313" algn="l"/>
              </a:tabLst>
            </a:pPr>
            <a:endParaRPr lang="en-US" sz="700" dirty="0" smtClean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2018 December </a:t>
            </a:r>
            <a:r>
              <a:rPr lang="en-US" sz="1800" dirty="0"/>
              <a:t>Release – </a:t>
            </a:r>
            <a:r>
              <a:rPr lang="en-US" sz="1800" dirty="0" smtClean="0"/>
              <a:t>12/11/2018 </a:t>
            </a:r>
            <a:r>
              <a:rPr lang="en-US" sz="1800" dirty="0"/>
              <a:t>– </a:t>
            </a:r>
            <a:r>
              <a:rPr lang="en-US" sz="1800" dirty="0" smtClean="0"/>
              <a:t>12/13/2018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strike="sngStrike" dirty="0" smtClean="0"/>
              <a:t>NPRR809(b) </a:t>
            </a:r>
            <a:r>
              <a:rPr lang="en-US" sz="1600" strike="sngStrike" dirty="0"/>
              <a:t>– GTC or GTL for New Generation Interconnection</a:t>
            </a:r>
            <a:endParaRPr lang="en-US" sz="1600" strike="sngStrike" dirty="0" smtClean="0"/>
          </a:p>
          <a:p>
            <a:pPr lvl="1">
              <a:tabLst>
                <a:tab pos="7199313" algn="l"/>
              </a:tabLst>
            </a:pPr>
            <a:r>
              <a:rPr lang="en-US" sz="1600" dirty="0"/>
              <a:t>NPRR833 – Modify PTP Obligation Bid Clearing Change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NPRR843(b) </a:t>
            </a:r>
            <a:r>
              <a:rPr lang="en-US" sz="1600" dirty="0"/>
              <a:t>– </a:t>
            </a:r>
            <a:r>
              <a:rPr lang="en-US" sz="1400" dirty="0"/>
              <a:t>Short-Term System Adequacy &amp; AS Offer Disclosure Reports Additions</a:t>
            </a:r>
            <a:endParaRPr lang="en-US" sz="1200" dirty="0"/>
          </a:p>
          <a:p>
            <a:pPr lvl="2">
              <a:tabLst>
                <a:tab pos="7199313" algn="l"/>
              </a:tabLst>
            </a:pPr>
            <a:r>
              <a:rPr lang="en-US" sz="1400" dirty="0" smtClean="0"/>
              <a:t>60 day reports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PGRR063 –</a:t>
            </a:r>
            <a:r>
              <a:rPr lang="en-US" sz="2000" dirty="0" smtClean="0"/>
              <a:t> </a:t>
            </a:r>
            <a:r>
              <a:rPr lang="en-US" sz="1400" dirty="0"/>
              <a:t>Transmission Interconnection Study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4476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060078"/>
              </p:ext>
            </p:extLst>
          </p:nvPr>
        </p:nvGraphicFramePr>
        <p:xfrm>
          <a:off x="160280" y="838201"/>
          <a:ext cx="8839200" cy="3384185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(partial implementation)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(a/b)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638685" y="1392114"/>
            <a:ext cx="370549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2424346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9/1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1a</a:t>
            </a:r>
            <a:endParaRPr lang="en-US" sz="1100" i="1" dirty="0"/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432243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  &amp;  2/1</a:t>
            </a:r>
            <a:endParaRPr lang="en-US" sz="1200" kern="0" dirty="0"/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7486" y="5446693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NPRR825(a) – </a:t>
            </a:r>
            <a:r>
              <a:rPr lang="en-US" sz="800" b="0" kern="0" dirty="0" err="1" smtClean="0"/>
              <a:t>NoticeBuilder</a:t>
            </a:r>
            <a:r>
              <a:rPr lang="en-US" sz="800" b="0" kern="0" dirty="0" smtClean="0"/>
              <a:t>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NPRR562(b</a:t>
            </a:r>
            <a:r>
              <a:rPr lang="en-US" sz="800" b="0" kern="0" dirty="0"/>
              <a:t>) – </a:t>
            </a:r>
            <a:r>
              <a:rPr lang="en-US" sz="800" b="0" kern="0" dirty="0" smtClean="0"/>
              <a:t>Reporting/posting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NPRR809(b</a:t>
            </a:r>
            <a:r>
              <a:rPr lang="en-US" sz="800" b="0" kern="0" dirty="0"/>
              <a:t>) – Reporting/posting </a:t>
            </a:r>
            <a:r>
              <a:rPr lang="en-US" sz="800" b="0" kern="0" dirty="0" smtClean="0"/>
              <a:t>system changes</a:t>
            </a:r>
            <a:endParaRPr lang="en-US" sz="800" b="0" kern="0" dirty="0"/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NPRR833(a) – </a:t>
            </a:r>
            <a:r>
              <a:rPr kumimoji="0" lang="en-U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DAM 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NPRR833(b) – </a:t>
            </a:r>
            <a:r>
              <a:rPr lang="en-US" sz="800" b="0" kern="0" dirty="0" smtClean="0"/>
              <a:t>SCED 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NPRR843(a) – CDR, 48 hour, &amp; 7 day reports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NPRR843(b) – 60 day reports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0280" y="4642442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008973"/>
              </p:ext>
            </p:extLst>
          </p:nvPr>
        </p:nvGraphicFramePr>
        <p:xfrm>
          <a:off x="168443" y="4908113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914400"/>
                <a:gridCol w="914400"/>
                <a:gridCol w="2895600"/>
                <a:gridCol w="32004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SCR777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NPRR831(b)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NPRR749 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RRGRR016, NPRR519, NPR620, NPRR741, NPRR755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1/1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/1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09262" y="137503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60791" y="357003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55947" y="1389888"/>
            <a:ext cx="304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44429" y="1371460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6157789" y="3285096"/>
            <a:ext cx="138074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11/1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45662" y="268475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8692736" y="1520787"/>
            <a:ext cx="240625" cy="32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7541802" y="3282645"/>
            <a:ext cx="144107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11/19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1604141" y="3293761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99105" y="358094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49473" y="1396291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4648199" y="3285478"/>
            <a:ext cx="149298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47403" y="362368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29495" y="3580640"/>
            <a:ext cx="3705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4476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464798"/>
              </p:ext>
            </p:extLst>
          </p:nvPr>
        </p:nvGraphicFramePr>
        <p:xfrm>
          <a:off x="160280" y="838201"/>
          <a:ext cx="8839200" cy="3603641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22142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432243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556324" y="5443167"/>
            <a:ext cx="2485392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60279" y="3292999"/>
            <a:ext cx="142504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January</a:t>
            </a:r>
            <a:endParaRPr lang="en-US" sz="1200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1263160" y="1389184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36589" y="1389184"/>
            <a:ext cx="37054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7651" y="1389184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7167" y="3588762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200400" y="1524000"/>
            <a:ext cx="457200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649675" y="1389175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82895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1538737" y="1830009"/>
            <a:ext cx="442463" cy="9131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297173"/>
              </p:ext>
            </p:extLst>
          </p:nvPr>
        </p:nvGraphicFramePr>
        <p:xfrm>
          <a:off x="72855" y="825060"/>
          <a:ext cx="8991599" cy="31239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NPRR865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RTM Shift Factors for Hubs, Load Zones, and DC Ties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NPRR880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Publish RTM Shift Factors for Private Use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Network Settlement Points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NPRR866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Mapping Registered DG and Load Resources to Transmission Loads in the Network Operations Model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PGRR061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Related to NPRR866</a:t>
                      </a:r>
                      <a:endParaRPr lang="en-US" sz="105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19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RRGRR017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Related to NPRR866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00" dirty="0" smtClean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19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SCR793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SSR Related Telemetry for Transmission Service Provider (TSP) Operators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 Texas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Transmission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NOGRR174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AVR and PSS Testing Requirements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Luminant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Validation Rules to Preclude Certain Transactions at Resource Nodes within PUNs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Posting ERCOT-Wide Intra-Hour Wind Power and Load Forecast on MIS Public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2019-R2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00600" y="411320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957217"/>
              </p:ext>
            </p:extLst>
          </p:nvPr>
        </p:nvGraphicFramePr>
        <p:xfrm>
          <a:off x="72855" y="4800600"/>
          <a:ext cx="8991599" cy="1440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47655"/>
                <a:gridCol w="1752600"/>
                <a:gridCol w="3491344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in August 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presented options to WMS in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Sept 2018 to resolve remaining gray-boxes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QMWG discussed on 10/15/2018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2018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2018 PPL Budget  =  $20.0M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24" y="768840"/>
            <a:ext cx="8991600" cy="5284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2018 and 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435016"/>
              </p:ext>
            </p:extLst>
          </p:nvPr>
        </p:nvGraphicFramePr>
        <p:xfrm>
          <a:off x="1219200" y="2427935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$1.95M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$2.39M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$1.42M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$0.04M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$0.13M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$1.61M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$2.45M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4784055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279037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012135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079370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10/31/2018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495427"/>
              </p:ext>
            </p:extLst>
          </p:nvPr>
        </p:nvGraphicFramePr>
        <p:xfrm>
          <a:off x="228600" y="945014"/>
          <a:ext cx="8686799" cy="49985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PGRR066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Interconnection Request Cancellation and Creation of Inactive Status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Priority/Rank recommended by ROS</a:t>
                      </a: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NPRR863</a:t>
                      </a:r>
                      <a:endParaRPr 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ERCOT Contingency Reserve Service and Revisions to Responsive Reserve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Input from market needed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IA posted on 11/14/2018</a:t>
                      </a: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RUCs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On-Line Combined Cycle Generation Resources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Certificate and User Security Administrator Clarifications and Opt Out Procedure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Need to implement by 8/1/2019</a:t>
                      </a: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SCR797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IRR Current Operating Plan (COP) to TSPs</a:t>
                      </a:r>
                      <a:endParaRPr lang="en-US" sz="8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2610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Deliver by end of summer so TSPs can leverage COP information in fall season outage studies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702471"/>
              </p:ext>
            </p:extLst>
          </p:nvPr>
        </p:nvGraphicFramePr>
        <p:xfrm>
          <a:off x="4729051" y="64658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4836" y="6005780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2580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114575</TotalTime>
  <Words>1086</Words>
  <Application>Microsoft Office PowerPoint</Application>
  <PresentationFormat>On-screen Show (4:3)</PresentationFormat>
  <Paragraphs>543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2018 Release Targets – Board Approved NPRRs / SCRs / xGRRs </vt:lpstr>
      <vt:lpstr>2019 Release Targets – Board Approved NPRRs / SCRs / xGRRs </vt:lpstr>
      <vt:lpstr>Approved Revision Requests “Not Started” – Planned to Start in Future Months</vt:lpstr>
      <vt:lpstr>2018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1176</cp:revision>
  <cp:lastPrinted>2018-11-14T17:20:04Z</cp:lastPrinted>
  <dcterms:created xsi:type="dcterms:W3CDTF">2016-01-21T15:20:31Z</dcterms:created>
  <dcterms:modified xsi:type="dcterms:W3CDTF">2018-11-14T19:17:14Z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