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6"/>
  </p:notesMasterIdLst>
  <p:handoutMasterIdLst>
    <p:handoutMasterId r:id="rId17"/>
  </p:handoutMasterIdLst>
  <p:sldIdLst>
    <p:sldId id="260" r:id="rId7"/>
    <p:sldId id="258" r:id="rId8"/>
    <p:sldId id="318" r:id="rId9"/>
    <p:sldId id="327" r:id="rId10"/>
    <p:sldId id="341" r:id="rId11"/>
    <p:sldId id="334" r:id="rId12"/>
    <p:sldId id="337" r:id="rId13"/>
    <p:sldId id="338" r:id="rId14"/>
    <p:sldId id="294" r:id="rId15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99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7367" autoAdjust="0"/>
    <p:restoredTop sz="98752" autoAdjust="0"/>
  </p:normalViewPr>
  <p:slideViewPr>
    <p:cSldViewPr showGuides="1">
      <p:cViewPr varScale="1">
        <p:scale>
          <a:sx n="122" d="100"/>
          <a:sy n="122" d="100"/>
        </p:scale>
        <p:origin x="180" y="10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9.xml"/><Relationship Id="rId10" Type="http://schemas.openxmlformats.org/officeDocument/2006/relationships/slide" Target="slides/slide4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slide" Target="slides/slide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36127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708891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60763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742452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6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78269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rcot.com/services/projects/index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412906" y="2413338"/>
            <a:ext cx="5646034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Project Update and Summary of </a:t>
            </a:r>
          </a:p>
          <a:p>
            <a:r>
              <a:rPr lang="en-US" sz="2400" b="1" dirty="0" smtClean="0"/>
              <a:t>Project Priority List (PPL) Activity </a:t>
            </a:r>
            <a:endParaRPr lang="en-US" sz="2400" b="1" dirty="0"/>
          </a:p>
          <a:p>
            <a:endParaRPr lang="en-US" dirty="0"/>
          </a:p>
          <a:p>
            <a:r>
              <a:rPr lang="en-US" dirty="0" smtClean="0"/>
              <a:t>November 15, 2018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1295400" y="990600"/>
            <a:ext cx="6934200" cy="4114800"/>
          </a:xfrm>
        </p:spPr>
        <p:txBody>
          <a:bodyPr/>
          <a:lstStyle/>
          <a:p>
            <a:r>
              <a:rPr lang="en-US" sz="2400" dirty="0" smtClean="0"/>
              <a:t>Project Portfolio Update</a:t>
            </a:r>
            <a:r>
              <a:rPr lang="en-US" sz="1800" dirty="0" smtClean="0"/>
              <a:t>			p. 3-10</a:t>
            </a:r>
          </a:p>
          <a:p>
            <a:pPr lvl="1"/>
            <a:r>
              <a:rPr lang="en-US" sz="1800" dirty="0" smtClean="0"/>
              <a:t>Recent / Upcoming Project Implementations</a:t>
            </a:r>
          </a:p>
          <a:p>
            <a:pPr lvl="1"/>
            <a:r>
              <a:rPr lang="en-US" sz="1800" dirty="0" smtClean="0"/>
              <a:t>2018 Release Targets</a:t>
            </a:r>
          </a:p>
          <a:p>
            <a:pPr lvl="1"/>
            <a:r>
              <a:rPr lang="en-US" sz="1800" dirty="0" smtClean="0"/>
              <a:t>2019 Release Targets</a:t>
            </a:r>
          </a:p>
          <a:p>
            <a:pPr lvl="1"/>
            <a:r>
              <a:rPr lang="en-US" sz="1800" dirty="0"/>
              <a:t>Planned Project </a:t>
            </a:r>
            <a:r>
              <a:rPr lang="en-US" sz="1800" dirty="0" smtClean="0"/>
              <a:t>Starts</a:t>
            </a:r>
          </a:p>
          <a:p>
            <a:pPr lvl="2"/>
            <a:r>
              <a:rPr lang="en-US" sz="1400" dirty="0" smtClean="0"/>
              <a:t>Aging Items Report</a:t>
            </a:r>
            <a:endParaRPr lang="en-US" sz="1400" dirty="0"/>
          </a:p>
          <a:p>
            <a:pPr lvl="1"/>
            <a:r>
              <a:rPr lang="en-US" sz="1800" dirty="0" smtClean="0"/>
              <a:t>2018 Project Spending Forecast</a:t>
            </a:r>
          </a:p>
          <a:p>
            <a:pPr lvl="1"/>
            <a:r>
              <a:rPr lang="en-US" sz="1800" dirty="0"/>
              <a:t>Revision Request Funding Placeholder Status</a:t>
            </a:r>
            <a:endParaRPr lang="en-US" sz="1800" dirty="0" smtClean="0"/>
          </a:p>
          <a:p>
            <a:pPr lvl="1"/>
            <a:r>
              <a:rPr lang="en-US" sz="1800" dirty="0" smtClean="0"/>
              <a:t>Priority/Rank Options for Revision Requests with Impacts</a:t>
            </a:r>
          </a:p>
        </p:txBody>
      </p:sp>
      <p:sp>
        <p:nvSpPr>
          <p:cNvPr id="3" name="TextBox 3"/>
          <p:cNvSpPr txBox="1">
            <a:spLocks noChangeArrowheads="1"/>
          </p:cNvSpPr>
          <p:nvPr/>
        </p:nvSpPr>
        <p:spPr bwMode="auto">
          <a:xfrm>
            <a:off x="1093470" y="6096000"/>
            <a:ext cx="7795260" cy="56015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lnSpc>
                <a:spcPct val="80000"/>
              </a:lnSpc>
              <a:spcBef>
                <a:spcPct val="20000"/>
              </a:spcBef>
            </a:pPr>
            <a:endParaRPr lang="en-US" sz="800" b="0" dirty="0"/>
          </a:p>
          <a:p>
            <a:pPr algn="ctr"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b="0" dirty="0"/>
              <a:t>Location of Project Priority List (PPL):   </a:t>
            </a:r>
            <a:r>
              <a:rPr lang="en-US" b="0" dirty="0">
                <a:hlinkClick r:id="rId3"/>
              </a:rPr>
              <a:t>http://www.ercot.com/services/projects/index</a:t>
            </a:r>
            <a:endParaRPr lang="en-US" b="0" dirty="0"/>
          </a:p>
          <a:p>
            <a:pPr algn="ctr" eaLnBrk="1" hangingPunct="1">
              <a:lnSpc>
                <a:spcPct val="80000"/>
              </a:lnSpc>
              <a:spcBef>
                <a:spcPct val="20000"/>
              </a:spcBef>
            </a:pPr>
            <a:endParaRPr lang="en-US" sz="800" b="0" dirty="0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1371600" y="243682"/>
            <a:ext cx="5105400" cy="518318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800" b="1" dirty="0" smtClean="0">
                <a:solidFill>
                  <a:schemeClr val="accent1"/>
                </a:solidFill>
              </a:rPr>
              <a:t>Project Update Agenda</a:t>
            </a:r>
            <a:endParaRPr lang="en-US" sz="28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04994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7696200" cy="518318"/>
          </a:xfrm>
        </p:spPr>
        <p:txBody>
          <a:bodyPr/>
          <a:lstStyle/>
          <a:p>
            <a:r>
              <a:rPr lang="en-US" b="1" dirty="0" smtClean="0">
                <a:solidFill>
                  <a:schemeClr val="accent1"/>
                </a:solidFill>
              </a:rPr>
              <a:t>Recent / Upcoming Project Implementations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8240" y="768183"/>
            <a:ext cx="8949560" cy="5563365"/>
          </a:xfrm>
        </p:spPr>
        <p:txBody>
          <a:bodyPr/>
          <a:lstStyle/>
          <a:p>
            <a:pPr>
              <a:tabLst>
                <a:tab pos="7199313" algn="l"/>
              </a:tabLst>
            </a:pPr>
            <a:r>
              <a:rPr lang="en-US" sz="1800" dirty="0" smtClean="0"/>
              <a:t>2018 October Release </a:t>
            </a:r>
            <a:r>
              <a:rPr lang="en-US" sz="1800" dirty="0"/>
              <a:t>– </a:t>
            </a:r>
            <a:r>
              <a:rPr lang="en-US" sz="1800" dirty="0" smtClean="0"/>
              <a:t>10/23/2018 </a:t>
            </a:r>
            <a:r>
              <a:rPr lang="en-US" sz="1800" dirty="0"/>
              <a:t>– </a:t>
            </a:r>
            <a:r>
              <a:rPr lang="en-US" sz="1800" dirty="0" smtClean="0"/>
              <a:t>10/25/2018 </a:t>
            </a:r>
            <a:r>
              <a:rPr lang="en-US" sz="1600" i="1" dirty="0">
                <a:solidFill>
                  <a:srgbClr val="00B050"/>
                </a:solidFill>
              </a:rPr>
              <a:t>	 </a:t>
            </a:r>
            <a:r>
              <a:rPr lang="en-US" sz="1800" i="1" dirty="0" smtClean="0">
                <a:solidFill>
                  <a:srgbClr val="00B050"/>
                </a:solidFill>
              </a:rPr>
              <a:t>Complete</a:t>
            </a:r>
            <a:endParaRPr lang="en-US" sz="1600" dirty="0" smtClean="0"/>
          </a:p>
          <a:p>
            <a:pPr lvl="1">
              <a:tabLst>
                <a:tab pos="7199313" algn="l"/>
              </a:tabLst>
            </a:pPr>
            <a:r>
              <a:rPr lang="en-US" sz="1600" dirty="0" smtClean="0"/>
              <a:t>NPRR843(a</a:t>
            </a:r>
            <a:r>
              <a:rPr lang="en-US" sz="1600" dirty="0"/>
              <a:t>) – </a:t>
            </a:r>
            <a:r>
              <a:rPr lang="en-US" sz="1400" dirty="0"/>
              <a:t>Short-Term System Adequacy </a:t>
            </a:r>
            <a:r>
              <a:rPr lang="en-US" sz="1400" dirty="0" smtClean="0"/>
              <a:t>&amp; AS </a:t>
            </a:r>
            <a:r>
              <a:rPr lang="en-US" sz="1400" dirty="0"/>
              <a:t>Offer Disclosure Reports Additions</a:t>
            </a:r>
            <a:endParaRPr lang="en-US" sz="1200" dirty="0" smtClean="0"/>
          </a:p>
          <a:p>
            <a:pPr lvl="2">
              <a:tabLst>
                <a:tab pos="7199313" algn="l"/>
              </a:tabLst>
            </a:pPr>
            <a:r>
              <a:rPr lang="en-US" sz="1400" dirty="0" smtClean="0"/>
              <a:t>One CDR report, one 48-hour report, and two 7-day reports</a:t>
            </a:r>
          </a:p>
          <a:p>
            <a:pPr lvl="1">
              <a:tabLst>
                <a:tab pos="7199313" algn="l"/>
              </a:tabLst>
            </a:pPr>
            <a:r>
              <a:rPr lang="en-US" sz="1600" dirty="0" smtClean="0"/>
              <a:t>NPRR864</a:t>
            </a:r>
            <a:r>
              <a:rPr lang="en-US" sz="1600" dirty="0"/>
              <a:t> – RUC Modifications to Consider Market-Based </a:t>
            </a:r>
            <a:r>
              <a:rPr lang="en-US" sz="1600" dirty="0" smtClean="0"/>
              <a:t>Solutions</a:t>
            </a:r>
          </a:p>
          <a:p>
            <a:pPr lvl="1">
              <a:tabLst>
                <a:tab pos="2286000" algn="l"/>
                <a:tab pos="7199313" algn="l"/>
              </a:tabLst>
            </a:pPr>
            <a:r>
              <a:rPr lang="en-US" sz="1600" dirty="0" smtClean="0"/>
              <a:t>NPRR875 – </a:t>
            </a:r>
            <a:r>
              <a:rPr lang="en-US" sz="1600" dirty="0"/>
              <a:t>Clarification </a:t>
            </a:r>
            <a:r>
              <a:rPr lang="en-US" sz="1600" dirty="0" smtClean="0"/>
              <a:t>of </a:t>
            </a:r>
            <a:r>
              <a:rPr lang="en-US" sz="1600" dirty="0"/>
              <a:t>NPRR864, RUC </a:t>
            </a:r>
            <a:r>
              <a:rPr lang="en-US" sz="1600" dirty="0" smtClean="0"/>
              <a:t>Mods </a:t>
            </a:r>
            <a:r>
              <a:rPr lang="en-US" sz="1600" dirty="0"/>
              <a:t>to Consider Market-Based Solutions</a:t>
            </a:r>
            <a:endParaRPr lang="en-US" sz="1600" dirty="0" smtClean="0"/>
          </a:p>
          <a:p>
            <a:pPr lvl="1">
              <a:tabLst>
                <a:tab pos="7199313" algn="l"/>
              </a:tabLst>
            </a:pPr>
            <a:r>
              <a:rPr lang="en-US" sz="1600" dirty="0" smtClean="0"/>
              <a:t>SCR795 </a:t>
            </a:r>
            <a:r>
              <a:rPr lang="en-US" sz="1600" dirty="0"/>
              <a:t>– Addition of Intra-Hour Wind Forecast to GTBD </a:t>
            </a:r>
            <a:r>
              <a:rPr lang="en-US" sz="1600" dirty="0" smtClean="0"/>
              <a:t>Calculation</a:t>
            </a:r>
          </a:p>
          <a:p>
            <a:pPr lvl="1">
              <a:tabLst>
                <a:tab pos="7199313" algn="l"/>
              </a:tabLst>
            </a:pPr>
            <a:endParaRPr lang="en-US" sz="700" dirty="0"/>
          </a:p>
          <a:p>
            <a:pPr>
              <a:tabLst>
                <a:tab pos="7199313" algn="l"/>
              </a:tabLst>
            </a:pPr>
            <a:r>
              <a:rPr lang="en-US" sz="1800" dirty="0" smtClean="0"/>
              <a:t>11/1/2018 </a:t>
            </a:r>
            <a:r>
              <a:rPr lang="en-US" sz="1600" i="1" dirty="0">
                <a:solidFill>
                  <a:srgbClr val="00B050"/>
                </a:solidFill>
              </a:rPr>
              <a:t>	 </a:t>
            </a:r>
            <a:r>
              <a:rPr lang="en-US" sz="1800" i="1" dirty="0" smtClean="0">
                <a:solidFill>
                  <a:srgbClr val="00B050"/>
                </a:solidFill>
              </a:rPr>
              <a:t>Complete</a:t>
            </a:r>
            <a:endParaRPr lang="en-US" sz="1600" dirty="0"/>
          </a:p>
          <a:p>
            <a:pPr lvl="1">
              <a:tabLst>
                <a:tab pos="7199313" algn="l"/>
              </a:tabLst>
            </a:pPr>
            <a:r>
              <a:rPr lang="en-US" sz="1600" dirty="0" smtClean="0"/>
              <a:t>RRGRR015 </a:t>
            </a:r>
            <a:r>
              <a:rPr lang="en-US" sz="1600" dirty="0"/>
              <a:t>– Additional Guidance for Transformer and Station </a:t>
            </a:r>
            <a:r>
              <a:rPr lang="en-US" sz="1600" dirty="0" smtClean="0"/>
              <a:t>Data</a:t>
            </a:r>
          </a:p>
          <a:p>
            <a:pPr lvl="1">
              <a:tabLst>
                <a:tab pos="7199313" algn="l"/>
              </a:tabLst>
            </a:pPr>
            <a:endParaRPr lang="en-US" sz="700" dirty="0"/>
          </a:p>
          <a:p>
            <a:pPr>
              <a:tabLst>
                <a:tab pos="7199313" algn="l"/>
              </a:tabLst>
            </a:pPr>
            <a:r>
              <a:rPr lang="en-US" sz="1800" dirty="0" smtClean="0"/>
              <a:t>11/19/2018 </a:t>
            </a:r>
            <a:r>
              <a:rPr lang="en-US" sz="1600" i="1" dirty="0">
                <a:solidFill>
                  <a:srgbClr val="00B050"/>
                </a:solidFill>
              </a:rPr>
              <a:t>	 </a:t>
            </a:r>
            <a:r>
              <a:rPr lang="en-US" sz="1800" i="1" dirty="0">
                <a:solidFill>
                  <a:srgbClr val="00B050"/>
                </a:solidFill>
              </a:rPr>
              <a:t>In Flight</a:t>
            </a:r>
            <a:endParaRPr lang="en-US" sz="1600" dirty="0"/>
          </a:p>
          <a:p>
            <a:pPr lvl="1">
              <a:tabLst>
                <a:tab pos="7199313" algn="l"/>
              </a:tabLst>
            </a:pPr>
            <a:r>
              <a:rPr lang="en-US" sz="1600" dirty="0" smtClean="0"/>
              <a:t>NPRR831(b) </a:t>
            </a:r>
            <a:r>
              <a:rPr lang="en-US" sz="1600" dirty="0"/>
              <a:t>– Inclusion of Private Use Networks in Load Zone Price </a:t>
            </a:r>
            <a:r>
              <a:rPr lang="en-US" sz="1600" dirty="0" err="1" smtClean="0"/>
              <a:t>Calcs</a:t>
            </a:r>
            <a:endParaRPr lang="en-US" sz="1600" dirty="0" smtClean="0"/>
          </a:p>
          <a:p>
            <a:pPr lvl="1">
              <a:tabLst>
                <a:tab pos="7199313" algn="l"/>
              </a:tabLst>
            </a:pPr>
            <a:r>
              <a:rPr lang="en-US" sz="1600" dirty="0" smtClean="0"/>
              <a:t>SCR777 – </a:t>
            </a:r>
            <a:r>
              <a:rPr lang="en-US" sz="1600" dirty="0"/>
              <a:t>Bilateral CRR Interface Enhancement</a:t>
            </a:r>
          </a:p>
          <a:p>
            <a:pPr>
              <a:tabLst>
                <a:tab pos="7199313" algn="l"/>
              </a:tabLst>
            </a:pPr>
            <a:endParaRPr lang="en-US" sz="700" dirty="0" smtClean="0"/>
          </a:p>
          <a:p>
            <a:pPr>
              <a:tabLst>
                <a:tab pos="7199313" algn="l"/>
              </a:tabLst>
            </a:pPr>
            <a:r>
              <a:rPr lang="en-US" sz="1800" dirty="0" smtClean="0"/>
              <a:t>2018 December </a:t>
            </a:r>
            <a:r>
              <a:rPr lang="en-US" sz="1800" dirty="0"/>
              <a:t>Release – </a:t>
            </a:r>
            <a:r>
              <a:rPr lang="en-US" sz="1800" dirty="0" smtClean="0"/>
              <a:t>12/11/2018 </a:t>
            </a:r>
            <a:r>
              <a:rPr lang="en-US" sz="1800" dirty="0"/>
              <a:t>– </a:t>
            </a:r>
            <a:r>
              <a:rPr lang="en-US" sz="1800" dirty="0" smtClean="0"/>
              <a:t>12/13/2018 </a:t>
            </a:r>
            <a:r>
              <a:rPr lang="en-US" sz="1600" i="1" dirty="0">
                <a:solidFill>
                  <a:srgbClr val="00B050"/>
                </a:solidFill>
              </a:rPr>
              <a:t>	 </a:t>
            </a:r>
            <a:r>
              <a:rPr lang="en-US" sz="1800" i="1" dirty="0">
                <a:solidFill>
                  <a:srgbClr val="00B050"/>
                </a:solidFill>
              </a:rPr>
              <a:t>In Flight</a:t>
            </a:r>
            <a:endParaRPr lang="en-US" sz="1600" dirty="0"/>
          </a:p>
          <a:p>
            <a:pPr lvl="1">
              <a:tabLst>
                <a:tab pos="7199313" algn="l"/>
              </a:tabLst>
            </a:pPr>
            <a:r>
              <a:rPr lang="en-US" sz="1600" strike="sngStrike" dirty="0" smtClean="0"/>
              <a:t>NPRR809(b) </a:t>
            </a:r>
            <a:r>
              <a:rPr lang="en-US" sz="1600" strike="sngStrike" dirty="0"/>
              <a:t>– GTC or GTL for New Generation Interconnection</a:t>
            </a:r>
            <a:endParaRPr lang="en-US" sz="1600" strike="sngStrike" dirty="0" smtClean="0"/>
          </a:p>
          <a:p>
            <a:pPr lvl="1">
              <a:tabLst>
                <a:tab pos="7199313" algn="l"/>
              </a:tabLst>
            </a:pPr>
            <a:r>
              <a:rPr lang="en-US" sz="1600" dirty="0"/>
              <a:t>NPRR833 – Modify PTP Obligation Bid Clearing Change</a:t>
            </a:r>
            <a:endParaRPr lang="en-US" sz="1600" dirty="0" smtClean="0"/>
          </a:p>
          <a:p>
            <a:pPr lvl="1">
              <a:tabLst>
                <a:tab pos="7199313" algn="l"/>
              </a:tabLst>
            </a:pPr>
            <a:r>
              <a:rPr lang="en-US" sz="1600" dirty="0" smtClean="0"/>
              <a:t>NPRR843(b) </a:t>
            </a:r>
            <a:r>
              <a:rPr lang="en-US" sz="1600" dirty="0"/>
              <a:t>– </a:t>
            </a:r>
            <a:r>
              <a:rPr lang="en-US" sz="1400" dirty="0"/>
              <a:t>Short-Term System Adequacy &amp; AS Offer Disclosure Reports Additions</a:t>
            </a:r>
            <a:endParaRPr lang="en-US" sz="1200" dirty="0"/>
          </a:p>
          <a:p>
            <a:pPr lvl="2">
              <a:tabLst>
                <a:tab pos="7199313" algn="l"/>
              </a:tabLst>
            </a:pPr>
            <a:r>
              <a:rPr lang="en-US" sz="1400" dirty="0" smtClean="0"/>
              <a:t>60 day reports</a:t>
            </a:r>
          </a:p>
          <a:p>
            <a:pPr lvl="1">
              <a:tabLst>
                <a:tab pos="7199313" algn="l"/>
              </a:tabLst>
            </a:pPr>
            <a:r>
              <a:rPr lang="en-US" sz="1600" dirty="0" smtClean="0"/>
              <a:t>PGRR063 –</a:t>
            </a:r>
            <a:r>
              <a:rPr lang="en-US" sz="2000" dirty="0" smtClean="0"/>
              <a:t> </a:t>
            </a:r>
            <a:r>
              <a:rPr lang="en-US" sz="1400" dirty="0"/>
              <a:t>Transmission Interconnection Study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7" name="TextBox 3"/>
          <p:cNvSpPr txBox="1">
            <a:spLocks noChangeArrowheads="1"/>
          </p:cNvSpPr>
          <p:nvPr/>
        </p:nvSpPr>
        <p:spPr bwMode="auto">
          <a:xfrm>
            <a:off x="2590800" y="6331549"/>
            <a:ext cx="5257800" cy="4365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xtLst/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sz="1400" b="0" dirty="0"/>
              <a:t>Note:  Projected Go-Live dates are subject to change.</a:t>
            </a:r>
            <a:br>
              <a:rPr lang="en-US" sz="1400" b="0" dirty="0"/>
            </a:br>
            <a:r>
              <a:rPr lang="en-US" sz="1400" b="0" dirty="0"/>
              <a:t>Please watch for market notices as the effective dates approach.</a:t>
            </a:r>
          </a:p>
        </p:txBody>
      </p:sp>
    </p:spTree>
    <p:extLst>
      <p:ext uri="{BB962C8B-B14F-4D97-AF65-F5344CB8AC3E}">
        <p14:creationId xmlns:p14="http://schemas.microsoft.com/office/powerpoint/2010/main" val="40642558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686800" cy="527613"/>
          </a:xfrm>
        </p:spPr>
        <p:txBody>
          <a:bodyPr/>
          <a:lstStyle/>
          <a:p>
            <a:r>
              <a:rPr lang="en-US" sz="2200" b="1" dirty="0" smtClean="0">
                <a:solidFill>
                  <a:schemeClr val="accent1"/>
                </a:solidFill>
              </a:rPr>
              <a:t>2018 Release Targets – Board Approved NPRRs / SCRs / </a:t>
            </a:r>
            <a:r>
              <a:rPr lang="en-US" sz="2200" b="1" dirty="0" err="1" smtClean="0">
                <a:solidFill>
                  <a:schemeClr val="accent1"/>
                </a:solidFill>
              </a:rPr>
              <a:t>xGRRs</a:t>
            </a:r>
            <a:r>
              <a:rPr lang="en-US" sz="2200" b="1" dirty="0" smtClean="0">
                <a:solidFill>
                  <a:schemeClr val="accent1"/>
                </a:solidFill>
              </a:rPr>
              <a:t> </a:t>
            </a:r>
            <a:endParaRPr lang="en-US" sz="22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4</a:t>
            </a:fld>
            <a:endParaRPr lang="en-US"/>
          </a:p>
        </p:txBody>
      </p:sp>
      <p:sp>
        <p:nvSpPr>
          <p:cNvPr id="29" name="TextBox 15"/>
          <p:cNvSpPr txBox="1">
            <a:spLocks noChangeArrowheads="1"/>
          </p:cNvSpPr>
          <p:nvPr/>
        </p:nvSpPr>
        <p:spPr bwMode="auto">
          <a:xfrm>
            <a:off x="160280" y="5447632"/>
            <a:ext cx="3174414" cy="40011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Go-live dates can differ from Protocol effective dates – Please refer to market notices for more details</a:t>
            </a:r>
          </a:p>
        </p:txBody>
      </p:sp>
      <p:sp>
        <p:nvSpPr>
          <p:cNvPr id="30" name="TextBox 22"/>
          <p:cNvSpPr txBox="1">
            <a:spLocks noChangeArrowheads="1"/>
          </p:cNvSpPr>
          <p:nvPr/>
        </p:nvSpPr>
        <p:spPr bwMode="auto">
          <a:xfrm>
            <a:off x="160279" y="5904832"/>
            <a:ext cx="3174415" cy="26161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Release targets are subject to change</a:t>
            </a:r>
          </a:p>
        </p:txBody>
      </p:sp>
      <p:sp>
        <p:nvSpPr>
          <p:cNvPr id="32" name="TextBox 23"/>
          <p:cNvSpPr txBox="1">
            <a:spLocks noChangeArrowheads="1"/>
          </p:cNvSpPr>
          <p:nvPr/>
        </p:nvSpPr>
        <p:spPr bwMode="auto">
          <a:xfrm>
            <a:off x="3491321" y="5447632"/>
            <a:ext cx="1647290" cy="75405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APPENDIX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charset="0"/>
              </a:rPr>
              <a:t>Red </a:t>
            </a: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charset="0"/>
              </a:rPr>
              <a:t>Text</a:t>
            </a: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: 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New </a:t>
            </a: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additions and target release 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changes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" b="0" i="0" u="none" strike="sng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Strike-Through Text</a:t>
            </a: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: Previous target 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release</a:t>
            </a:r>
            <a:endParaRPr kumimoji="0" lang="en-US" sz="7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</a:endParaRP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(a), (b), 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etc.:</a:t>
            </a:r>
            <a:r>
              <a:rPr kumimoji="0" lang="en-US" sz="700" b="0" i="0" u="none" strike="noStrike" kern="0" cap="none" spc="0" normalizeH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</a:t>
            </a:r>
            <a:r>
              <a:rPr lang="en-US" sz="700" b="0" kern="0" dirty="0">
                <a:solidFill>
                  <a:srgbClr val="000000"/>
                </a:solidFill>
              </a:rPr>
              <a:t>M</a:t>
            </a:r>
            <a:r>
              <a:rPr kumimoji="0" lang="en-US" sz="700" b="0" i="0" u="none" strike="noStrike" kern="0" cap="none" spc="0" normalizeH="0" baseline="0" noProof="0" dirty="0" err="1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ultiple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phase release</a:t>
            </a:r>
            <a:endParaRPr kumimoji="0" lang="en-US" sz="7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</a:endParaRPr>
          </a:p>
        </p:txBody>
      </p:sp>
      <p:graphicFrame>
        <p:nvGraphicFramePr>
          <p:cNvPr id="33" name="Group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22060078"/>
              </p:ext>
            </p:extLst>
          </p:nvPr>
        </p:nvGraphicFramePr>
        <p:xfrm>
          <a:off x="160280" y="838201"/>
          <a:ext cx="8839200" cy="3384185"/>
        </p:xfrm>
        <a:graphic>
          <a:graphicData uri="http://schemas.openxmlformats.org/drawingml/2006/table">
            <a:tbl>
              <a:tblPr/>
              <a:tblGrid>
                <a:gridCol w="1439920"/>
                <a:gridCol w="1524000"/>
                <a:gridCol w="1524191"/>
                <a:gridCol w="1504660"/>
                <a:gridCol w="1390749"/>
                <a:gridCol w="1455680"/>
              </a:tblGrid>
              <a:tr h="54954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February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2/6 – 2/8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April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4/5 – 4/9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May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5/29 – 5/31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August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8/7 – 8/9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October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10/23 – 10/25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December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12/11 – 12/13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</a:tr>
              <a:tr h="2422254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NPRR659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NPRR683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NPRR743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NPRR760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NPRR800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NPRR810</a:t>
                      </a: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PGRR042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NPRR846</a:t>
                      </a:r>
                      <a:endParaRPr kumimoji="0" lang="en-US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NPRR562</a:t>
                      </a:r>
                      <a:r>
                        <a:rPr kumimoji="0" lang="en-US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(b)</a:t>
                      </a: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NPRR776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NOGRR167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NPRR768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OBDRR002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sng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PGRR057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NPRR819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NPRR844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NPRR854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NPRR702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(partial implementation)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NPRR825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(a)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NPRR843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(a)</a:t>
                      </a: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NPRR864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NPRR875</a:t>
                      </a:r>
                      <a:endParaRPr kumimoji="0" lang="en-US" sz="1200" b="0" i="0" u="none" strike="sng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RRGRR015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sng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NPRR809</a:t>
                      </a:r>
                      <a:r>
                        <a:rPr kumimoji="0" lang="en-US" sz="900" b="0" i="0" u="none" strike="sng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(b)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NPRR833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(a/b)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NPRR843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(b)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PGRR063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sng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sng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sng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sng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sng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sng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NPRR831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(b)</a:t>
                      </a: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SCR777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5" name="TextBox 34"/>
          <p:cNvSpPr txBox="1"/>
          <p:nvPr/>
        </p:nvSpPr>
        <p:spPr>
          <a:xfrm>
            <a:off x="7315200" y="1400352"/>
            <a:ext cx="236905" cy="1800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  <a:endParaRPr kumimoji="0" lang="en-US" sz="5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2400" b="1" i="1" kern="0" dirty="0" smtClean="0">
                <a:solidFill>
                  <a:srgbClr val="000000"/>
                </a:solidFill>
              </a:rPr>
              <a:t> </a:t>
            </a:r>
            <a:endParaRPr lang="en-US" sz="28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dirty="0">
              <a:solidFill>
                <a:srgbClr val="000000"/>
              </a:solidFill>
            </a:endParaRPr>
          </a:p>
        </p:txBody>
      </p:sp>
      <p:sp>
        <p:nvSpPr>
          <p:cNvPr id="25" name="TextBox 12"/>
          <p:cNvSpPr txBox="1">
            <a:spLocks noChangeArrowheads="1"/>
          </p:cNvSpPr>
          <p:nvPr/>
        </p:nvSpPr>
        <p:spPr bwMode="auto">
          <a:xfrm>
            <a:off x="3122655" y="3285979"/>
            <a:ext cx="1508760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200" dirty="0" smtClean="0"/>
              <a:t>7/2</a:t>
            </a:r>
            <a:endParaRPr kumimoji="0" lang="en-US" sz="12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8638685" y="1392114"/>
            <a:ext cx="370549" cy="27699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E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E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>
                <a:solidFill>
                  <a:srgbClr val="000000"/>
                </a:solidFill>
              </a:rPr>
              <a:t>E</a:t>
            </a: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noProof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noProof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5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E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E </a:t>
            </a: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</a:p>
        </p:txBody>
      </p:sp>
      <p:sp>
        <p:nvSpPr>
          <p:cNvPr id="44" name="TextBox 12"/>
          <p:cNvSpPr txBox="1">
            <a:spLocks noChangeArrowheads="1"/>
          </p:cNvSpPr>
          <p:nvPr/>
        </p:nvSpPr>
        <p:spPr bwMode="auto">
          <a:xfrm>
            <a:off x="4647890" y="2424346"/>
            <a:ext cx="1501431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200" dirty="0" smtClean="0"/>
              <a:t>9/1</a:t>
            </a:r>
            <a:endParaRPr kumimoji="0" lang="en-US" sz="12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</a:endParaRPr>
          </a:p>
        </p:txBody>
      </p:sp>
      <p:sp>
        <p:nvSpPr>
          <p:cNvPr id="3" name="TextBox 2"/>
          <p:cNvSpPr txBox="1"/>
          <p:nvPr/>
        </p:nvSpPr>
        <p:spPr>
          <a:xfrm rot="16200000">
            <a:off x="-301784" y="1935294"/>
            <a:ext cx="127470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i="1" dirty="0" smtClean="0"/>
              <a:t>CMM Release 1a</a:t>
            </a:r>
            <a:endParaRPr lang="en-US" sz="1100" i="1" dirty="0"/>
          </a:p>
        </p:txBody>
      </p:sp>
      <p:sp>
        <p:nvSpPr>
          <p:cNvPr id="4" name="Left Brace 3"/>
          <p:cNvSpPr/>
          <p:nvPr/>
        </p:nvSpPr>
        <p:spPr>
          <a:xfrm>
            <a:off x="406782" y="1645562"/>
            <a:ext cx="167979" cy="854370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1"/>
          <p:cNvSpPr txBox="1">
            <a:spLocks noChangeArrowheads="1"/>
          </p:cNvSpPr>
          <p:nvPr/>
        </p:nvSpPr>
        <p:spPr bwMode="auto">
          <a:xfrm>
            <a:off x="5284529" y="5432243"/>
            <a:ext cx="1173951" cy="83099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sng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Project Status Codes 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NS = Not Started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I     = Initiation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P    = Planning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E    = Execution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H    = On Hold</a:t>
            </a:r>
          </a:p>
        </p:txBody>
      </p:sp>
      <p:sp>
        <p:nvSpPr>
          <p:cNvPr id="26" name="TextBox 12"/>
          <p:cNvSpPr txBox="1">
            <a:spLocks noChangeArrowheads="1"/>
          </p:cNvSpPr>
          <p:nvPr/>
        </p:nvSpPr>
        <p:spPr bwMode="auto">
          <a:xfrm>
            <a:off x="140666" y="3292999"/>
            <a:ext cx="1444653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200" dirty="0" smtClean="0"/>
              <a:t>1/1  &amp;  2/1</a:t>
            </a:r>
            <a:endParaRPr lang="en-US" sz="1200" kern="0" dirty="0"/>
          </a:p>
        </p:txBody>
      </p:sp>
      <p:sp>
        <p:nvSpPr>
          <p:cNvPr id="28" name="TextBox 21"/>
          <p:cNvSpPr txBox="1">
            <a:spLocks noChangeArrowheads="1"/>
          </p:cNvSpPr>
          <p:nvPr/>
        </p:nvSpPr>
        <p:spPr bwMode="auto">
          <a:xfrm>
            <a:off x="6497486" y="5446693"/>
            <a:ext cx="2485392" cy="954107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 lim="800000"/>
            <a:headEnd/>
            <a:tailEnd/>
          </a:ln>
          <a:extLst/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800" b="0" kern="0" dirty="0" smtClean="0"/>
              <a:t>NPRR825(a) – </a:t>
            </a:r>
            <a:r>
              <a:rPr lang="en-US" sz="800" b="0" kern="0" dirty="0" err="1" smtClean="0"/>
              <a:t>NoticeBuilder</a:t>
            </a:r>
            <a:r>
              <a:rPr lang="en-US" sz="800" b="0" kern="0" dirty="0" smtClean="0"/>
              <a:t> changes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800" b="0" kern="0" dirty="0" smtClean="0"/>
              <a:t>NPRR562(b</a:t>
            </a:r>
            <a:r>
              <a:rPr lang="en-US" sz="800" b="0" kern="0" dirty="0"/>
              <a:t>) – </a:t>
            </a:r>
            <a:r>
              <a:rPr lang="en-US" sz="800" b="0" kern="0" dirty="0" smtClean="0"/>
              <a:t>Reporting/posting system changes</a:t>
            </a:r>
            <a:endParaRPr kumimoji="0" lang="en-US" sz="800" b="0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charset="0"/>
            </a:endParaRP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800" b="0" kern="0" dirty="0" smtClean="0"/>
              <a:t>NPRR809(b</a:t>
            </a:r>
            <a:r>
              <a:rPr lang="en-US" sz="800" b="0" kern="0" dirty="0"/>
              <a:t>) – Reporting/posting </a:t>
            </a:r>
            <a:r>
              <a:rPr lang="en-US" sz="800" b="0" kern="0" dirty="0" smtClean="0"/>
              <a:t>system changes</a:t>
            </a:r>
            <a:endParaRPr lang="en-US" sz="800" b="0" kern="0" dirty="0"/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Arial" charset="0"/>
              </a:rPr>
              <a:t>NPRR833(a) – </a:t>
            </a:r>
            <a:r>
              <a:rPr kumimoji="0" lang="en-US" sz="800" b="0" i="0" u="none" strike="noStrike" kern="0" cap="none" spc="0" normalizeH="0" noProof="0" dirty="0" smtClean="0">
                <a:ln>
                  <a:noFill/>
                </a:ln>
                <a:effectLst/>
                <a:uLnTx/>
                <a:uFillTx/>
                <a:latin typeface="Arial" charset="0"/>
              </a:rPr>
              <a:t>DAM system changes</a:t>
            </a:r>
          </a:p>
          <a:p>
            <a:pPr lvl="0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800" b="0" kern="0" dirty="0"/>
              <a:t>NPRR833(b) – </a:t>
            </a:r>
            <a:r>
              <a:rPr lang="en-US" sz="800" b="0" kern="0" dirty="0" smtClean="0"/>
              <a:t>SCED system changes</a:t>
            </a:r>
          </a:p>
          <a:p>
            <a:pPr lvl="0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Arial" charset="0"/>
              </a:rPr>
              <a:t>NPRR843(a) – CDR, 48 hour, &amp; 7 day reports</a:t>
            </a:r>
          </a:p>
          <a:p>
            <a:pPr lvl="0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800" b="0" kern="0" dirty="0" smtClean="0"/>
              <a:t>NPRR843(b) – 60 day reports</a:t>
            </a:r>
            <a:endParaRPr kumimoji="0" lang="en-US" sz="800" b="0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charset="0"/>
            </a:endParaRPr>
          </a:p>
        </p:txBody>
      </p:sp>
      <p:sp>
        <p:nvSpPr>
          <p:cNvPr id="37" name="TextBox 13"/>
          <p:cNvSpPr txBox="1">
            <a:spLocks noChangeArrowheads="1"/>
          </p:cNvSpPr>
          <p:nvPr/>
        </p:nvSpPr>
        <p:spPr bwMode="auto">
          <a:xfrm>
            <a:off x="160280" y="4642442"/>
            <a:ext cx="8839200" cy="261610"/>
          </a:xfrm>
          <a:prstGeom prst="rect">
            <a:avLst/>
          </a:prstGeom>
          <a:solidFill>
            <a:srgbClr val="BBE0E3"/>
          </a:solidFill>
          <a:ln w="1587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TBD Items </a:t>
            </a: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(and point at which they became “TBD”)</a:t>
            </a:r>
            <a:endParaRPr kumimoji="0" lang="en-US" sz="1100" b="1" i="1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</a:endParaRPr>
          </a:p>
        </p:txBody>
      </p:sp>
      <p:graphicFrame>
        <p:nvGraphicFramePr>
          <p:cNvPr id="45" name="Table 4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5008973"/>
              </p:ext>
            </p:extLst>
          </p:nvPr>
        </p:nvGraphicFramePr>
        <p:xfrm>
          <a:off x="168443" y="4908113"/>
          <a:ext cx="8823157" cy="464820"/>
        </p:xfrm>
        <a:graphic>
          <a:graphicData uri="http://schemas.openxmlformats.org/drawingml/2006/table">
            <a:tbl>
              <a:tblPr firstRow="1" bandRow="1"/>
              <a:tblGrid>
                <a:gridCol w="898357"/>
                <a:gridCol w="914400"/>
                <a:gridCol w="914400"/>
                <a:gridCol w="2895600"/>
                <a:gridCol w="3200400"/>
              </a:tblGrid>
              <a:tr h="23989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2014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2015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2016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2017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2018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</a:tr>
              <a:tr h="20354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0" dirty="0" smtClean="0">
                          <a:solidFill>
                            <a:schemeClr val="tx1"/>
                          </a:solidFill>
                        </a:rPr>
                        <a:t>NPRR664</a:t>
                      </a: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800" b="0" strike="noStrike" dirty="0" smtClean="0">
                          <a:solidFill>
                            <a:schemeClr val="tx1"/>
                          </a:solidFill>
                        </a:rPr>
                        <a:t>None</a:t>
                      </a:r>
                      <a:endParaRPr lang="en-US" sz="800" b="0" strike="no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0" strike="noStrike" dirty="0" smtClean="0">
                          <a:solidFill>
                            <a:schemeClr val="tx1"/>
                          </a:solidFill>
                        </a:rPr>
                        <a:t>SCR781  P</a:t>
                      </a:r>
                      <a:endParaRPr lang="en-US" sz="800" b="0" strike="sng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0" strike="noStrike" dirty="0" smtClean="0">
                          <a:solidFill>
                            <a:schemeClr val="tx1"/>
                          </a:solidFill>
                        </a:rPr>
                        <a:t>NPRR702  P,</a:t>
                      </a:r>
                      <a:r>
                        <a:rPr lang="en-US" sz="800" b="0" strike="noStrike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800" b="0" strike="sngStrike" baseline="0" dirty="0" smtClean="0">
                          <a:solidFill>
                            <a:schemeClr val="tx1"/>
                          </a:solidFill>
                        </a:rPr>
                        <a:t>SCR777</a:t>
                      </a:r>
                      <a:r>
                        <a:rPr lang="en-US" sz="800" b="0" strike="noStrike" baseline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800" b="0" strike="sngStrike" baseline="0" dirty="0" smtClean="0">
                          <a:solidFill>
                            <a:schemeClr val="tx1"/>
                          </a:solidFill>
                        </a:rPr>
                        <a:t>NPRR831(b)</a:t>
                      </a:r>
                      <a:r>
                        <a:rPr lang="en-US" sz="800" b="0" strike="noStrike" baseline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800" b="0" strike="sngStrike" baseline="0" dirty="0" smtClean="0">
                          <a:solidFill>
                            <a:schemeClr val="tx1"/>
                          </a:solidFill>
                        </a:rPr>
                        <a:t>NPRR749 </a:t>
                      </a:r>
                      <a:endParaRPr lang="en-US" sz="800" b="0" strike="sng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0" strike="noStrike" baseline="0" dirty="0" smtClean="0">
                          <a:solidFill>
                            <a:schemeClr val="tx1"/>
                          </a:solidFill>
                        </a:rPr>
                        <a:t>RRGRR016, NPRR519, NPR620, NPRR741, NPRR755</a:t>
                      </a:r>
                      <a:endParaRPr lang="en-US" sz="800" b="0" strike="sng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80974" y="3617350"/>
            <a:ext cx="32893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1/1</a:t>
            </a:r>
            <a:endParaRPr lang="en-US" sz="800" dirty="0"/>
          </a:p>
        </p:txBody>
      </p:sp>
      <p:sp>
        <p:nvSpPr>
          <p:cNvPr id="49" name="TextBox 48"/>
          <p:cNvSpPr txBox="1"/>
          <p:nvPr/>
        </p:nvSpPr>
        <p:spPr>
          <a:xfrm>
            <a:off x="190060" y="3844243"/>
            <a:ext cx="32893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/>
              <a:t>2</a:t>
            </a:r>
            <a:r>
              <a:rPr lang="en-US" sz="800" dirty="0" smtClean="0"/>
              <a:t>/1</a:t>
            </a:r>
            <a:endParaRPr lang="en-US" sz="800" dirty="0"/>
          </a:p>
        </p:txBody>
      </p:sp>
      <p:sp>
        <p:nvSpPr>
          <p:cNvPr id="46" name="TextBox 45"/>
          <p:cNvSpPr txBox="1"/>
          <p:nvPr/>
        </p:nvSpPr>
        <p:spPr>
          <a:xfrm>
            <a:off x="1263557" y="1398340"/>
            <a:ext cx="304892" cy="27238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r>
              <a:rPr lang="en-US" sz="1200" dirty="0">
                <a:latin typeface="Wingdings" panose="05000000000000000000" pitchFamily="2" charset="2"/>
              </a:rPr>
              <a:t>ü</a:t>
            </a:r>
          </a:p>
          <a:p>
            <a:endParaRPr lang="en-US" sz="200" dirty="0" smtClean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  <a:endParaRPr lang="en-US" sz="1200" dirty="0">
              <a:latin typeface="Wingdings" panose="05000000000000000000" pitchFamily="2" charset="2"/>
            </a:endParaRPr>
          </a:p>
          <a:p>
            <a:endParaRPr lang="en-US" sz="200" dirty="0" smtClean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  <a:endParaRPr lang="en-US" sz="1200" dirty="0">
              <a:latin typeface="Wingdings" panose="05000000000000000000" pitchFamily="2" charset="2"/>
            </a:endParaRPr>
          </a:p>
          <a:p>
            <a:endParaRPr lang="en-US" sz="200" dirty="0" smtClean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r>
              <a:rPr lang="en-US" sz="1200" dirty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endParaRPr lang="en-US" sz="2000" dirty="0" smtClean="0">
              <a:latin typeface="Wingdings" panose="05000000000000000000" pitchFamily="2" charset="2"/>
            </a:endParaRPr>
          </a:p>
          <a:p>
            <a:endParaRPr lang="en-US" sz="1600" dirty="0" smtClean="0">
              <a:latin typeface="Wingdings" panose="05000000000000000000" pitchFamily="2" charset="2"/>
            </a:endParaRPr>
          </a:p>
          <a:p>
            <a:endParaRPr lang="en-US" sz="1050" dirty="0">
              <a:latin typeface="Wingdings" panose="05000000000000000000" pitchFamily="2" charset="2"/>
            </a:endParaRPr>
          </a:p>
          <a:p>
            <a:endParaRPr lang="en-US" sz="1050" dirty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400" dirty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  <a:endParaRPr lang="en-US" dirty="0">
              <a:latin typeface="Wingdings" panose="05000000000000000000" pitchFamily="2" charset="2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2809262" y="1375039"/>
            <a:ext cx="3048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r>
              <a:rPr lang="en-US" sz="1200" dirty="0">
                <a:latin typeface="Wingdings" panose="05000000000000000000" pitchFamily="2" charset="2"/>
              </a:rPr>
              <a:t>ü</a:t>
            </a:r>
          </a:p>
          <a:p>
            <a:endParaRPr lang="en-US" sz="200" dirty="0" smtClean="0">
              <a:latin typeface="Wingdings" panose="05000000000000000000" pitchFamily="2" charset="2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360791" y="3570037"/>
            <a:ext cx="3048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endParaRPr lang="en-US" sz="1200" dirty="0">
              <a:latin typeface="Wingdings" panose="05000000000000000000" pitchFamily="2" charset="2"/>
            </a:endParaRPr>
          </a:p>
          <a:p>
            <a:endParaRPr lang="en-US" sz="200" dirty="0" smtClean="0">
              <a:latin typeface="Wingdings" panose="05000000000000000000" pitchFamily="2" charset="2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4355947" y="1389888"/>
            <a:ext cx="30489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r>
              <a:rPr lang="en-US" sz="1200" dirty="0">
                <a:latin typeface="Wingdings" panose="05000000000000000000" pitchFamily="2" charset="2"/>
              </a:rPr>
              <a:t>ü</a:t>
            </a:r>
          </a:p>
          <a:p>
            <a:endParaRPr lang="en-US" sz="200" dirty="0" smtClean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  <a:endParaRPr lang="en-US" sz="1200" dirty="0">
              <a:latin typeface="Wingdings" panose="05000000000000000000" pitchFamily="2" charset="2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844429" y="1371460"/>
            <a:ext cx="304892" cy="9694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300" dirty="0" smtClean="0">
              <a:latin typeface="Wingdings" panose="05000000000000000000" pitchFamily="2" charset="2"/>
            </a:endParaRPr>
          </a:p>
          <a:p>
            <a:r>
              <a:rPr lang="en-US" sz="1200" dirty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  <a:endParaRPr lang="en-US" sz="1200" dirty="0">
              <a:latin typeface="Wingdings" panose="05000000000000000000" pitchFamily="2" charset="2"/>
            </a:endParaRPr>
          </a:p>
        </p:txBody>
      </p:sp>
      <p:sp>
        <p:nvSpPr>
          <p:cNvPr id="34" name="TextBox 12"/>
          <p:cNvSpPr txBox="1">
            <a:spLocks noChangeArrowheads="1"/>
          </p:cNvSpPr>
          <p:nvPr/>
        </p:nvSpPr>
        <p:spPr bwMode="auto">
          <a:xfrm>
            <a:off x="6157789" y="3285096"/>
            <a:ext cx="1380744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200" dirty="0" smtClean="0"/>
              <a:t>11/1</a:t>
            </a:r>
            <a:endParaRPr kumimoji="0" lang="en-US" sz="12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5845662" y="2684756"/>
            <a:ext cx="3048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endParaRPr lang="en-US" sz="1200" dirty="0">
              <a:latin typeface="Wingdings" panose="05000000000000000000" pitchFamily="2" charset="2"/>
            </a:endParaRPr>
          </a:p>
          <a:p>
            <a:endParaRPr lang="en-US" sz="200" dirty="0" smtClean="0">
              <a:latin typeface="Wingdings" panose="05000000000000000000" pitchFamily="2" charset="2"/>
            </a:endParaRPr>
          </a:p>
        </p:txBody>
      </p:sp>
      <p:cxnSp>
        <p:nvCxnSpPr>
          <p:cNvPr id="40" name="Straight Arrow Connector 39"/>
          <p:cNvCxnSpPr/>
          <p:nvPr/>
        </p:nvCxnSpPr>
        <p:spPr>
          <a:xfrm>
            <a:off x="8692736" y="1520787"/>
            <a:ext cx="240625" cy="32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12"/>
          <p:cNvSpPr txBox="1">
            <a:spLocks noChangeArrowheads="1"/>
          </p:cNvSpPr>
          <p:nvPr/>
        </p:nvSpPr>
        <p:spPr bwMode="auto">
          <a:xfrm>
            <a:off x="7541802" y="3282645"/>
            <a:ext cx="1441076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200" dirty="0" smtClean="0">
                <a:solidFill>
                  <a:srgbClr val="FF0000"/>
                </a:solidFill>
              </a:rPr>
              <a:t>11/19</a:t>
            </a:r>
            <a:endParaRPr kumimoji="0" lang="en-US" sz="1200" b="1" i="0" u="none" strike="noStrike" kern="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</a:endParaRPr>
          </a:p>
        </p:txBody>
      </p:sp>
      <p:sp>
        <p:nvSpPr>
          <p:cNvPr id="57" name="TextBox 12"/>
          <p:cNvSpPr txBox="1">
            <a:spLocks noChangeArrowheads="1"/>
          </p:cNvSpPr>
          <p:nvPr/>
        </p:nvSpPr>
        <p:spPr bwMode="auto">
          <a:xfrm>
            <a:off x="1604141" y="3293761"/>
            <a:ext cx="1508760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200" dirty="0" smtClean="0"/>
              <a:t>6/1</a:t>
            </a:r>
            <a:endParaRPr kumimoji="0" lang="en-US" sz="12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2799105" y="3580940"/>
            <a:ext cx="3048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r>
              <a:rPr lang="en-US" sz="1200" dirty="0">
                <a:latin typeface="Wingdings" panose="05000000000000000000" pitchFamily="2" charset="2"/>
              </a:rPr>
              <a:t>ü</a:t>
            </a:r>
          </a:p>
          <a:p>
            <a:endParaRPr lang="en-US" sz="200" dirty="0" smtClean="0">
              <a:latin typeface="Wingdings" panose="05000000000000000000" pitchFamily="2" charset="2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7249473" y="1396291"/>
            <a:ext cx="304892" cy="9694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300" dirty="0" smtClean="0">
              <a:latin typeface="Wingdings" panose="05000000000000000000" pitchFamily="2" charset="2"/>
            </a:endParaRPr>
          </a:p>
          <a:p>
            <a:r>
              <a:rPr lang="en-US" sz="1200" dirty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  <a:endParaRPr lang="en-US" sz="1200" dirty="0">
              <a:latin typeface="Wingdings" panose="05000000000000000000" pitchFamily="2" charset="2"/>
            </a:endParaRPr>
          </a:p>
        </p:txBody>
      </p:sp>
      <p:sp>
        <p:nvSpPr>
          <p:cNvPr id="42" name="TextBox 12"/>
          <p:cNvSpPr txBox="1">
            <a:spLocks noChangeArrowheads="1"/>
          </p:cNvSpPr>
          <p:nvPr/>
        </p:nvSpPr>
        <p:spPr bwMode="auto">
          <a:xfrm>
            <a:off x="4648199" y="3285478"/>
            <a:ext cx="1492987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200" dirty="0" smtClean="0"/>
              <a:t>10/1</a:t>
            </a:r>
            <a:endParaRPr kumimoji="0" lang="en-US" sz="1200" b="1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5847403" y="3623687"/>
            <a:ext cx="3048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latin typeface="Wingdings" panose="05000000000000000000" pitchFamily="2" charset="2"/>
              </a:rPr>
              <a:t>ü</a:t>
            </a:r>
          </a:p>
          <a:p>
            <a:endParaRPr lang="en-US" sz="200" dirty="0">
              <a:latin typeface="Wingdings" panose="05000000000000000000" pitchFamily="2" charset="2"/>
            </a:endParaRPr>
          </a:p>
          <a:p>
            <a:endParaRPr lang="en-US" sz="1200" dirty="0">
              <a:latin typeface="Wingdings" panose="05000000000000000000" pitchFamily="2" charset="2"/>
            </a:endParaRPr>
          </a:p>
          <a:p>
            <a:endParaRPr lang="en-US" sz="200" dirty="0" smtClean="0">
              <a:latin typeface="Wingdings" panose="05000000000000000000" pitchFamily="2" charset="2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7229495" y="3580640"/>
            <a:ext cx="37054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E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783218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686800" cy="527613"/>
          </a:xfrm>
        </p:spPr>
        <p:txBody>
          <a:bodyPr/>
          <a:lstStyle/>
          <a:p>
            <a:r>
              <a:rPr lang="en-US" sz="2200" b="1" dirty="0" smtClean="0">
                <a:solidFill>
                  <a:schemeClr val="accent1"/>
                </a:solidFill>
              </a:rPr>
              <a:t>2019 Release Targets – Board Approved NPRRs / SCRs / </a:t>
            </a:r>
            <a:r>
              <a:rPr lang="en-US" sz="2200" b="1" dirty="0" err="1" smtClean="0">
                <a:solidFill>
                  <a:schemeClr val="accent1"/>
                </a:solidFill>
              </a:rPr>
              <a:t>xGRRs</a:t>
            </a:r>
            <a:r>
              <a:rPr lang="en-US" sz="2200" b="1" dirty="0" smtClean="0">
                <a:solidFill>
                  <a:schemeClr val="accent1"/>
                </a:solidFill>
              </a:rPr>
              <a:t> </a:t>
            </a:r>
            <a:endParaRPr lang="en-US" sz="22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5</a:t>
            </a:fld>
            <a:endParaRPr lang="en-US"/>
          </a:p>
        </p:txBody>
      </p:sp>
      <p:sp>
        <p:nvSpPr>
          <p:cNvPr id="29" name="TextBox 15"/>
          <p:cNvSpPr txBox="1">
            <a:spLocks noChangeArrowheads="1"/>
          </p:cNvSpPr>
          <p:nvPr/>
        </p:nvSpPr>
        <p:spPr bwMode="auto">
          <a:xfrm>
            <a:off x="160280" y="5447632"/>
            <a:ext cx="3174414" cy="40011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Go-live dates can differ from Protocol effective dates – Please refer to market notices for more details</a:t>
            </a:r>
          </a:p>
        </p:txBody>
      </p:sp>
      <p:sp>
        <p:nvSpPr>
          <p:cNvPr id="30" name="TextBox 22"/>
          <p:cNvSpPr txBox="1">
            <a:spLocks noChangeArrowheads="1"/>
          </p:cNvSpPr>
          <p:nvPr/>
        </p:nvSpPr>
        <p:spPr bwMode="auto">
          <a:xfrm>
            <a:off x="160279" y="5904832"/>
            <a:ext cx="3174415" cy="26161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Release targets are subject to change</a:t>
            </a:r>
          </a:p>
        </p:txBody>
      </p:sp>
      <p:sp>
        <p:nvSpPr>
          <p:cNvPr id="32" name="TextBox 23"/>
          <p:cNvSpPr txBox="1">
            <a:spLocks noChangeArrowheads="1"/>
          </p:cNvSpPr>
          <p:nvPr/>
        </p:nvSpPr>
        <p:spPr bwMode="auto">
          <a:xfrm>
            <a:off x="3491321" y="5447632"/>
            <a:ext cx="1647290" cy="75405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APPENDIX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charset="0"/>
              </a:rPr>
              <a:t>Red </a:t>
            </a: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charset="0"/>
              </a:rPr>
              <a:t>Text</a:t>
            </a: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: 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New </a:t>
            </a: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additions and target release 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changes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" b="0" i="0" u="none" strike="sng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Strike-Through Text</a:t>
            </a: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: Previous target 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release</a:t>
            </a:r>
            <a:endParaRPr kumimoji="0" lang="en-US" sz="7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</a:endParaRP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(a), (b), 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etc.:</a:t>
            </a:r>
            <a:r>
              <a:rPr kumimoji="0" lang="en-US" sz="700" b="0" i="0" u="none" strike="noStrike" kern="0" cap="none" spc="0" normalizeH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</a:t>
            </a:r>
            <a:r>
              <a:rPr lang="en-US" sz="700" b="0" kern="0" dirty="0">
                <a:solidFill>
                  <a:srgbClr val="000000"/>
                </a:solidFill>
              </a:rPr>
              <a:t>M</a:t>
            </a:r>
            <a:r>
              <a:rPr kumimoji="0" lang="en-US" sz="700" b="0" i="0" u="none" strike="noStrike" kern="0" cap="none" spc="0" normalizeH="0" baseline="0" noProof="0" dirty="0" err="1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ultiple</a:t>
            </a:r>
            <a:r>
              <a:rPr kumimoji="0" lang="en-US" sz="7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phase release</a:t>
            </a:r>
            <a:endParaRPr kumimoji="0" lang="en-US" sz="7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</a:endParaRPr>
          </a:p>
        </p:txBody>
      </p:sp>
      <p:graphicFrame>
        <p:nvGraphicFramePr>
          <p:cNvPr id="33" name="Group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49464798"/>
              </p:ext>
            </p:extLst>
          </p:nvPr>
        </p:nvGraphicFramePr>
        <p:xfrm>
          <a:off x="160280" y="838201"/>
          <a:ext cx="8839200" cy="3603641"/>
        </p:xfrm>
        <a:graphic>
          <a:graphicData uri="http://schemas.openxmlformats.org/drawingml/2006/table">
            <a:tbl>
              <a:tblPr/>
              <a:tblGrid>
                <a:gridCol w="1439920"/>
                <a:gridCol w="1524000"/>
                <a:gridCol w="1447800"/>
                <a:gridCol w="1447800"/>
                <a:gridCol w="1447800"/>
                <a:gridCol w="1531880"/>
              </a:tblGrid>
              <a:tr h="54954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February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</a:rPr>
                        <a:t>2/5 – 2/7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April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4/2 – 4/4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May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5/28 – 5/30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August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8/6 – 8/8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October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10/15 – 10/17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December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12/10 – 12/12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</a:tr>
              <a:tr h="2422254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NPRR842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</a:rPr>
                        <a:t>NPRR858</a:t>
                      </a: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NPRR866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PGRR061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RRGRR017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 SCR794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 </a:t>
                      </a: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VCMRR022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 </a:t>
                      </a:r>
                      <a:endParaRPr kumimoji="0" lang="en-US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</a:rPr>
                        <a:t>NPRR749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NPRR817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</a:rPr>
                        <a:t>NPRR833</a:t>
                      </a:r>
                      <a:r>
                        <a:rPr kumimoji="0" lang="en-US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</a:rPr>
                        <a:t>(c)</a:t>
                      </a: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NPRR847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sng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NPRR856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sng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NPRR858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NPRR865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NPRR873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NPRR880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NOGRR174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SCR796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NPRR809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(b)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NPRR821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9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NPRR856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NPRR877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 Ph2</a:t>
                      </a: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5" name="TextBox 34"/>
          <p:cNvSpPr txBox="1"/>
          <p:nvPr/>
        </p:nvSpPr>
        <p:spPr>
          <a:xfrm>
            <a:off x="7221420" y="1400352"/>
            <a:ext cx="236905" cy="1800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  <a:endParaRPr kumimoji="0" lang="en-US" sz="5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2400" b="1" i="1" kern="0" dirty="0" smtClean="0">
                <a:solidFill>
                  <a:srgbClr val="000000"/>
                </a:solidFill>
              </a:rPr>
              <a:t> </a:t>
            </a:r>
            <a:endParaRPr lang="en-US" sz="28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dirty="0">
              <a:solidFill>
                <a:srgbClr val="000000"/>
              </a:solidFill>
            </a:endParaRPr>
          </a:p>
        </p:txBody>
      </p:sp>
      <p:sp>
        <p:nvSpPr>
          <p:cNvPr id="24" name="TextBox 21"/>
          <p:cNvSpPr txBox="1">
            <a:spLocks noChangeArrowheads="1"/>
          </p:cNvSpPr>
          <p:nvPr/>
        </p:nvSpPr>
        <p:spPr bwMode="auto">
          <a:xfrm>
            <a:off x="5284529" y="5432243"/>
            <a:ext cx="1173951" cy="83099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sng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Project Status Codes 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NS = Not Started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I     = Initiation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P    = Planning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E    = Execution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  H    = On Hold</a:t>
            </a:r>
          </a:p>
        </p:txBody>
      </p:sp>
      <p:sp>
        <p:nvSpPr>
          <p:cNvPr id="28" name="TextBox 21"/>
          <p:cNvSpPr txBox="1">
            <a:spLocks noChangeArrowheads="1"/>
          </p:cNvSpPr>
          <p:nvPr/>
        </p:nvSpPr>
        <p:spPr bwMode="auto">
          <a:xfrm>
            <a:off x="6556324" y="5443167"/>
            <a:ext cx="2485392" cy="461665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 lim="800000"/>
            <a:headEnd/>
            <a:tailEnd/>
          </a:ln>
          <a:extLst/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800" b="0" kern="0" dirty="0"/>
              <a:t>NPRR809(b) – Reporting/posting system changes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800" b="0" kern="0" dirty="0" smtClean="0"/>
              <a:t>NPRR833(c) </a:t>
            </a:r>
            <a:r>
              <a:rPr lang="en-US" sz="800" b="0" kern="0" dirty="0"/>
              <a:t>– </a:t>
            </a:r>
            <a:r>
              <a:rPr lang="en-US" sz="800" b="0" kern="0" dirty="0" smtClean="0"/>
              <a:t>CRR </a:t>
            </a:r>
            <a:r>
              <a:rPr lang="en-US" sz="800" b="0" kern="0" dirty="0"/>
              <a:t>system changes</a:t>
            </a:r>
          </a:p>
          <a:p>
            <a:pPr lvl="0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endParaRPr kumimoji="0" lang="en-US" sz="800" b="0" i="0" u="none" strike="noStrike" kern="0" cap="none" spc="0" normalizeH="0" baseline="0" noProof="0" dirty="0" smtClean="0">
              <a:ln>
                <a:noFill/>
              </a:ln>
              <a:effectLst/>
              <a:uLnTx/>
              <a:uFillTx/>
              <a:latin typeface="Arial" charset="0"/>
            </a:endParaRPr>
          </a:p>
        </p:txBody>
      </p:sp>
      <p:sp>
        <p:nvSpPr>
          <p:cNvPr id="31" name="TextBox 12"/>
          <p:cNvSpPr txBox="1">
            <a:spLocks noChangeArrowheads="1"/>
          </p:cNvSpPr>
          <p:nvPr/>
        </p:nvSpPr>
        <p:spPr bwMode="auto">
          <a:xfrm>
            <a:off x="160279" y="3292999"/>
            <a:ext cx="1425040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200" dirty="0" smtClean="0"/>
              <a:t>January</a:t>
            </a:r>
            <a:endParaRPr lang="en-US" sz="1200" kern="0" dirty="0"/>
          </a:p>
        </p:txBody>
      </p:sp>
      <p:sp>
        <p:nvSpPr>
          <p:cNvPr id="12" name="TextBox 11"/>
          <p:cNvSpPr txBox="1"/>
          <p:nvPr/>
        </p:nvSpPr>
        <p:spPr>
          <a:xfrm>
            <a:off x="1263160" y="1389184"/>
            <a:ext cx="370549" cy="22313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E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NS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NS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E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5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736589" y="1389184"/>
            <a:ext cx="370549" cy="30008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E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P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E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I</a:t>
            </a:r>
            <a:endParaRPr lang="en-US" sz="10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>
                <a:solidFill>
                  <a:srgbClr val="000000"/>
                </a:solidFill>
              </a:rPr>
              <a:t>P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  <a:endParaRPr lang="en-US" sz="10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</a:t>
            </a:r>
            <a:endParaRPr lang="en-US" sz="1000" b="1" i="1" kern="0" noProof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</a:t>
            </a:r>
            <a:endParaRPr lang="en-US" sz="1000" b="1" i="1" kern="0" noProof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5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500" b="1" i="1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4277651" y="1389184"/>
            <a:ext cx="370549" cy="20774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>
                <a:solidFill>
                  <a:srgbClr val="000000"/>
                </a:solidFill>
              </a:rPr>
              <a:t>E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P 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5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257167" y="3588762"/>
            <a:ext cx="3705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NS</a:t>
            </a: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</a:p>
        </p:txBody>
      </p:sp>
      <p:cxnSp>
        <p:nvCxnSpPr>
          <p:cNvPr id="16" name="Straight Arrow Connector 15"/>
          <p:cNvCxnSpPr/>
          <p:nvPr/>
        </p:nvCxnSpPr>
        <p:spPr>
          <a:xfrm flipV="1">
            <a:off x="3200400" y="1524000"/>
            <a:ext cx="4572000" cy="9906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8649675" y="1389175"/>
            <a:ext cx="370549" cy="20774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NS 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500" b="1" i="1" u="none" strike="noStrike" kern="0" cap="none" spc="0" normalizeH="0" baseline="0" dirty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i="1" kern="0" noProof="0" dirty="0" smtClean="0">
                <a:solidFill>
                  <a:srgbClr val="000000"/>
                </a:solidFill>
              </a:rPr>
              <a:t> </a:t>
            </a: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5782895" y="1400352"/>
            <a:ext cx="236905" cy="1800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  <a:endParaRPr kumimoji="0" lang="en-US" sz="10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</a:t>
            </a:r>
            <a:endParaRPr kumimoji="0" lang="en-US" sz="5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00" b="1" i="1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1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  </a:t>
            </a: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4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2400" b="1" i="1" kern="0" dirty="0" smtClean="0">
                <a:solidFill>
                  <a:srgbClr val="000000"/>
                </a:solidFill>
              </a:rPr>
              <a:t> </a:t>
            </a:r>
            <a:endParaRPr lang="en-US" sz="28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500" b="1" i="1" kern="0" dirty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500" b="1" i="1" kern="0" dirty="0" smtClean="0">
              <a:solidFill>
                <a:srgbClr val="000000"/>
              </a:solidFill>
            </a:endParaRPr>
          </a:p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000" b="1" i="1" kern="0" dirty="0">
              <a:solidFill>
                <a:srgbClr val="000000"/>
              </a:solidFill>
            </a:endParaRPr>
          </a:p>
        </p:txBody>
      </p:sp>
      <p:cxnSp>
        <p:nvCxnSpPr>
          <p:cNvPr id="19" name="Straight Arrow Connector 18"/>
          <p:cNvCxnSpPr/>
          <p:nvPr/>
        </p:nvCxnSpPr>
        <p:spPr>
          <a:xfrm flipH="1" flipV="1">
            <a:off x="1538737" y="1830009"/>
            <a:ext cx="442463" cy="91319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55393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319882"/>
            <a:ext cx="8839200" cy="442118"/>
          </a:xfrm>
        </p:spPr>
        <p:txBody>
          <a:bodyPr/>
          <a:lstStyle/>
          <a:p>
            <a:r>
              <a:rPr lang="en-US" sz="1800" dirty="0" smtClean="0"/>
              <a:t>Approved Revision Requests “Not Started” – Planned to Start in Future Months</a:t>
            </a:r>
            <a:endParaRPr lang="en-US" sz="18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381000" cy="212725"/>
          </a:xfrm>
        </p:spPr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6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1297173"/>
              </p:ext>
            </p:extLst>
          </p:nvPr>
        </p:nvGraphicFramePr>
        <p:xfrm>
          <a:off x="72855" y="825060"/>
          <a:ext cx="8991599" cy="312397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640568"/>
                <a:gridCol w="838200"/>
                <a:gridCol w="762000"/>
                <a:gridCol w="990600"/>
                <a:gridCol w="760231"/>
              </a:tblGrid>
              <a:tr h="457200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Revision Request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chemeClr val="accent4">
                        <a:lumMod val="10000"/>
                        <a:lumOff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b="1" dirty="0" smtClean="0"/>
                        <a:t>Target</a:t>
                      </a:r>
                    </a:p>
                    <a:p>
                      <a:pPr algn="ctr"/>
                      <a:r>
                        <a:rPr lang="en-US" sz="1100" b="1" dirty="0" smtClean="0"/>
                        <a:t>Start Date</a:t>
                      </a:r>
                      <a:endParaRPr lang="en-US" sz="11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b="1" dirty="0" smtClean="0">
                          <a:solidFill>
                            <a:schemeClr val="tx1"/>
                          </a:solidFill>
                        </a:rPr>
                        <a:t>Release Target</a:t>
                      </a:r>
                      <a:endParaRPr lang="en-US" sz="11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chemeClr val="accent4">
                        <a:lumMod val="10000"/>
                        <a:lumOff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Cost Estimate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chemeClr val="accent4">
                        <a:lumMod val="10000"/>
                        <a:lumOff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Author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chemeClr val="accent4">
                        <a:lumMod val="10000"/>
                        <a:lumOff val="90000"/>
                      </a:schemeClr>
                    </a:solidFill>
                  </a:tcPr>
                </a:tc>
              </a:tr>
              <a:tr h="441783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dirty="0" smtClean="0"/>
                        <a:t>NPRR865 </a:t>
                      </a:r>
                      <a:r>
                        <a:rPr lang="en-US" sz="1200" dirty="0" smtClean="0"/>
                        <a:t>– </a:t>
                      </a:r>
                      <a:r>
                        <a:rPr lang="en-US" sz="11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Publish RTM Shift Factors for Hubs, Load Zones, and DC Ties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dirty="0" smtClean="0"/>
                        <a:t>NPRR880 </a:t>
                      </a:r>
                      <a:r>
                        <a:rPr lang="en-US" sz="1200" dirty="0" smtClean="0"/>
                        <a:t>– </a:t>
                      </a:r>
                      <a:r>
                        <a:rPr lang="en-US" sz="11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Publish RTM Shift Factors for Private Use</a:t>
                      </a:r>
                      <a:r>
                        <a:rPr lang="en-US" sz="1100" b="0" i="0" kern="1200" baseline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Network Settlement Points</a:t>
                      </a:r>
                      <a:endParaRPr lang="en-US" sz="1100" b="0" i="0" kern="120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Nov 2018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2019-R2</a:t>
                      </a:r>
                      <a:endParaRPr lang="en-US" sz="1050" dirty="0"/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$30k-$40k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$30k-$40k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DC Energy</a:t>
                      </a:r>
                    </a:p>
                  </a:txBody>
                  <a:tcPr marT="45732" marB="45732" anchor="ctr">
                    <a:noFill/>
                  </a:tcPr>
                </a:tc>
              </a:tr>
              <a:tr h="441783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NPRR866</a:t>
                      </a:r>
                      <a:r>
                        <a:rPr lang="en-US" sz="11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– </a:t>
                      </a:r>
                      <a:r>
                        <a:rPr lang="en-US" sz="8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Mapping Registered DG and Load Resources to Transmission Loads in the Network Operations Model</a:t>
                      </a:r>
                      <a:endParaRPr lang="en-US" sz="1100" b="0" i="0" kern="120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PGRR061</a:t>
                      </a:r>
                      <a:r>
                        <a:rPr lang="en-US" sz="11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– Related to NPRR866</a:t>
                      </a:r>
                      <a:endParaRPr lang="en-US" sz="1050" b="0" i="0" kern="120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Nov 2018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2019-R2</a:t>
                      </a:r>
                      <a:endParaRPr lang="en-US" sz="1000" dirty="0"/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$10k-$20k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&lt;$10k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</a:t>
                      </a:r>
                      <a:endParaRPr lang="en-US" sz="90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>
                    <a:noFill/>
                  </a:tcPr>
                </a:tc>
              </a:tr>
              <a:tr h="3199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RRGRR017</a:t>
                      </a:r>
                      <a:r>
                        <a:rPr lang="en-US" sz="11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– Related to NPRR866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Nov 2018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2019-R2</a:t>
                      </a:r>
                      <a:endParaRPr lang="en-US" sz="1000" dirty="0" smtClean="0"/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$20k-$40k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</a:t>
                      </a:r>
                      <a:endParaRPr lang="en-US" sz="70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>
                    <a:noFill/>
                  </a:tcPr>
                </a:tc>
              </a:tr>
              <a:tr h="3199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dirty="0" smtClean="0"/>
                        <a:t>SCR793 </a:t>
                      </a:r>
                      <a:r>
                        <a:rPr lang="en-US" sz="1200" dirty="0" smtClean="0"/>
                        <a:t>– </a:t>
                      </a:r>
                      <a:r>
                        <a:rPr lang="en-US" sz="11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SSR Related Telemetry for Transmission Service Provider (TSP) Operators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Nov 2018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2019-R2</a:t>
                      </a:r>
                      <a:endParaRPr lang="en-US" sz="1050" dirty="0"/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$40k-$50k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7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Cross Texas</a:t>
                      </a:r>
                      <a:r>
                        <a:rPr lang="en-US" sz="7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Transmission</a:t>
                      </a:r>
                      <a:endParaRPr lang="en-US" sz="70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>
                    <a:noFill/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NOGRR174</a:t>
                      </a:r>
                      <a:r>
                        <a:rPr lang="en-US" sz="11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– AVR and PSS Testing Requirements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Nov 2018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2019-R2</a:t>
                      </a:r>
                      <a:endParaRPr lang="en-US" sz="1050" dirty="0"/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$30k-$50k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Luminant</a:t>
                      </a:r>
                      <a:endParaRPr lang="en-US" sz="105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>
                    <a:noFill/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SCR796</a:t>
                      </a:r>
                      <a:r>
                        <a:rPr lang="en-US" sz="11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2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– </a:t>
                      </a:r>
                      <a:r>
                        <a:rPr lang="en-US" sz="9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Change Validation Rules to Preclude Certain Transactions at Resource Nodes within PUNs</a:t>
                      </a:r>
                      <a:endParaRPr lang="en-US" sz="12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Nov 2018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2019-R2</a:t>
                      </a:r>
                      <a:endParaRPr lang="en-US" sz="1050" dirty="0"/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$35k-$55k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</a:t>
                      </a:r>
                    </a:p>
                  </a:txBody>
                  <a:tcPr marT="45732" marB="45732" anchor="ctr"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NPRR873</a:t>
                      </a:r>
                      <a:r>
                        <a:rPr lang="en-US" sz="11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2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– </a:t>
                      </a:r>
                      <a:r>
                        <a:rPr lang="en-US" sz="10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Posting ERCOT-Wide Intra-Hour Wind Power and Load Forecast on MIS Public</a:t>
                      </a:r>
                      <a:endParaRPr lang="en-US" sz="105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Dec 2018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2019-R2</a:t>
                      </a:r>
                      <a:endParaRPr lang="en-US" sz="1050" dirty="0"/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$60k-$80k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</a:t>
                      </a:r>
                    </a:p>
                  </a:txBody>
                  <a:tcPr marT="45732" marB="45732" anchor="ctr">
                    <a:noFill/>
                  </a:tcPr>
                </a:tc>
              </a:tr>
            </a:tbl>
          </a:graphicData>
        </a:graphic>
      </p:graphicFrame>
      <p:sp>
        <p:nvSpPr>
          <p:cNvPr id="13" name="TextBox 22"/>
          <p:cNvSpPr txBox="1">
            <a:spLocks noChangeArrowheads="1"/>
          </p:cNvSpPr>
          <p:nvPr/>
        </p:nvSpPr>
        <p:spPr bwMode="auto">
          <a:xfrm>
            <a:off x="4800600" y="4113207"/>
            <a:ext cx="2501608" cy="261610"/>
          </a:xfrm>
          <a:prstGeom prst="rect">
            <a:avLst/>
          </a:prstGeom>
          <a:solidFill>
            <a:srgbClr val="99FF99"/>
          </a:solidFill>
          <a:ln w="9525">
            <a:solidFill>
              <a:srgbClr val="000000"/>
            </a:solidFill>
            <a:miter lim="800000"/>
            <a:headEnd/>
            <a:tailEnd/>
          </a:ln>
          <a:extLst/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100" kern="0" dirty="0" smtClean="0">
                <a:solidFill>
                  <a:srgbClr val="000000"/>
                </a:solidFill>
              </a:rPr>
              <a:t>Project </a:t>
            </a:r>
            <a:r>
              <a:rPr kumimoji="0" lang="en-US" sz="1100" b="1" i="0" u="none" strike="noStrike" kern="0" cap="none" spc="0" normalizeH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</a:rPr>
              <a:t>Initiations – </a:t>
            </a:r>
            <a:r>
              <a:rPr lang="en-US" sz="1100" kern="0" dirty="0" smtClean="0">
                <a:solidFill>
                  <a:srgbClr val="000000"/>
                </a:solidFill>
              </a:rPr>
              <a:t>Next 3 Months</a:t>
            </a:r>
            <a:endParaRPr kumimoji="0" lang="en-US" sz="1100" b="1" i="0" u="none" strike="noStrike" kern="0" cap="none" spc="0" normalizeH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</a:endParaRP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85957217"/>
              </p:ext>
            </p:extLst>
          </p:nvPr>
        </p:nvGraphicFramePr>
        <p:xfrm>
          <a:off x="72855" y="4800600"/>
          <a:ext cx="8991599" cy="144022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747655"/>
                <a:gridCol w="1752600"/>
                <a:gridCol w="3491344"/>
              </a:tblGrid>
              <a:tr h="342924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Aging</a:t>
                      </a:r>
                      <a:r>
                        <a:rPr lang="en-US" sz="1200" b="1" baseline="0" dirty="0" smtClean="0">
                          <a:solidFill>
                            <a:schemeClr val="tx1"/>
                          </a:solidFill>
                        </a:rPr>
                        <a:t> Items Report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chemeClr val="accent4">
                        <a:lumMod val="10000"/>
                        <a:lumOff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Last Action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chemeClr val="accent4">
                        <a:lumMod val="10000"/>
                        <a:lumOff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Status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chemeClr val="accent4">
                        <a:lumMod val="10000"/>
                        <a:lumOff val="90000"/>
                      </a:schemeClr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dirty="0" smtClean="0"/>
                        <a:t>NPRR664 </a:t>
                      </a:r>
                      <a:r>
                        <a:rPr lang="en-US" sz="900" dirty="0" smtClean="0"/>
                        <a:t>– </a:t>
                      </a:r>
                      <a:r>
                        <a:rPr lang="en-US" sz="12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Fuel Index Price for Resource Definition and Real-Time Make-Whole Payments for Exceptional Fuel Cost Events</a:t>
                      </a:r>
                      <a:endParaRPr lang="en-US" sz="9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Board approved on 12/9/2014</a:t>
                      </a:r>
                    </a:p>
                  </a:txBody>
                  <a:tcPr marT="45732" marB="45732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Board approved NPRR847 in August 2018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 presented options to WMS in</a:t>
                      </a:r>
                      <a:r>
                        <a:rPr lang="en-US" sz="11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Sept 2018 to resolve remaining gray-boxes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b="0" i="0" u="none" strike="noStrike" baseline="0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QMWG discussed on 10/15/2018</a:t>
                      </a:r>
                      <a:endParaRPr lang="en-US" sz="110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218316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5410200" cy="518318"/>
          </a:xfrm>
        </p:spPr>
        <p:txBody>
          <a:bodyPr/>
          <a:lstStyle/>
          <a:p>
            <a:r>
              <a:rPr lang="en-US" dirty="0" smtClean="0"/>
              <a:t>2018 Project Spending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7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TextBox 22"/>
          <p:cNvSpPr txBox="1">
            <a:spLocks noChangeArrowheads="1"/>
          </p:cNvSpPr>
          <p:nvPr/>
        </p:nvSpPr>
        <p:spPr bwMode="auto">
          <a:xfrm>
            <a:off x="2438400" y="6107973"/>
            <a:ext cx="5867400" cy="27699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en-US" sz="1200" dirty="0" smtClean="0">
                <a:solidFill>
                  <a:prstClr val="black"/>
                </a:solidFill>
              </a:rPr>
              <a:t>2018 PPL Budget  =  $20.0M</a:t>
            </a:r>
            <a:endParaRPr lang="en-US" sz="800" b="0" dirty="0">
              <a:solidFill>
                <a:prstClr val="black"/>
              </a:solidFill>
            </a:endParaRPr>
          </a:p>
        </p:txBody>
      </p:sp>
      <p:sp>
        <p:nvSpPr>
          <p:cNvPr id="6" name="TextBox 22"/>
          <p:cNvSpPr txBox="1">
            <a:spLocks noChangeArrowheads="1"/>
          </p:cNvSpPr>
          <p:nvPr/>
        </p:nvSpPr>
        <p:spPr bwMode="auto">
          <a:xfrm>
            <a:off x="2438400" y="6380821"/>
            <a:ext cx="5867400" cy="246221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xtLst/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en-US" sz="1000" dirty="0" smtClean="0">
                <a:solidFill>
                  <a:srgbClr val="FF0000"/>
                </a:solidFill>
              </a:rPr>
              <a:t>“Potential Demand” represents internal ERCOT projects that have not been fully approved</a:t>
            </a:r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1024" y="768840"/>
            <a:ext cx="8991600" cy="5284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987093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229600" cy="518318"/>
          </a:xfrm>
        </p:spPr>
        <p:txBody>
          <a:bodyPr/>
          <a:lstStyle/>
          <a:p>
            <a:r>
              <a:rPr lang="en-US" dirty="0"/>
              <a:t>Revision Request Funding Placeholder Status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8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228600" y="913203"/>
            <a:ext cx="8686800" cy="1028700"/>
          </a:xfrm>
        </p:spPr>
        <p:txBody>
          <a:bodyPr/>
          <a:lstStyle/>
          <a:p>
            <a:r>
              <a:rPr lang="en-US" sz="2000" dirty="0"/>
              <a:t>In </a:t>
            </a:r>
            <a:r>
              <a:rPr lang="en-US" sz="2000" dirty="0" smtClean="0"/>
              <a:t>2018 and 2019, </a:t>
            </a:r>
            <a:r>
              <a:rPr lang="en-US" sz="2000" dirty="0"/>
              <a:t>ERCOT </a:t>
            </a:r>
            <a:r>
              <a:rPr lang="en-US" sz="2000" dirty="0" smtClean="0"/>
              <a:t>forecasted </a:t>
            </a:r>
            <a:r>
              <a:rPr lang="en-US" sz="2000" dirty="0"/>
              <a:t>$</a:t>
            </a:r>
            <a:r>
              <a:rPr lang="en-US" sz="2000" dirty="0" smtClean="0"/>
              <a:t>4.0M </a:t>
            </a:r>
            <a:r>
              <a:rPr lang="en-US" sz="2000" dirty="0"/>
              <a:t>for Revision Request </a:t>
            </a:r>
            <a:r>
              <a:rPr lang="en-US" sz="2000" dirty="0" smtClean="0"/>
              <a:t>work</a:t>
            </a:r>
          </a:p>
          <a:p>
            <a:pPr marL="457200" indent="-457200">
              <a:buFont typeface="+mj-lt"/>
              <a:buAutoNum type="arabicPeriod"/>
            </a:pPr>
            <a:endParaRPr lang="en-US" sz="1200" dirty="0" smtClean="0">
              <a:solidFill>
                <a:srgbClr val="FF0000"/>
              </a:solidFill>
            </a:endParaRPr>
          </a:p>
          <a:p>
            <a:r>
              <a:rPr lang="en-US" sz="2000" dirty="0" smtClean="0"/>
              <a:t>Yearly Revision Request Spending Forecast Summary</a:t>
            </a: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1435016"/>
              </p:ext>
            </p:extLst>
          </p:nvPr>
        </p:nvGraphicFramePr>
        <p:xfrm>
          <a:off x="1219200" y="2427935"/>
          <a:ext cx="6840064" cy="2870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38332"/>
                <a:gridCol w="1600866"/>
                <a:gridCol w="1600866"/>
              </a:tblGrid>
              <a:tr h="558800">
                <a:tc>
                  <a:txBody>
                    <a:bodyPr/>
                    <a:lstStyle/>
                    <a:p>
                      <a:pPr algn="l"/>
                      <a:r>
                        <a:rPr lang="en-US" sz="2000" dirty="0" smtClean="0"/>
                        <a:t>Project Status</a:t>
                      </a:r>
                      <a:endParaRPr lang="en-US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2018</a:t>
                      </a:r>
                      <a:endParaRPr lang="en-US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2019</a:t>
                      </a:r>
                      <a:endParaRPr lang="en-US" sz="2000" dirty="0"/>
                    </a:p>
                  </a:txBody>
                  <a:tcPr anchor="ctr"/>
                </a:tc>
              </a:tr>
              <a:tr h="431800">
                <a:tc>
                  <a:txBody>
                    <a:bodyPr/>
                    <a:lstStyle/>
                    <a:p>
                      <a:r>
                        <a:rPr lang="en-US" i="1" dirty="0" smtClean="0"/>
                        <a:t>YTD Actuals</a:t>
                      </a:r>
                      <a:endParaRPr lang="en-US" i="1" dirty="0"/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i="1" dirty="0" smtClean="0"/>
                        <a:t>$1.95M</a:t>
                      </a:r>
                      <a:endParaRPr lang="en-US" i="1" dirty="0"/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i="1" dirty="0"/>
                    </a:p>
                  </a:txBody>
                  <a:tcPr anchor="ctr">
                    <a:noFill/>
                  </a:tcPr>
                </a:tc>
              </a:tr>
              <a:tr h="431800">
                <a:tc>
                  <a:txBody>
                    <a:bodyPr/>
                    <a:lstStyle/>
                    <a:p>
                      <a:r>
                        <a:rPr lang="en-US" dirty="0" smtClean="0"/>
                        <a:t>Approved – In-Flight / Complete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$2.39M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$1.42M</a:t>
                      </a:r>
                      <a:endParaRPr lang="en-US" dirty="0"/>
                    </a:p>
                  </a:txBody>
                  <a:tcPr anchor="ctr"/>
                </a:tc>
              </a:tr>
              <a:tr h="457200">
                <a:tc>
                  <a:txBody>
                    <a:bodyPr/>
                    <a:lstStyle/>
                    <a:p>
                      <a:r>
                        <a:rPr lang="en-US" dirty="0" smtClean="0"/>
                        <a:t>Approved – Not Started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$0.04M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$0.13M</a:t>
                      </a:r>
                      <a:endParaRPr lang="en-US" dirty="0"/>
                    </a:p>
                  </a:txBody>
                  <a:tcPr anchor="ctr"/>
                </a:tc>
              </a:tr>
              <a:tr h="457200">
                <a:tc>
                  <a:txBody>
                    <a:bodyPr/>
                    <a:lstStyle/>
                    <a:p>
                      <a:r>
                        <a:rPr lang="en-US" dirty="0" smtClean="0"/>
                        <a:t>Remaining Funding</a:t>
                      </a:r>
                      <a:endParaRPr lang="en-US" dirty="0"/>
                    </a:p>
                  </a:txBody>
                  <a:tcPr anchor="ctr">
                    <a:solidFill>
                      <a:srgbClr val="FF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$1.61M</a:t>
                      </a:r>
                      <a:endParaRPr lang="en-US" dirty="0"/>
                    </a:p>
                  </a:txBody>
                  <a:tcPr anchor="ctr">
                    <a:solidFill>
                      <a:srgbClr val="FF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$2.45M</a:t>
                      </a:r>
                      <a:endParaRPr lang="en-US" dirty="0"/>
                    </a:p>
                  </a:txBody>
                  <a:tcPr anchor="ctr">
                    <a:solidFill>
                      <a:srgbClr val="FFFF99"/>
                    </a:solidFill>
                  </a:tcPr>
                </a:tc>
              </a:tr>
              <a:tr h="533400">
                <a:tc>
                  <a:txBody>
                    <a:bodyPr/>
                    <a:lstStyle/>
                    <a:p>
                      <a:r>
                        <a:rPr lang="en-US" dirty="0" smtClean="0"/>
                        <a:t>Total Allocation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$4.00M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$4.00M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cxnSp>
        <p:nvCxnSpPr>
          <p:cNvPr id="6" name="Straight Connector 5"/>
          <p:cNvCxnSpPr/>
          <p:nvPr/>
        </p:nvCxnSpPr>
        <p:spPr>
          <a:xfrm>
            <a:off x="1219200" y="4784055"/>
            <a:ext cx="6840064" cy="0"/>
          </a:xfrm>
          <a:prstGeom prst="line">
            <a:avLst/>
          </a:prstGeom>
          <a:ln w="317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1219200" y="5279037"/>
            <a:ext cx="6840064" cy="0"/>
          </a:xfrm>
          <a:prstGeom prst="line">
            <a:avLst/>
          </a:prstGeom>
          <a:ln w="317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>
            <a:off x="1219200" y="3012135"/>
            <a:ext cx="6840064" cy="0"/>
          </a:xfrm>
          <a:prstGeom prst="line">
            <a:avLst/>
          </a:prstGeom>
          <a:ln w="317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xtBox 4"/>
          <p:cNvSpPr txBox="1"/>
          <p:nvPr/>
        </p:nvSpPr>
        <p:spPr>
          <a:xfrm>
            <a:off x="3256539" y="3079370"/>
            <a:ext cx="134524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rgbClr val="FF0000"/>
                </a:solidFill>
              </a:rPr>
              <a:t>As of 10/31/2018</a:t>
            </a:r>
            <a:endParaRPr lang="en-US" sz="1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8051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7772400" cy="518318"/>
          </a:xfrm>
        </p:spPr>
        <p:txBody>
          <a:bodyPr/>
          <a:lstStyle/>
          <a:p>
            <a:r>
              <a:rPr lang="en-US" sz="2000" dirty="0" smtClean="0"/>
              <a:t>Priority / Rank Options for Revision Requests with Impacts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9</a:t>
            </a:fld>
            <a:endParaRPr lang="en-US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9495427"/>
              </p:ext>
            </p:extLst>
          </p:nvPr>
        </p:nvGraphicFramePr>
        <p:xfrm>
          <a:off x="228600" y="945014"/>
          <a:ext cx="8686799" cy="49985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5400"/>
                <a:gridCol w="3276600"/>
                <a:gridCol w="762000"/>
                <a:gridCol w="762000"/>
                <a:gridCol w="2590799"/>
              </a:tblGrid>
              <a:tr h="63994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Revision Request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Description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Priority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Rank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Comments</a:t>
                      </a:r>
                      <a:endParaRPr lang="en-US" sz="1400" dirty="0"/>
                    </a:p>
                  </a:txBody>
                  <a:tcPr anchor="ctr"/>
                </a:tc>
              </a:tr>
              <a:tr h="460534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PGRR066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Interconnection Request Cancellation and Creation of Inactive Status</a:t>
                      </a:r>
                      <a:endParaRPr lang="en-US" sz="800" i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2019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2580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Add to end of 2019 list and work into the plan without disrupting in-flight projects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600" b="0" i="0" u="none" strike="noStrike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Priority/Rank recommended by ROS</a:t>
                      </a:r>
                    </a:p>
                  </a:txBody>
                  <a:tcPr anchor="ctr"/>
                </a:tc>
              </a:tr>
              <a:tr h="460534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NPRR863</a:t>
                      </a:r>
                      <a:endParaRPr lang="en-US" sz="160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Creation of ERCOT Contingency Reserve Service and Revisions to Responsive Reserve</a:t>
                      </a:r>
                      <a:endParaRPr lang="en-US" sz="600" i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TBD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TBD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Input from market needed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600" b="0" i="0" u="none" strike="noStrike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IA posted on 11/14/2018</a:t>
                      </a:r>
                      <a:endParaRPr lang="en-US" sz="1100" b="0" i="0" u="none" strike="noStrike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/>
                </a:tc>
              </a:tr>
              <a:tr h="460534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NPRR884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Adjustments to Pricing and Settlement for </a:t>
                      </a:r>
                      <a:r>
                        <a:rPr lang="en-U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RUCs </a:t>
                      </a:r>
                      <a:r>
                        <a:rPr lang="en-U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of On-Line Combined Cycle Generation Resources</a:t>
                      </a:r>
                      <a:endParaRPr lang="en-US" sz="800" i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2019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2590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Add to end of 2019 list and work into the plan without disrupting in-flight projects</a:t>
                      </a:r>
                    </a:p>
                  </a:txBody>
                  <a:tcPr anchor="ctr"/>
                </a:tc>
              </a:tr>
              <a:tr h="460534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NPRR899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Digital Certificate and User Security Administrator Clarifications and Opt Out Procedure</a:t>
                      </a:r>
                      <a:endParaRPr lang="en-US" sz="800" i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2019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2600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Add to end of 2019 list and work into the plan without disrupting in-flight projects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600" b="0" i="0" u="none" strike="noStrike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Need to implement by 8/1/2019</a:t>
                      </a:r>
                    </a:p>
                  </a:txBody>
                  <a:tcPr anchor="ctr"/>
                </a:tc>
              </a:tr>
              <a:tr h="460534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SCR797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Provide IRR Current Operating Plan (COP) to TSPs</a:t>
                      </a:r>
                      <a:endParaRPr lang="en-US" sz="800" i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2019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2610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Add to end of 2019 list and work into the plan without disrupting in-flight projects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600" b="0" i="0" u="none" strike="noStrike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Deliver by end of summer so TSPs can leverage COP information in fall season outage studies</a:t>
                      </a:r>
                    </a:p>
                  </a:txBody>
                  <a:tcPr anchor="ctr"/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4702471"/>
              </p:ext>
            </p:extLst>
          </p:nvPr>
        </p:nvGraphicFramePr>
        <p:xfrm>
          <a:off x="4729051" y="646586"/>
          <a:ext cx="1645404" cy="2914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404"/>
              </a:tblGrid>
              <a:tr h="29145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Options for…</a:t>
                      </a:r>
                      <a:endParaRPr lang="en-US" sz="12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6" name="TextBox 23"/>
          <p:cNvSpPr txBox="1">
            <a:spLocks noChangeArrowheads="1"/>
          </p:cNvSpPr>
          <p:nvPr/>
        </p:nvSpPr>
        <p:spPr bwMode="auto">
          <a:xfrm>
            <a:off x="3044836" y="6005780"/>
            <a:ext cx="3352800" cy="661720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 lim="800000"/>
            <a:headEnd/>
            <a:tailEnd/>
          </a:ln>
          <a:extLst/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000" u="sng" kern="0" dirty="0" smtClean="0">
                <a:solidFill>
                  <a:srgbClr val="000000"/>
                </a:solidFill>
              </a:rPr>
              <a:t>PPL Rank Information</a:t>
            </a:r>
            <a:endParaRPr kumimoji="0" lang="en-US" sz="1000" i="0" u="sng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</a:endParaRP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tabLst>
                <a:tab pos="2455863" algn="l"/>
              </a:tabLst>
              <a:defRPr/>
            </a:pPr>
            <a:r>
              <a:rPr lang="en-US" sz="900" b="0" kern="0" dirty="0" smtClean="0">
                <a:solidFill>
                  <a:srgbClr val="000000"/>
                </a:solidFill>
              </a:rPr>
              <a:t>Next </a:t>
            </a:r>
            <a:r>
              <a:rPr lang="en-US" sz="900" b="0" kern="0" dirty="0">
                <a:solidFill>
                  <a:srgbClr val="000000"/>
                </a:solidFill>
              </a:rPr>
              <a:t>available </a:t>
            </a:r>
            <a:r>
              <a:rPr lang="en-US" sz="900" b="0" kern="0" dirty="0" smtClean="0">
                <a:solidFill>
                  <a:srgbClr val="000000"/>
                </a:solidFill>
              </a:rPr>
              <a:t>2019 </a:t>
            </a:r>
            <a:r>
              <a:rPr lang="en-US" sz="900" b="0" kern="0" dirty="0">
                <a:solidFill>
                  <a:srgbClr val="000000"/>
                </a:solidFill>
              </a:rPr>
              <a:t>Rank in Business Strategy </a:t>
            </a:r>
            <a:r>
              <a:rPr lang="en-US" sz="900" b="0" kern="0" dirty="0" smtClean="0">
                <a:solidFill>
                  <a:srgbClr val="000000"/>
                </a:solidFill>
              </a:rPr>
              <a:t>	= 2580</a:t>
            </a:r>
            <a:endParaRPr lang="en-US" sz="900" b="0" kern="0" dirty="0">
              <a:solidFill>
                <a:srgbClr val="000000"/>
              </a:solidFill>
            </a:endParaRPr>
          </a:p>
          <a:p>
            <a:pPr lvl="0" eaLnBrk="1" fontAlgn="base" hangingPunct="1">
              <a:spcBef>
                <a:spcPct val="0"/>
              </a:spcBef>
              <a:spcAft>
                <a:spcPct val="0"/>
              </a:spcAft>
              <a:tabLst>
                <a:tab pos="2455863" algn="l"/>
              </a:tabLst>
              <a:defRPr/>
            </a:pPr>
            <a:r>
              <a:rPr lang="en-US" sz="900" b="0" kern="0" dirty="0" smtClean="0">
                <a:solidFill>
                  <a:srgbClr val="000000"/>
                </a:solidFill>
              </a:rPr>
              <a:t>Next </a:t>
            </a:r>
            <a:r>
              <a:rPr lang="en-US" sz="900" b="0" kern="0" dirty="0">
                <a:solidFill>
                  <a:srgbClr val="000000"/>
                </a:solidFill>
              </a:rPr>
              <a:t>available Rank in </a:t>
            </a:r>
            <a:r>
              <a:rPr lang="en-US" sz="900" b="0" kern="0" dirty="0" smtClean="0">
                <a:solidFill>
                  <a:srgbClr val="000000"/>
                </a:solidFill>
              </a:rPr>
              <a:t>Regulatory	=   220</a:t>
            </a:r>
          </a:p>
        </p:txBody>
      </p:sp>
    </p:spTree>
    <p:extLst>
      <p:ext uri="{BB962C8B-B14F-4D97-AF65-F5344CB8AC3E}">
        <p14:creationId xmlns:p14="http://schemas.microsoft.com/office/powerpoint/2010/main" val="135025254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686AC9E6-93EC-408A-81EA-765D121FF0C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B248F63C-08AC-4CDD-B36F-0851B11853CB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114575</TotalTime>
  <Words>1086</Words>
  <Application>Microsoft Office PowerPoint</Application>
  <PresentationFormat>On-screen Show (4:3)</PresentationFormat>
  <Paragraphs>543</Paragraphs>
  <Slides>9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Arial</vt:lpstr>
      <vt:lpstr>Calibri</vt:lpstr>
      <vt:lpstr>Courier New</vt:lpstr>
      <vt:lpstr>Wingdings</vt:lpstr>
      <vt:lpstr>1_Custom Design</vt:lpstr>
      <vt:lpstr>Office Theme</vt:lpstr>
      <vt:lpstr>Custom Design</vt:lpstr>
      <vt:lpstr>PowerPoint Presentation</vt:lpstr>
      <vt:lpstr>PowerPoint Presentation</vt:lpstr>
      <vt:lpstr>Recent / Upcoming Project Implementations</vt:lpstr>
      <vt:lpstr>2018 Release Targets – Board Approved NPRRs / SCRs / xGRRs </vt:lpstr>
      <vt:lpstr>2019 Release Targets – Board Approved NPRRs / SCRs / xGRRs </vt:lpstr>
      <vt:lpstr>Approved Revision Requests “Not Started” – Planned to Start in Future Months</vt:lpstr>
      <vt:lpstr>2018 Project Spending</vt:lpstr>
      <vt:lpstr>Revision Request Funding Placeholder Status</vt:lpstr>
      <vt:lpstr>Priority / Rank Options for Revision Requests with Impacts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Anderson, Troy</cp:lastModifiedBy>
  <cp:revision>1176</cp:revision>
  <cp:lastPrinted>2018-11-14T17:20:04Z</cp:lastPrinted>
  <dcterms:created xsi:type="dcterms:W3CDTF">2016-01-21T15:20:31Z</dcterms:created>
  <dcterms:modified xsi:type="dcterms:W3CDTF">2018-11-14T19:17:14Z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