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8" r:id="rId7"/>
    <p:sldId id="293" r:id="rId8"/>
    <p:sldId id="294" r:id="rId9"/>
    <p:sldId id="292" r:id="rId10"/>
    <p:sldId id="29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>
        <p:scale>
          <a:sx n="100" d="100"/>
          <a:sy n="100" d="100"/>
        </p:scale>
        <p:origin x="12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 WMS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ERCOT Update – DSWG Meeting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ERCOT Staff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October 26, 2018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443573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Effective: Starting with the </a:t>
            </a:r>
            <a:r>
              <a:rPr lang="en-US" dirty="0" smtClean="0"/>
              <a:t>October2019 </a:t>
            </a:r>
            <a:r>
              <a:rPr lang="en-US" dirty="0" smtClean="0"/>
              <a:t>– </a:t>
            </a:r>
            <a:r>
              <a:rPr lang="en-US" dirty="0" smtClean="0"/>
              <a:t>January2020 </a:t>
            </a:r>
            <a:r>
              <a:rPr lang="en-US" dirty="0" smtClean="0"/>
              <a:t>SCT</a:t>
            </a:r>
          </a:p>
          <a:p>
            <a:endParaRPr lang="en-US" dirty="0"/>
          </a:p>
          <a:p>
            <a:r>
              <a:rPr lang="en-US" dirty="0" smtClean="0"/>
              <a:t>Purpose: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Weekend and Holiday high load ramp hours becoming bigger concern for ERCOT and therefore carving out those hours from the late night, weekend and Holiday time period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Minor changes to the time periods during the </a:t>
            </a:r>
            <a:r>
              <a:rPr lang="en-US" dirty="0" smtClean="0"/>
              <a:t>week based on shifts in the high load ramps periods being observed by ERCOT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ERS Time Period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ERS Time Periods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75295"/>
              </p:ext>
            </p:extLst>
          </p:nvPr>
        </p:nvGraphicFramePr>
        <p:xfrm>
          <a:off x="1295401" y="990600"/>
          <a:ext cx="6934198" cy="42020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53265"/>
                <a:gridCol w="5580933"/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Hours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8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Hours Ending 0600 - 0800 (5:00:00 a.m. to 8:00:00 a.m.)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 through Friday except ERCOT Holidays.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8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Hours Ending 0900 - 1300 (8:00:00 a.m. to 1:00:00 p.m.)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 through Friday except ERCOT Holidays. 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8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Hours Ending 1400 - 1600 (1:00:00 p.m. to 4:00:00 p.m.) Monday through Friday except ERCOT Holidays. 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8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Hours Ending 1700 - 1900 (4:00:00 p.m. to 7:00:00 p.m.) Monday through Friday except ERCOT Holidays. 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8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Hours Ending 2000 - 2200 (7:00:00 p.m. to 10:00:00 p.m.) Monday through Friday except ERCOT Holidays. 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3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Period 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other hours 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00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ERS Time Periods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76121"/>
              </p:ext>
            </p:extLst>
          </p:nvPr>
        </p:nvGraphicFramePr>
        <p:xfrm>
          <a:off x="1231614" y="990600"/>
          <a:ext cx="6756972" cy="484632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46772"/>
                <a:gridCol w="5410200"/>
              </a:tblGrid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Time 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Time Period Hours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Time Period </a:t>
                      </a:r>
                      <a:r>
                        <a:rPr lang="en-US" sz="1400" b="1" kern="1200" dirty="0" smtClean="0">
                          <a:effectLst/>
                        </a:rPr>
                        <a:t>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Ending 0600 - 0900 (5:00:00 a.m. to 9:00:00 a.m.)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through Friday except ERCOT Holidays.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Time Period </a:t>
                      </a:r>
                      <a:r>
                        <a:rPr lang="en-US" sz="1400" b="1" kern="1200" dirty="0" smtClean="0">
                          <a:effectLst/>
                        </a:rPr>
                        <a:t>2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Ending 1000 - 1500 (9:00:00 a.m. to 3:00:00 p.m.)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through Friday except ERCOT Holidays.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Time Period </a:t>
                      </a:r>
                      <a:r>
                        <a:rPr lang="en-US" sz="1400" b="1" kern="1200" dirty="0" smtClean="0">
                          <a:effectLst/>
                        </a:rPr>
                        <a:t>3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Ending 1600 - 1800 (3:00:00 p.m. to 6:00:00 p.m.) Monday through Friday except ERCOT Holidays. 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</a:rPr>
                        <a:t>Time Period </a:t>
                      </a:r>
                      <a:r>
                        <a:rPr lang="en-US" sz="1400" b="1" kern="1200" dirty="0" smtClean="0">
                          <a:effectLst/>
                        </a:rPr>
                        <a:t>4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Ending 1900 - 2100 (6:00:00 p.m. to 9:00:00 p.m.) Monday through Friday except ERCOT Holidays. 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Time Period </a:t>
                      </a:r>
                      <a:r>
                        <a:rPr lang="en-US" sz="1400" b="1" kern="1200" dirty="0" smtClean="0">
                          <a:effectLst/>
                        </a:rPr>
                        <a:t>5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Ending 0600 - 0900 (5:00:00 a.m. to 9:00:00 a.m.) Saturday, Sunday and Holidays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Time Period </a:t>
                      </a:r>
                      <a:r>
                        <a:rPr lang="en-US" sz="1400" b="1" kern="1200" dirty="0" smtClean="0">
                          <a:effectLst/>
                        </a:rPr>
                        <a:t>6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Ending 1600 - 2100 (3:00:00 p.m. to 9:00:00 p.m.) Saturday, Sunday and Holidays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Time Period 7</a:t>
                      </a:r>
                      <a:endParaRPr lang="en-US" sz="1400" b="1" kern="1200" dirty="0" smtClean="0"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other hours 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45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ERS Time Period Comparison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298177"/>
              </p:ext>
            </p:extLst>
          </p:nvPr>
        </p:nvGraphicFramePr>
        <p:xfrm>
          <a:off x="990123" y="990600"/>
          <a:ext cx="7239953" cy="5130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50353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Hours Ending 0600 - 0800 (5:00:00 a.m. to 8:00:00 a.m.)</a:t>
                      </a:r>
                    </a:p>
                    <a:p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Hours Ending 0600 - 0900 (5:00:00 a.m. to 9:00:00 a.m.)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TP2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Hours Ending 0900 - 1300 (8:00:00 a.m. to 1:00:00 p.m.)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Hours Ending 1000 - 1500 (9:00:00 a.m. to 3:00:00 p.m.)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TP3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Hours Ending 1400 - 1600 (1:00:00 p.m. to 4:00:00 p.m.)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Hours Ending 1600 - 1800 (3:00:00 p.m. to 6:00:00 p.m.)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TP4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Hours Ending 1700 - 1900 (4:00:00 p.m. to 7:00:00 p.m.)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Hours Ending 1900 - 2100 (6:00:00 p.m. to 9:00:00 p.m.)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TP5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Hours Ending 2000 - 2200 (7:00:00 p.m. to 10:00:00 p.m.)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Mon.-Fri.</a:t>
                      </a:r>
                      <a:r>
                        <a:rPr lang="en-US" sz="1400" baseline="0" dirty="0" smtClean="0"/>
                        <a:t> (Except Holidays)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Hours Ending 0600 - 0900 (5:00:00 a.m. to 9:00:00 a.m.)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Sat.,</a:t>
                      </a:r>
                      <a:r>
                        <a:rPr lang="en-US" sz="1400" baseline="0" dirty="0" smtClean="0">
                          <a:effectLst/>
                        </a:rPr>
                        <a:t> Sun., &amp; Holidays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TP6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All other hours  </a:t>
                      </a:r>
                      <a:endParaRPr lang="en-US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Hours</a:t>
                      </a:r>
                      <a:r>
                        <a:rPr lang="en-US" sz="1400" baseline="0" dirty="0" smtClean="0">
                          <a:effectLst/>
                        </a:rPr>
                        <a:t> Ending 1600 - 21</a:t>
                      </a:r>
                      <a:r>
                        <a:rPr lang="en-US" sz="1400" dirty="0" smtClean="0">
                          <a:effectLst/>
                        </a:rPr>
                        <a:t>00 (3:00:00 p.m. to 9:00:00 p.m.)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Sat.,</a:t>
                      </a:r>
                      <a:r>
                        <a:rPr lang="en-US" sz="1400" baseline="0" dirty="0" smtClean="0">
                          <a:effectLst/>
                        </a:rPr>
                        <a:t> Sun., &amp; Holidays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TP7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All other hours 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2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945958"/>
              </p:ext>
            </p:extLst>
          </p:nvPr>
        </p:nvGraphicFramePr>
        <p:xfrm>
          <a:off x="533400" y="2297430"/>
          <a:ext cx="80772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  <a:gridCol w="3365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01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02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03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04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05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06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07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08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09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17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22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Time Period Comparison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00363" y="2743200"/>
            <a:ext cx="964758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TP1</a:t>
            </a:r>
            <a:endParaRPr lang="en-U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910179" y="2743200"/>
            <a:ext cx="1635696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TP2</a:t>
            </a:r>
            <a:endParaRPr lang="en-U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589418" y="2743200"/>
            <a:ext cx="966651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TP3</a:t>
            </a:r>
            <a:endParaRPr lang="en-U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600700" y="2743200"/>
            <a:ext cx="962025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TP4</a:t>
            </a:r>
            <a:endParaRPr lang="en-U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610351" y="2743200"/>
            <a:ext cx="962025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TP5</a:t>
            </a:r>
            <a:endParaRPr lang="en-U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52450" y="2743200"/>
            <a:ext cx="1304925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TP6</a:t>
            </a:r>
            <a:endParaRPr lang="en-U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619999" y="2743200"/>
            <a:ext cx="966651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TP6</a:t>
            </a:r>
            <a:endParaRPr lang="en-U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1895476" y="3110229"/>
            <a:ext cx="1308900" cy="23304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TP1</a:t>
            </a:r>
            <a:endParaRPr lang="en-U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242477" y="3110230"/>
            <a:ext cx="1982666" cy="22352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TP2</a:t>
            </a:r>
            <a:endParaRPr lang="en-U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262154" y="3105150"/>
            <a:ext cx="973183" cy="228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TP3</a:t>
            </a:r>
            <a:endParaRPr lang="en-US" sz="1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6265818" y="3105150"/>
            <a:ext cx="971005" cy="228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TP4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52451" y="3105149"/>
            <a:ext cx="1303268" cy="238125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TP7</a:t>
            </a:r>
            <a:endParaRPr lang="en-US" sz="16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280366" y="3105150"/>
            <a:ext cx="1306285" cy="228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TP7</a:t>
            </a:r>
            <a:endParaRPr lang="en-US" sz="1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1895476" y="3844290"/>
            <a:ext cx="1308900" cy="2228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TP5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42477" y="3844290"/>
            <a:ext cx="1982666" cy="2235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TP7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259598" y="3839210"/>
            <a:ext cx="1977225" cy="228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TP6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2450" y="3848734"/>
            <a:ext cx="1304925" cy="2184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TP7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80365" y="3839210"/>
            <a:ext cx="1306285" cy="228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TP7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2450" y="3477260"/>
            <a:ext cx="8039100" cy="2279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TP6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24252" y="4317365"/>
            <a:ext cx="2076448" cy="26035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Current Weekday</a:t>
            </a:r>
            <a:endParaRPr lang="en-US" sz="11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3524252" y="4641850"/>
            <a:ext cx="2076448" cy="2603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Proposed Weekday</a:t>
            </a:r>
            <a:endParaRPr lang="en-US" sz="11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3524252" y="4968240"/>
            <a:ext cx="2076448" cy="2603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Current Weekend/Holiday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24252" y="5292725"/>
            <a:ext cx="2076448" cy="260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</a:rPr>
              <a:t>Proposed Weekend/Holiday</a:t>
            </a:r>
            <a:endParaRPr lang="en-US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685</Words>
  <Application>Microsoft Office PowerPoint</Application>
  <PresentationFormat>On-screen Show (4:3)</PresentationFormat>
  <Paragraphs>142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ERS Time Period Changes</vt:lpstr>
      <vt:lpstr>Existing ERS Time Periods</vt:lpstr>
      <vt:lpstr>Proposed ERS Time Periods</vt:lpstr>
      <vt:lpstr>ERS Time Period Comparison</vt:lpstr>
      <vt:lpstr>ERS Time Period Comparison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Thomas, Shane</cp:lastModifiedBy>
  <cp:revision>112</cp:revision>
  <cp:lastPrinted>2017-05-24T18:51:05Z</cp:lastPrinted>
  <dcterms:created xsi:type="dcterms:W3CDTF">2016-01-21T15:20:31Z</dcterms:created>
  <dcterms:modified xsi:type="dcterms:W3CDTF">2018-10-29T19:23:58Z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