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2"/>
  </p:notesMasterIdLst>
  <p:handoutMasterIdLst>
    <p:handoutMasterId r:id="rId13"/>
  </p:handoutMasterIdLst>
  <p:sldIdLst>
    <p:sldId id="260" r:id="rId6"/>
    <p:sldId id="288" r:id="rId7"/>
    <p:sldId id="293" r:id="rId8"/>
    <p:sldId id="294" r:id="rId9"/>
    <p:sldId id="292" r:id="rId10"/>
    <p:sldId id="291" r:id="rId11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132" autoAdjust="0"/>
    <p:restoredTop sz="95450" autoAdjust="0"/>
  </p:normalViewPr>
  <p:slideViewPr>
    <p:cSldViewPr showGuides="1">
      <p:cViewPr>
        <p:scale>
          <a:sx n="100" d="100"/>
          <a:sy n="100" d="100"/>
        </p:scale>
        <p:origin x="120" y="120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99" d="100"/>
          <a:sy n="99" d="100"/>
        </p:scale>
        <p:origin x="3528" y="7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10/29/2018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6155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895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760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8034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546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0959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8977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3448A-0364-401F-8330-A4501FDA5A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9946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theme" Target="../theme/theme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August 2 WMS Meeting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  <p:sldLayoutId id="2147483663" r:id="rId5"/>
    <p:sldLayoutId id="2147483665" r:id="rId6"/>
    <p:sldLayoutId id="2147483666" r:id="rId7"/>
    <p:sldLayoutId id="2147483667" r:id="rId8"/>
    <p:sldLayoutId id="2147483668" r:id="rId9"/>
    <p:sldLayoutId id="2147483669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105561"/>
            <a:ext cx="533400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tx2"/>
                </a:solidFill>
              </a:rPr>
              <a:t>ERCOT Update – DSWG Meeting</a:t>
            </a:r>
          </a:p>
          <a:p>
            <a:endParaRPr lang="en-US" sz="2800" dirty="0" smtClean="0">
              <a:solidFill>
                <a:schemeClr val="tx2"/>
              </a:solidFill>
            </a:endParaRPr>
          </a:p>
          <a:p>
            <a:endParaRPr lang="en-US" sz="2800" dirty="0">
              <a:solidFill>
                <a:schemeClr val="tx2"/>
              </a:solidFill>
            </a:endParaRPr>
          </a:p>
          <a:p>
            <a:r>
              <a:rPr lang="en-US" sz="2800" dirty="0" smtClean="0">
                <a:solidFill>
                  <a:schemeClr val="tx2"/>
                </a:solidFill>
              </a:rPr>
              <a:t>ERCOT Staff</a:t>
            </a:r>
          </a:p>
          <a:p>
            <a:r>
              <a:rPr lang="en-US" sz="2800" dirty="0" smtClean="0">
                <a:solidFill>
                  <a:schemeClr val="tx2"/>
                </a:solidFill>
              </a:rPr>
              <a:t>October 26, 2018</a:t>
            </a:r>
            <a:endParaRPr lang="en-US" sz="2800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57200" y="1443573"/>
            <a:ext cx="83820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Effective: Starting with the </a:t>
            </a:r>
            <a:r>
              <a:rPr lang="en-US" dirty="0" smtClean="0"/>
              <a:t>October2019 </a:t>
            </a:r>
            <a:r>
              <a:rPr lang="en-US" dirty="0" smtClean="0"/>
              <a:t>– </a:t>
            </a:r>
            <a:r>
              <a:rPr lang="en-US" dirty="0" smtClean="0"/>
              <a:t>January2020 </a:t>
            </a:r>
            <a:r>
              <a:rPr lang="en-US" dirty="0" smtClean="0"/>
              <a:t>SCT</a:t>
            </a:r>
          </a:p>
          <a:p>
            <a:endParaRPr lang="en-US" dirty="0"/>
          </a:p>
          <a:p>
            <a:r>
              <a:rPr lang="en-US" dirty="0" smtClean="0"/>
              <a:t>Purpose: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 smtClean="0"/>
              <a:t>Weekend and Holiday high load ramp hours becoming bigger concern for ERCOT and therefore carving out those hours from the late night, weekend and Holiday time period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Minor changes to the time periods during the </a:t>
            </a:r>
            <a:r>
              <a:rPr lang="en-US" dirty="0" smtClean="0"/>
              <a:t>week based on shifts in the high load ramps periods being observed by ERCOT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dirty="0" smtClean="0"/>
              <a:t>ERS Time Period Changes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5178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ERS Time Periods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6475295"/>
              </p:ext>
            </p:extLst>
          </p:nvPr>
        </p:nvGraphicFramePr>
        <p:xfrm>
          <a:off x="1295401" y="990600"/>
          <a:ext cx="6934198" cy="4202040"/>
        </p:xfrm>
        <a:graphic>
          <a:graphicData uri="http://schemas.openxmlformats.org/drawingml/2006/table">
            <a:tbl>
              <a:tblPr firstRow="1" firstCol="1" bandRow="1">
                <a:tableStyleId>{B301B821-A1FF-4177-AEE7-76D212191A09}</a:tableStyleId>
              </a:tblPr>
              <a:tblGrid>
                <a:gridCol w="1353265"/>
                <a:gridCol w="5580933"/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Hours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85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1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Hours Ending 0600 - 0800 (5:00:00 a.m. to 8:00:00 a.m.)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Monday through Friday except ERCOT Holidays.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85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2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Hours Ending 0900 - 1300 (8:00:00 a.m. to 1:00:00 p.m.)</a:t>
                      </a: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Monday through Friday except ERCOT Holidays. 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85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3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Hours Ending 1400 - 1600 (1:00:00 p.m. to 4:00:00 p.m.) Monday through Friday except ERCOT Holidays. 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85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4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Hours Ending 1700 - 1900 (4:00:00 p.m. to 7:00:00 p.m.) Monday through Friday except ERCOT Holidays. 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856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5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</a:rPr>
                        <a:t>Hours Ending 2000 - 2200 (7:00:00 p.m. to 10:00:00 p.m.) Monday through Friday except ERCOT Holidays.  </a:t>
                      </a:r>
                      <a:endParaRPr lang="en-US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93465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Time Period 6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All other hours  </a:t>
                      </a:r>
                      <a:endParaRPr lang="en-US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marL="51435" marR="51435" marT="0" marB="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90091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ERS Time Periods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176121"/>
              </p:ext>
            </p:extLst>
          </p:nvPr>
        </p:nvGraphicFramePr>
        <p:xfrm>
          <a:off x="1231614" y="990600"/>
          <a:ext cx="6756972" cy="4846320"/>
        </p:xfrm>
        <a:graphic>
          <a:graphicData uri="http://schemas.openxmlformats.org/drawingml/2006/table">
            <a:tbl>
              <a:tblPr bandRow="1">
                <a:tableStyleId>{B301B821-A1FF-4177-AEE7-76D212191A09}</a:tableStyleId>
              </a:tblPr>
              <a:tblGrid>
                <a:gridCol w="1346772"/>
                <a:gridCol w="5410200"/>
              </a:tblGrid>
              <a:tr h="36576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Time </a:t>
                      </a: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Period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solidFill>
                            <a:schemeClr val="bg1"/>
                          </a:solidFill>
                          <a:effectLst/>
                        </a:rPr>
                        <a:t>Time Period Hours</a:t>
                      </a:r>
                      <a:endParaRPr lang="en-US" sz="14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Time Period </a:t>
                      </a:r>
                      <a:r>
                        <a:rPr lang="en-US" sz="1400" b="1" kern="1200" dirty="0" smtClean="0">
                          <a:effectLst/>
                        </a:rPr>
                        <a:t>1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 Ending 0600 - 0900 (5:00:00 a.m. to 9:00:00 a.m.)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through Friday except ERCOT Holidays.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Time Period </a:t>
                      </a:r>
                      <a:r>
                        <a:rPr lang="en-US" sz="1400" b="1" kern="1200" dirty="0" smtClean="0">
                          <a:effectLst/>
                        </a:rPr>
                        <a:t>2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 Ending 1000 - 1500 (9:00:00 a.m. to 3:00:00 p.m.)</a:t>
                      </a:r>
                    </a:p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Monday through Friday except ERCOT Holidays.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Time Period </a:t>
                      </a:r>
                      <a:r>
                        <a:rPr lang="en-US" sz="1400" b="1" kern="1200" dirty="0" smtClean="0">
                          <a:effectLst/>
                        </a:rPr>
                        <a:t>3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 Ending 1600 - 1800 (3:00:00 p.m. to 6:00:00 p.m.) Monday through Friday except ERCOT Holidays. 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1200" dirty="0" smtClean="0">
                          <a:effectLst/>
                        </a:rPr>
                        <a:t>Time Period </a:t>
                      </a:r>
                      <a:r>
                        <a:rPr lang="en-US" sz="1400" b="1" kern="1200" dirty="0" smtClean="0">
                          <a:effectLst/>
                        </a:rPr>
                        <a:t>4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 Ending 1900 - 2100 (6:00:00 p.m. to 9:00:00 p.m.) Monday through Friday except ERCOT Holidays. 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Time Period </a:t>
                      </a:r>
                      <a:r>
                        <a:rPr lang="en-US" sz="1400" b="1" kern="1200" dirty="0" smtClean="0">
                          <a:effectLst/>
                        </a:rPr>
                        <a:t>5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 Ending 0600 - 0900 (5:00:00 a.m. to 9:00:00 a.m.) Saturday, Sunday and Holidays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Time Period </a:t>
                      </a:r>
                      <a:r>
                        <a:rPr lang="en-US" sz="1400" b="1" kern="1200" dirty="0" smtClean="0">
                          <a:effectLst/>
                        </a:rPr>
                        <a:t>6</a:t>
                      </a:r>
                      <a:endParaRPr lang="en-US" sz="1400" b="1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Hours Ending 1600 - 2100 (3:00:00 p.m. to 9:00:00 p.m.) Saturday, Sunday and Holidays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 smtClean="0">
                          <a:effectLst/>
                        </a:rPr>
                        <a:t>Time Period 7</a:t>
                      </a:r>
                      <a:endParaRPr lang="en-US" sz="1400" b="1" kern="1200" dirty="0" smtClean="0">
                        <a:effectLst/>
                        <a:latin typeface="+mn-lt"/>
                      </a:endParaRPr>
                    </a:p>
                  </a:txBody>
                  <a:tcPr marL="68580" marR="68580" marT="34290" marB="34290"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All other hours  </a:t>
                      </a:r>
                      <a:endParaRPr lang="en-US" sz="14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724532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ERS Time Period Comparison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68298177"/>
              </p:ext>
            </p:extLst>
          </p:nvPr>
        </p:nvGraphicFramePr>
        <p:xfrm>
          <a:off x="990123" y="990600"/>
          <a:ext cx="7239953" cy="5130800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1550353"/>
                <a:gridCol w="2844800"/>
                <a:gridCol w="284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Time</a:t>
                      </a:r>
                      <a:r>
                        <a:rPr lang="en-US" baseline="0" dirty="0" smtClean="0"/>
                        <a:t> Period</a:t>
                      </a:r>
                      <a:endParaRPr lang="en-US" dirty="0"/>
                    </a:p>
                  </a:txBody>
                  <a:tcPr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Current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Proposed</a:t>
                      </a:r>
                    </a:p>
                  </a:txBody>
                  <a:tcPr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TP1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Hours Ending 0600 - 0800 (5:00:00 a.m. to 8:00:00 a.m.)</a:t>
                      </a:r>
                    </a:p>
                    <a:p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Hours Ending 0600 - 0900 (5:00:00 a.m. to 9:00:00 a.m.)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TP2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Hours Ending 0900 - 1300 (8:00:00 a.m. to 1:00:00 p.m.)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Hours Ending 1000 - 1500 (9:00:00 a.m. to 3:00:00 p.m.)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TP3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Hours Ending 1400 - 1600 (1:00:00 p.m. to 4:00:00 p.m.)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Hours Ending 1600 - 1800 (3:00:00 p.m. to 6:00:00 p.m.)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TP4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Hours Ending 1700 - 1900 (4:00:00 p.m. to 7:00:00 p.m.)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Hours Ending 1900 - 2100 (6:00:00 p.m. to 9:00:00 p.m.)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TP5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Hours Ending 2000 - 2200 (7:00:00 p.m. to 10:00:00 p.m.)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Mon.-Fri.</a:t>
                      </a:r>
                      <a:r>
                        <a:rPr lang="en-US" sz="1400" baseline="0" dirty="0" smtClean="0"/>
                        <a:t> (Except Holidays)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Hours Ending 0600 - 0900 (5:00:00 a.m. to 9:00:00 a.m.)</a:t>
                      </a:r>
                    </a:p>
                    <a:p>
                      <a:r>
                        <a:rPr lang="en-US" sz="1400" dirty="0" smtClean="0">
                          <a:effectLst/>
                        </a:rPr>
                        <a:t>Sat.,</a:t>
                      </a:r>
                      <a:r>
                        <a:rPr lang="en-US" sz="1400" baseline="0" dirty="0" smtClean="0">
                          <a:effectLst/>
                        </a:rPr>
                        <a:t> Sun., &amp; Holidays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TP6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All other hours  </a:t>
                      </a:r>
                      <a:endParaRPr lang="en-US" sz="14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effectLst/>
                        </a:rPr>
                        <a:t>Hours</a:t>
                      </a:r>
                      <a:r>
                        <a:rPr lang="en-US" sz="1400" baseline="0" dirty="0" smtClean="0">
                          <a:effectLst/>
                        </a:rPr>
                        <a:t> Ending 1600 - 21</a:t>
                      </a:r>
                      <a:r>
                        <a:rPr lang="en-US" sz="1400" dirty="0" smtClean="0">
                          <a:effectLst/>
                        </a:rPr>
                        <a:t>00 (3:00:00 p.m. to 9:00:00 p.m.)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Sat.,</a:t>
                      </a:r>
                      <a:r>
                        <a:rPr lang="en-US" sz="1400" baseline="0" dirty="0" smtClean="0">
                          <a:effectLst/>
                        </a:rPr>
                        <a:t> Sun., &amp; Holidays</a:t>
                      </a:r>
                      <a:endParaRPr lang="en-US" sz="1400" dirty="0" smtClean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TP7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effectLst/>
                        </a:rPr>
                        <a:t>All other hours </a:t>
                      </a:r>
                      <a:r>
                        <a:rPr lang="en-US" sz="1800" dirty="0" smtClean="0">
                          <a:effectLst/>
                        </a:rPr>
                        <a:t> </a:t>
                      </a:r>
                      <a:endParaRPr lang="en-US" sz="1800" dirty="0" smtClean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6921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95945958"/>
              </p:ext>
            </p:extLst>
          </p:nvPr>
        </p:nvGraphicFramePr>
        <p:xfrm>
          <a:off x="533400" y="2297430"/>
          <a:ext cx="807722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  <a:gridCol w="336551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01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02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03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04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05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06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07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08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09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10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11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12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13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14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15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16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17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18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19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20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21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22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23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24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/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65000"/>
                          <a:lumOff val="3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ERS Time Period Comparison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August 2 WMS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1900363" y="2743200"/>
            <a:ext cx="964758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TP1</a:t>
            </a:r>
            <a:endParaRPr lang="en-US" sz="16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2910179" y="2743200"/>
            <a:ext cx="1635696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TP2</a:t>
            </a:r>
            <a:endParaRPr lang="en-US" sz="1600" b="1" dirty="0"/>
          </a:p>
        </p:txBody>
      </p:sp>
      <p:sp>
        <p:nvSpPr>
          <p:cNvPr id="10" name="Rounded Rectangle 9"/>
          <p:cNvSpPr/>
          <p:nvPr/>
        </p:nvSpPr>
        <p:spPr>
          <a:xfrm>
            <a:off x="4589418" y="2743200"/>
            <a:ext cx="966651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TP3</a:t>
            </a:r>
            <a:endParaRPr lang="en-US" sz="1600" b="1" dirty="0"/>
          </a:p>
        </p:txBody>
      </p:sp>
      <p:sp>
        <p:nvSpPr>
          <p:cNvPr id="11" name="Rounded Rectangle 10"/>
          <p:cNvSpPr/>
          <p:nvPr/>
        </p:nvSpPr>
        <p:spPr>
          <a:xfrm>
            <a:off x="5600700" y="2743200"/>
            <a:ext cx="962025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TP4</a:t>
            </a:r>
            <a:endParaRPr lang="en-US" sz="1600" b="1" dirty="0"/>
          </a:p>
        </p:txBody>
      </p:sp>
      <p:sp>
        <p:nvSpPr>
          <p:cNvPr id="12" name="Rounded Rectangle 11"/>
          <p:cNvSpPr/>
          <p:nvPr/>
        </p:nvSpPr>
        <p:spPr>
          <a:xfrm>
            <a:off x="6610351" y="2743200"/>
            <a:ext cx="962025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TP5</a:t>
            </a:r>
            <a:endParaRPr lang="en-US" sz="1600" b="1" dirty="0"/>
          </a:p>
        </p:txBody>
      </p:sp>
      <p:sp>
        <p:nvSpPr>
          <p:cNvPr id="13" name="Rounded Rectangle 12"/>
          <p:cNvSpPr/>
          <p:nvPr/>
        </p:nvSpPr>
        <p:spPr>
          <a:xfrm>
            <a:off x="552450" y="2743200"/>
            <a:ext cx="1304925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TP6</a:t>
            </a:r>
            <a:endParaRPr lang="en-US" sz="1600" b="1" dirty="0"/>
          </a:p>
        </p:txBody>
      </p:sp>
      <p:sp>
        <p:nvSpPr>
          <p:cNvPr id="14" name="Rounded Rectangle 13"/>
          <p:cNvSpPr/>
          <p:nvPr/>
        </p:nvSpPr>
        <p:spPr>
          <a:xfrm>
            <a:off x="7619999" y="2743200"/>
            <a:ext cx="966651" cy="22860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TP6</a:t>
            </a:r>
            <a:endParaRPr lang="en-US" sz="1600" b="1" dirty="0"/>
          </a:p>
        </p:txBody>
      </p:sp>
      <p:sp>
        <p:nvSpPr>
          <p:cNvPr id="15" name="Rounded Rectangle 14"/>
          <p:cNvSpPr/>
          <p:nvPr/>
        </p:nvSpPr>
        <p:spPr>
          <a:xfrm>
            <a:off x="1895476" y="3110229"/>
            <a:ext cx="1308900" cy="233046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TP1</a:t>
            </a:r>
            <a:endParaRPr lang="en-US" sz="1600" b="1" dirty="0"/>
          </a:p>
        </p:txBody>
      </p:sp>
      <p:sp>
        <p:nvSpPr>
          <p:cNvPr id="16" name="Rounded Rectangle 15"/>
          <p:cNvSpPr/>
          <p:nvPr/>
        </p:nvSpPr>
        <p:spPr>
          <a:xfrm>
            <a:off x="3242477" y="3110230"/>
            <a:ext cx="1982666" cy="22352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TP2</a:t>
            </a:r>
            <a:endParaRPr lang="en-US" sz="1600" b="1" dirty="0"/>
          </a:p>
        </p:txBody>
      </p:sp>
      <p:sp>
        <p:nvSpPr>
          <p:cNvPr id="17" name="Rounded Rectangle 16"/>
          <p:cNvSpPr/>
          <p:nvPr/>
        </p:nvSpPr>
        <p:spPr>
          <a:xfrm>
            <a:off x="5262154" y="3105150"/>
            <a:ext cx="973183" cy="2286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TP3</a:t>
            </a:r>
            <a:endParaRPr lang="en-US" sz="1600" b="1" dirty="0"/>
          </a:p>
        </p:txBody>
      </p:sp>
      <p:sp>
        <p:nvSpPr>
          <p:cNvPr id="18" name="Rounded Rectangle 17"/>
          <p:cNvSpPr/>
          <p:nvPr/>
        </p:nvSpPr>
        <p:spPr>
          <a:xfrm>
            <a:off x="6265818" y="3105150"/>
            <a:ext cx="971005" cy="2286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TP4</a:t>
            </a:r>
            <a:endParaRPr lang="en-US" sz="1600" b="1" dirty="0"/>
          </a:p>
        </p:txBody>
      </p:sp>
      <p:sp>
        <p:nvSpPr>
          <p:cNvPr id="19" name="Rounded Rectangle 18"/>
          <p:cNvSpPr/>
          <p:nvPr/>
        </p:nvSpPr>
        <p:spPr>
          <a:xfrm>
            <a:off x="552451" y="3105149"/>
            <a:ext cx="1303268" cy="238125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TP7</a:t>
            </a:r>
            <a:endParaRPr lang="en-US" sz="1600" b="1" dirty="0"/>
          </a:p>
        </p:txBody>
      </p:sp>
      <p:sp>
        <p:nvSpPr>
          <p:cNvPr id="20" name="Rounded Rectangle 19"/>
          <p:cNvSpPr/>
          <p:nvPr/>
        </p:nvSpPr>
        <p:spPr>
          <a:xfrm>
            <a:off x="7280366" y="3105150"/>
            <a:ext cx="1306285" cy="22860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/>
              <a:t>TP7</a:t>
            </a:r>
            <a:endParaRPr lang="en-US" sz="1600" b="1" dirty="0"/>
          </a:p>
        </p:txBody>
      </p:sp>
      <p:sp>
        <p:nvSpPr>
          <p:cNvPr id="21" name="Rounded Rectangle 20"/>
          <p:cNvSpPr/>
          <p:nvPr/>
        </p:nvSpPr>
        <p:spPr>
          <a:xfrm>
            <a:off x="1895476" y="3844290"/>
            <a:ext cx="1308900" cy="222886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TP5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3242477" y="3844290"/>
            <a:ext cx="1982666" cy="22352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TP7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5259598" y="3839210"/>
            <a:ext cx="1977225" cy="228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TP6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552450" y="3848734"/>
            <a:ext cx="1304925" cy="218441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TP7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7280365" y="3839210"/>
            <a:ext cx="1306285" cy="2286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</a:rPr>
              <a:t>TP7</a:t>
            </a:r>
            <a:endParaRPr lang="en-US" sz="16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552450" y="3477260"/>
            <a:ext cx="8039100" cy="22796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chemeClr val="accent1">
                    <a:lumMod val="75000"/>
                  </a:schemeClr>
                </a:solidFill>
              </a:rPr>
              <a:t>TP6</a:t>
            </a:r>
            <a:endParaRPr lang="en-US" sz="1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3524252" y="4317365"/>
            <a:ext cx="2076448" cy="260350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Current Weekday</a:t>
            </a:r>
            <a:endParaRPr lang="en-US" sz="1100" b="1" dirty="0"/>
          </a:p>
        </p:txBody>
      </p:sp>
      <p:sp>
        <p:nvSpPr>
          <p:cNvPr id="29" name="Rounded Rectangle 28"/>
          <p:cNvSpPr/>
          <p:nvPr/>
        </p:nvSpPr>
        <p:spPr>
          <a:xfrm>
            <a:off x="3524252" y="4641850"/>
            <a:ext cx="2076448" cy="260350"/>
          </a:xfrm>
          <a:prstGeom prst="roundRect">
            <a:avLst/>
          </a:prstGeom>
          <a:solidFill>
            <a:schemeClr val="accent5">
              <a:lumMod val="5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/>
              <a:t>Proposed Weekday</a:t>
            </a:r>
            <a:endParaRPr lang="en-US" sz="1100" b="1" dirty="0"/>
          </a:p>
        </p:txBody>
      </p:sp>
      <p:sp>
        <p:nvSpPr>
          <p:cNvPr id="30" name="Rounded Rectangle 29"/>
          <p:cNvSpPr/>
          <p:nvPr/>
        </p:nvSpPr>
        <p:spPr>
          <a:xfrm>
            <a:off x="3524252" y="4968240"/>
            <a:ext cx="2076448" cy="260350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accent1">
                    <a:lumMod val="75000"/>
                  </a:schemeClr>
                </a:solidFill>
              </a:rPr>
              <a:t>Current Weekend/Holiday</a:t>
            </a:r>
            <a:endParaRPr lang="en-US" sz="11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524252" y="5292725"/>
            <a:ext cx="2076448" cy="26035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b="1" dirty="0" smtClean="0">
                <a:solidFill>
                  <a:schemeClr val="accent5">
                    <a:lumMod val="50000"/>
                  </a:schemeClr>
                </a:solidFill>
              </a:rPr>
              <a:t>Proposed Weekend/Holiday</a:t>
            </a:r>
            <a:endParaRPr lang="en-US" sz="1100" b="1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07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3611</TotalTime>
  <Words>685</Words>
  <Application>Microsoft Office PowerPoint</Application>
  <PresentationFormat>On-screen Show (4:3)</PresentationFormat>
  <Paragraphs>142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1_Custom Design</vt:lpstr>
      <vt:lpstr>Office Theme</vt:lpstr>
      <vt:lpstr>PowerPoint Presentation</vt:lpstr>
      <vt:lpstr>ERS Time Period Changes</vt:lpstr>
      <vt:lpstr>Existing ERS Time Periods</vt:lpstr>
      <vt:lpstr>Proposed ERS Time Periods</vt:lpstr>
      <vt:lpstr>ERS Time Period Comparison</vt:lpstr>
      <vt:lpstr>ERS Time Period Comparison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Thomas, Shane</cp:lastModifiedBy>
  <cp:revision>112</cp:revision>
  <cp:lastPrinted>2017-05-24T18:51:05Z</cp:lastPrinted>
  <dcterms:created xsi:type="dcterms:W3CDTF">2016-01-21T15:20:31Z</dcterms:created>
  <dcterms:modified xsi:type="dcterms:W3CDTF">2018-10-29T19:23:58Z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