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1" r:id="rId8"/>
    <p:sldId id="263" r:id="rId9"/>
    <p:sldId id="264" r:id="rId10"/>
    <p:sldId id="267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 varScale="1">
        <p:scale>
          <a:sx n="73" d="100"/>
          <a:sy n="73" d="100"/>
        </p:scale>
        <p:origin x="60" y="3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20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9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7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12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38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28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Settlements Timelines for 2018 Holiday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Ohlen Dinopol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ERCOT</a:t>
            </a:r>
          </a:p>
          <a:p>
            <a:pPr lvl="0" defTabSz="457200"/>
            <a:endParaRPr lang="en-US" b="1" dirty="0">
              <a:solidFill>
                <a:srgbClr val="000000"/>
              </a:solidFill>
            </a:endParaRPr>
          </a:p>
          <a:p>
            <a:pPr lvl="0" defTabSz="457200"/>
            <a:endParaRPr lang="en-US" b="1" dirty="0" smtClean="0">
              <a:solidFill>
                <a:srgbClr val="000000"/>
              </a:solidFill>
            </a:endParaRPr>
          </a:p>
          <a:p>
            <a:pPr lvl="0" defTabSz="457200"/>
            <a:endParaRPr lang="en-US" b="1" dirty="0" smtClean="0">
              <a:solidFill>
                <a:srgbClr val="000000"/>
              </a:solidFill>
            </a:endParaRP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 smtClean="0">
                <a:solidFill>
                  <a:srgbClr val="000000"/>
                </a:solidFill>
              </a:rPr>
              <a:t>14, 2018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Settlements Timelines - 2018 Holidays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Protocol Review: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DAM Statements issued on the 2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kern="0" dirty="0" smtClean="0">
                <a:solidFill>
                  <a:srgbClr val="000000"/>
                </a:solidFill>
              </a:rPr>
              <a:t> Business Day after Operating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Initial issued on 5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Final issued on 55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RTM </a:t>
            </a:r>
            <a:r>
              <a:rPr lang="en-US" sz="1600" kern="0" dirty="0" err="1" smtClean="0">
                <a:solidFill>
                  <a:srgbClr val="000000"/>
                </a:solidFill>
              </a:rPr>
              <a:t>TrueUp</a:t>
            </a:r>
            <a:r>
              <a:rPr lang="en-US" sz="1600" kern="0" dirty="0" smtClean="0">
                <a:solidFill>
                  <a:srgbClr val="000000"/>
                </a:solidFill>
              </a:rPr>
              <a:t> issued on 180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kern="0" dirty="0" smtClean="0">
                <a:solidFill>
                  <a:srgbClr val="000000"/>
                </a:solidFill>
              </a:rPr>
              <a:t> day after OD, or next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Settlement Invoices (STL) payments are due on the 2</a:t>
            </a:r>
            <a:r>
              <a:rPr lang="en-US" sz="1600" kern="0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kern="0" dirty="0" smtClean="0">
                <a:solidFill>
                  <a:srgbClr val="000000"/>
                </a:solidFill>
              </a:rPr>
              <a:t> Bank Business Day</a:t>
            </a:r>
          </a:p>
          <a:p>
            <a:pPr eaLnBrk="0" fontAlgn="base" hangingPunct="0">
              <a:spcBef>
                <a:spcPts val="400"/>
              </a:spcBef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2018 ERCOT Holidays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11/22/2018, Thursday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11/23/2018, Friday 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12/24/2018, Monday </a:t>
            </a: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12/25/2018, Tuesday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2018 Bank Holidays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11/22/2018, Thursday</a:t>
            </a:r>
            <a:endParaRPr lang="en-US" sz="1600" kern="0" dirty="0">
              <a:solidFill>
                <a:srgbClr val="000000"/>
              </a:solidFill>
            </a:endParaRPr>
          </a:p>
          <a:p>
            <a:pPr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12/25/2018, </a:t>
            </a:r>
            <a:r>
              <a:rPr lang="en-US" sz="1600" kern="0" dirty="0">
                <a:solidFill>
                  <a:srgbClr val="000000"/>
                </a:solidFill>
              </a:rPr>
              <a:t>Monday </a:t>
            </a: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Thanksgiving 2018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500839"/>
              </p:ext>
            </p:extLst>
          </p:nvPr>
        </p:nvGraphicFramePr>
        <p:xfrm>
          <a:off x="533400" y="1676400"/>
          <a:ext cx="7848602" cy="2931191"/>
        </p:xfrm>
        <a:graphic>
          <a:graphicData uri="http://schemas.openxmlformats.org/drawingml/2006/table">
            <a:tbl>
              <a:tblPr/>
              <a:tblGrid>
                <a:gridCol w="1600200"/>
                <a:gridCol w="1828800"/>
                <a:gridCol w="1905000"/>
                <a:gridCol w="1828800"/>
                <a:gridCol w="381000"/>
                <a:gridCol w="304802"/>
              </a:tblGrid>
              <a:tr h="421607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11/26, Mon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11/27, Tue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11/28,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11/21 – 11/25 (5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11/17</a:t>
                      </a:r>
                      <a:r>
                        <a:rPr lang="en-US" sz="15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, </a:t>
                      </a:r>
                      <a:r>
                        <a:rPr lang="en-US" sz="15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11/18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, 11/19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11/21,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11/22, 11/23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9/28 – 10/2 (5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5/26 – 5/30 (5 ODs)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5/31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11/28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11/29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11/30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11/20 &amp; 11/21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none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11/26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2642" y="5105400"/>
            <a:ext cx="8422758" cy="914400"/>
          </a:xfrm>
        </p:spPr>
        <p:txBody>
          <a:bodyPr/>
          <a:lstStyle/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DAM, Initial, Final and </a:t>
            </a:r>
            <a:r>
              <a:rPr lang="en-US" sz="1400" kern="0" dirty="0" err="1" smtClean="0">
                <a:solidFill>
                  <a:srgbClr val="000000"/>
                </a:solidFill>
              </a:rPr>
              <a:t>Trueup</a:t>
            </a:r>
            <a:r>
              <a:rPr lang="en-US" sz="1400" kern="0" dirty="0" smtClean="0">
                <a:solidFill>
                  <a:srgbClr val="000000"/>
                </a:solidFill>
              </a:rPr>
              <a:t> dates are Operating Dates being issued</a:t>
            </a:r>
          </a:p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CARD Invoice </a:t>
            </a:r>
            <a:r>
              <a:rPr lang="en-US" sz="1400" kern="0" dirty="0">
                <a:solidFill>
                  <a:srgbClr val="000000"/>
                </a:solidFill>
              </a:rPr>
              <a:t>being </a:t>
            </a:r>
            <a:r>
              <a:rPr lang="en-US" sz="1400" kern="0" dirty="0" smtClean="0">
                <a:solidFill>
                  <a:srgbClr val="000000"/>
                </a:solidFill>
              </a:rPr>
              <a:t>issued Tuesday, 11/27</a:t>
            </a:r>
          </a:p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</a:rPr>
              <a:t>CRR Auction Invoice being issued Friday, 11/30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6020"/>
            <a:ext cx="1295400" cy="148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9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Christmas 2018 Timelines (week before)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91335"/>
              </p:ext>
            </p:extLst>
          </p:nvPr>
        </p:nvGraphicFramePr>
        <p:xfrm>
          <a:off x="533400" y="1676400"/>
          <a:ext cx="8077199" cy="2944365"/>
        </p:xfrm>
        <a:graphic>
          <a:graphicData uri="http://schemas.openxmlformats.org/drawingml/2006/table">
            <a:tbl>
              <a:tblPr/>
              <a:tblGrid>
                <a:gridCol w="1600200"/>
                <a:gridCol w="304800"/>
                <a:gridCol w="304800"/>
                <a:gridCol w="1905000"/>
                <a:gridCol w="2133600"/>
                <a:gridCol w="1828799"/>
              </a:tblGrid>
              <a:tr h="421607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12/20, Thu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12/21, Fri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6/23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6/24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12/21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12/26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12/26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12/17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12/18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12/19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66056" y="4876800"/>
            <a:ext cx="705394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6057" y="5029200"/>
            <a:ext cx="7663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Note for CRR Auction Invoice posted 12/14, payments are due on 12/19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78" y="121589"/>
            <a:ext cx="1138221" cy="131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9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Christmas </a:t>
            </a:r>
            <a:r>
              <a:rPr lang="en-US" sz="2400" dirty="0" smtClean="0"/>
              <a:t>2018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4619"/>
              </p:ext>
            </p:extLst>
          </p:nvPr>
        </p:nvGraphicFramePr>
        <p:xfrm>
          <a:off x="533400" y="1676400"/>
          <a:ext cx="8001000" cy="2944365"/>
        </p:xfrm>
        <a:graphic>
          <a:graphicData uri="http://schemas.openxmlformats.org/drawingml/2006/table">
            <a:tbl>
              <a:tblPr/>
              <a:tblGrid>
                <a:gridCol w="1600200"/>
                <a:gridCol w="304800"/>
                <a:gridCol w="304800"/>
                <a:gridCol w="2057400"/>
                <a:gridCol w="1905000"/>
                <a:gridCol w="1828800"/>
              </a:tblGrid>
              <a:tr h="4216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M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12/26, Wed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12/27, Thu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1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12/28, Fri</a:t>
                      </a:r>
                      <a:endParaRPr lang="en-US" sz="1500" b="1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41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DAM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12/21 – 12/25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12/26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Initial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12/17, 12/18, 12/19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12/21, 12/22, 12/23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Final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10/28 – 11/1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11/2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11/3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RTM </a:t>
                      </a:r>
                      <a:r>
                        <a:rPr lang="en-US" sz="1500" b="0" i="0" u="none" strike="noStrike" kern="1200" dirty="0" err="1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TrueUps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6/25 – 6/29 (5 ODs)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6/30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7/1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STL Invoice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12/28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12/31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will be due on 1/2/19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0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Payments Due for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12/20 and 12/21 STL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none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5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12/26 STL</a:t>
                      </a:r>
                      <a:endParaRPr lang="en-US" sz="15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2642" y="5105400"/>
            <a:ext cx="8420100" cy="533400"/>
          </a:xfrm>
        </p:spPr>
        <p:txBody>
          <a:bodyPr/>
          <a:lstStyle/>
          <a:p>
            <a:pPr lvl="0" eaLnBrk="0" fontAlgn="base" hangingPunct="0">
              <a:spcBef>
                <a:spcPts val="400"/>
              </a:spcBef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CARD Invoice being issued on Thursday, 12/27.</a:t>
            </a: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0" eaLnBrk="0" fontAlgn="base" hangingPunct="0">
              <a:spcBef>
                <a:spcPts val="400"/>
              </a:spcBef>
              <a:defRPr/>
            </a:pPr>
            <a:endParaRPr lang="en-US" sz="1600" b="1" kern="0" dirty="0" smtClean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167152"/>
            <a:ext cx="1342096" cy="134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smtClean="0"/>
              <a:t>New Year 2018 Timelines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53843"/>
              </p:ext>
            </p:extLst>
          </p:nvPr>
        </p:nvGraphicFramePr>
        <p:xfrm>
          <a:off x="533400" y="1686812"/>
          <a:ext cx="8229600" cy="2820874"/>
        </p:xfrm>
        <a:graphic>
          <a:graphicData uri="http://schemas.openxmlformats.org/drawingml/2006/table">
            <a:tbl>
              <a:tblPr/>
              <a:tblGrid>
                <a:gridCol w="1600200"/>
                <a:gridCol w="1676400"/>
                <a:gridCol w="304800"/>
                <a:gridCol w="1828800"/>
                <a:gridCol w="1600200"/>
                <a:gridCol w="1219200"/>
              </a:tblGrid>
              <a:tr h="370588">
                <a:tc>
                  <a:txBody>
                    <a:bodyPr/>
                    <a:lstStyle/>
                    <a:p>
                      <a:pPr algn="ctr" fontAlgn="b"/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12/31</a:t>
                      </a:r>
                      <a:r>
                        <a:rPr lang="en-US" sz="1500" b="1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, Mon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01/02, Wed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01/03, </a:t>
                      </a:r>
                      <a:r>
                        <a:rPr lang="en-US" sz="15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Th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01/04, F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9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DAM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12/28,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12/29, 12/30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12/31, 1/1/19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1/2/19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 Initial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12/24, 12/25, 12/26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12/28,12/29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Final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11/4,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11/5,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11/6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11/7, 11/8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11/10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RTM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TrueUps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7/2,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7/3,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7/4</a:t>
                      </a: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7/5,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7/6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7/7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7/8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6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 Invoice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will be due on 1/3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1/4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be due on 1/7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will be due on 1/8</a:t>
                      </a: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Payments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Due for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12/27</a:t>
                      </a:r>
                      <a:r>
                        <a:rPr lang="en-US" sz="15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12/28 STL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12/31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STL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1/2 STL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776" marR="7776" marT="77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200" y="5029200"/>
            <a:ext cx="6934200" cy="636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eaLnBrk="0" fontAlgn="base" hangingPunct="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CARD Invoice </a:t>
            </a:r>
            <a:r>
              <a:rPr lang="en-US" sz="1600" kern="0" dirty="0" smtClean="0">
                <a:solidFill>
                  <a:srgbClr val="000000"/>
                </a:solidFill>
              </a:rPr>
              <a:t>payments due 1/4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285750" lvl="0" indent="-285750" eaLnBrk="0" fontAlgn="base" hangingPunct="0">
              <a:spcBef>
                <a:spcPts val="4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CRR Auction Invoice being issued Friday, </a:t>
            </a:r>
            <a:r>
              <a:rPr lang="en-US" sz="1600" kern="0" dirty="0" smtClean="0">
                <a:solidFill>
                  <a:srgbClr val="000000"/>
                </a:solidFill>
              </a:rPr>
              <a:t>1/4</a:t>
            </a:r>
            <a:endParaRPr lang="en-US" sz="16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471" y="0"/>
            <a:ext cx="2697529" cy="157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7444</TotalTime>
  <Words>511</Words>
  <Application>Microsoft Office PowerPoint</Application>
  <PresentationFormat>On-screen Show (4:3)</PresentationFormat>
  <Paragraphs>171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1_Custom Design</vt:lpstr>
      <vt:lpstr>Office Theme</vt:lpstr>
      <vt:lpstr>Custom Design</vt:lpstr>
      <vt:lpstr>PowerPoint Presentation</vt:lpstr>
      <vt:lpstr>Settlements Timelines - 2018 Holidays</vt:lpstr>
      <vt:lpstr>Thanksgiving 2018 Timelines</vt:lpstr>
      <vt:lpstr>Christmas 2018 Timelines (week before)</vt:lpstr>
      <vt:lpstr>Christmas 2018 Timelines</vt:lpstr>
      <vt:lpstr>New Year 2018 Timelines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Dinopol, Ohlen</cp:lastModifiedBy>
  <cp:revision>135</cp:revision>
  <cp:lastPrinted>2018-01-19T19:58:07Z</cp:lastPrinted>
  <dcterms:created xsi:type="dcterms:W3CDTF">2016-01-21T15:20:31Z</dcterms:created>
  <dcterms:modified xsi:type="dcterms:W3CDTF">2018-10-29T14:27:54Z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