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81" r:id="rId7"/>
    <p:sldId id="283" r:id="rId8"/>
    <p:sldId id="285" r:id="rId9"/>
    <p:sldId id="28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732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11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cdr/html/CURRENT_DAYCOP_HSL.html" TargetMode="External"/><Relationship Id="rId7" Type="http://schemas.openxmlformats.org/officeDocument/2006/relationships/hyperlink" Target="mailto:nmago@ercot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schang@ercot.com" TargetMode="External"/><Relationship Id="rId5" Type="http://schemas.openxmlformats.org/officeDocument/2006/relationships/hyperlink" Target="http://mis.ercot.com/misapp/GetReports.do?reportTypeId=14787&amp;reportTitle=Wind%20Power%20Production%20-%20Hourly%20Averaged%20Actual%20and%20Forecasted%20Values%20by%20Geographical%20Region&amp;showHTMLView=&amp;mimicKey" TargetMode="External"/><Relationship Id="rId4" Type="http://schemas.openxmlformats.org/officeDocument/2006/relationships/hyperlink" Target="http://mis.ercot.com/misapp/GetReports.do?reportTypeId=13028&amp;reportTitle=Wind%20Power%20Production%20-%20Hourly%20Averaged%20Actual%20and%20Forecasted%20Values&amp;showHTMLView=&amp;mimicKe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Changes to ERCOT’s Hourly Wind Forecast Delivery Time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QMWG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11/12/2018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Introduction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Currently, ERCOT receives the hourly forecast (STWPF &amp; WGRPP) from both vendors (UL and E&amp;M) at the top of the hour (XX:00)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Selected forecast is sent to Wind COPs (i.e. MMS) &amp; Wind QSEs by 35 minutes past the hour (XX:35)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When Reliability Unit Commitment (RUC) executes at XX:03, it uses forecast data received over an hour ago. The forecast can vastly improve if the delivery timeline is pushed back to receive forecasts later in the hour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Changes to Wind Forecast Delivery Time (Graphic)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862" y="990600"/>
            <a:ext cx="9138138" cy="494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500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Changes to Wind Forecast Delivery Time (Text)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ERCOT will receive both forecasts between XX:35 and XX:40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/>
              <a:t>Selected forecast is sent to Wind COPs (i.e. MMS) &amp; Wind QSEs by </a:t>
            </a:r>
            <a:r>
              <a:rPr lang="en-US" sz="1800" dirty="0" smtClean="0"/>
              <a:t>45 </a:t>
            </a:r>
            <a:r>
              <a:rPr lang="en-US" sz="1800" dirty="0"/>
              <a:t>minutes past the </a:t>
            </a:r>
            <a:r>
              <a:rPr lang="en-US" sz="1800" dirty="0" smtClean="0"/>
              <a:t>hour </a:t>
            </a:r>
            <a:r>
              <a:rPr lang="en-US" sz="1800" dirty="0"/>
              <a:t>(</a:t>
            </a:r>
            <a:r>
              <a:rPr lang="en-US" sz="1800" dirty="0" smtClean="0"/>
              <a:t>XX:45)</a:t>
            </a:r>
            <a:endParaRPr lang="en-US" sz="1800" dirty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When Reliability Unit Commitment (RUC) executes at XX:03, it uses forecast data received 23 minutes ago.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Wind QSEs will continue to have the ability to lower the COP HSLs. The most ideal time for this update will be between XX:54 and the top of the next hour.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79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Impacted Reports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 smtClean="0"/>
              <a:t>This forecast delivery time change will impact three reports. </a:t>
            </a:r>
            <a:endParaRPr lang="en-US" sz="1800" dirty="0"/>
          </a:p>
          <a:p>
            <a:pPr lvl="1" algn="just"/>
            <a:r>
              <a:rPr lang="en-US" sz="1600" dirty="0" smtClean="0"/>
              <a:t>Query extraction time for the most recent wind COP HSL in the </a:t>
            </a:r>
            <a:r>
              <a:rPr lang="en-US" sz="1600" dirty="0" smtClean="0">
                <a:hlinkClick r:id="rId3"/>
              </a:rPr>
              <a:t>Public Dashboard – COP HSL for Current Day Forecasted and Actual Wind Power Production</a:t>
            </a:r>
            <a:r>
              <a:rPr lang="en-US" sz="1600" dirty="0" smtClean="0"/>
              <a:t> will be changed from </a:t>
            </a:r>
            <a:r>
              <a:rPr lang="en-US" sz="1600" dirty="0" smtClean="0">
                <a:solidFill>
                  <a:srgbClr val="890C58"/>
                </a:solidFill>
              </a:rPr>
              <a:t>XX:42</a:t>
            </a:r>
            <a:r>
              <a:rPr lang="en-US" sz="1600" dirty="0" smtClean="0"/>
              <a:t> </a:t>
            </a:r>
            <a:r>
              <a:rPr lang="en-US" sz="1600" dirty="0"/>
              <a:t>to </a:t>
            </a:r>
            <a:r>
              <a:rPr lang="en-US" sz="1600" dirty="0">
                <a:solidFill>
                  <a:srgbClr val="890C58"/>
                </a:solidFill>
              </a:rPr>
              <a:t>XX:55</a:t>
            </a:r>
            <a:endParaRPr lang="en-US" sz="1600" dirty="0" smtClean="0"/>
          </a:p>
          <a:p>
            <a:pPr lvl="1" algn="just"/>
            <a:endParaRPr lang="en-US" sz="1600" dirty="0" smtClean="0"/>
          </a:p>
          <a:p>
            <a:pPr lvl="1" algn="just"/>
            <a:r>
              <a:rPr lang="en-US" sz="1600" dirty="0" smtClean="0"/>
              <a:t>The </a:t>
            </a:r>
            <a:r>
              <a:rPr lang="en-US" sz="1600" dirty="0"/>
              <a:t>following MIS report posting times will change from </a:t>
            </a:r>
            <a:r>
              <a:rPr lang="en-US" sz="1600" dirty="0">
                <a:solidFill>
                  <a:srgbClr val="890C58"/>
                </a:solidFill>
              </a:rPr>
              <a:t>XX:42</a:t>
            </a:r>
            <a:r>
              <a:rPr lang="en-US" sz="1600" dirty="0"/>
              <a:t> to </a:t>
            </a:r>
            <a:r>
              <a:rPr lang="en-US" sz="1600" dirty="0">
                <a:solidFill>
                  <a:srgbClr val="890C58"/>
                </a:solidFill>
              </a:rPr>
              <a:t>XX:55</a:t>
            </a:r>
            <a:r>
              <a:rPr lang="en-US" sz="1600" dirty="0"/>
              <a:t>:</a:t>
            </a:r>
          </a:p>
          <a:p>
            <a:pPr lvl="2" algn="just"/>
            <a:r>
              <a:rPr lang="en-US" sz="1600" dirty="0" smtClean="0">
                <a:hlinkClick r:id="rId4"/>
              </a:rPr>
              <a:t>Wind Power Production – Hourly Averaged Actual and Forecasted Values</a:t>
            </a:r>
            <a:endParaRPr lang="en-US" sz="1600" dirty="0" smtClean="0"/>
          </a:p>
          <a:p>
            <a:pPr lvl="2" algn="just"/>
            <a:r>
              <a:rPr lang="en-US" sz="1600" dirty="0" smtClean="0">
                <a:hlinkClick r:id="rId5"/>
              </a:rPr>
              <a:t>Wind Power Production – Hourly Averaged Actual and Forecasted Values by Geographical Region</a:t>
            </a:r>
            <a:endParaRPr lang="en-US" sz="1600" dirty="0" smtClean="0"/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These changes will be implemented by 11/28/2018. A market notice will be sent by </a:t>
            </a:r>
            <a:r>
              <a:rPr lang="en-US" sz="1800" dirty="0" err="1" smtClean="0"/>
              <a:t>CoB</a:t>
            </a:r>
            <a:r>
              <a:rPr lang="en-US" sz="1800" dirty="0" smtClean="0"/>
              <a:t> November 12, 2018 providing a heads up on these changes. </a:t>
            </a:r>
          </a:p>
          <a:p>
            <a:pPr algn="just"/>
            <a:endParaRPr lang="en-US" sz="1800" dirty="0"/>
          </a:p>
          <a:p>
            <a:pPr algn="just"/>
            <a:r>
              <a:rPr lang="en-US" sz="1800" dirty="0" smtClean="0"/>
              <a:t>Please send any comments/questions regarding these changes to Sean Chang (</a:t>
            </a:r>
            <a:r>
              <a:rPr lang="en-US" sz="1800" dirty="0" smtClean="0">
                <a:hlinkClick r:id="rId6"/>
              </a:rPr>
              <a:t>schang@ercot.com</a:t>
            </a:r>
            <a:r>
              <a:rPr lang="en-US" sz="1800" dirty="0" smtClean="0"/>
              <a:t>) or Nitika Mago (</a:t>
            </a:r>
            <a:r>
              <a:rPr lang="en-US" sz="1800" dirty="0" smtClean="0">
                <a:hlinkClick r:id="rId7"/>
              </a:rPr>
              <a:t>nmago@ercot.com</a:t>
            </a:r>
            <a:r>
              <a:rPr lang="en-US" sz="1800" dirty="0" smtClean="0"/>
              <a:t>).</a:t>
            </a:r>
          </a:p>
          <a:p>
            <a:pPr algn="just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870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Words>343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Introduction</vt:lpstr>
      <vt:lpstr>Changes to Wind Forecast Delivery Time (Graphic)</vt:lpstr>
      <vt:lpstr>Changes to Wind Forecast Delivery Time (Text)</vt:lpstr>
      <vt:lpstr>Impacted Reports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76</cp:revision>
  <cp:lastPrinted>2016-01-21T20:53:15Z</cp:lastPrinted>
  <dcterms:created xsi:type="dcterms:W3CDTF">2016-01-21T15:20:31Z</dcterms:created>
  <dcterms:modified xsi:type="dcterms:W3CDTF">2018-11-12T14:07:48Z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