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22"/>
  </p:notesMasterIdLst>
  <p:handoutMasterIdLst>
    <p:handoutMasterId r:id="rId23"/>
  </p:handoutMasterIdLst>
  <p:sldIdLst>
    <p:sldId id="368" r:id="rId4"/>
    <p:sldId id="578" r:id="rId5"/>
    <p:sldId id="603" r:id="rId6"/>
    <p:sldId id="604" r:id="rId7"/>
    <p:sldId id="606" r:id="rId8"/>
    <p:sldId id="618" r:id="rId9"/>
    <p:sldId id="619" r:id="rId10"/>
    <p:sldId id="612" r:id="rId11"/>
    <p:sldId id="613" r:id="rId12"/>
    <p:sldId id="607" r:id="rId13"/>
    <p:sldId id="605" r:id="rId14"/>
    <p:sldId id="608" r:id="rId15"/>
    <p:sldId id="616" r:id="rId16"/>
    <p:sldId id="609" r:id="rId17"/>
    <p:sldId id="610" r:id="rId18"/>
    <p:sldId id="611" r:id="rId19"/>
    <p:sldId id="615" r:id="rId20"/>
    <p:sldId id="614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1F2"/>
    <a:srgbClr val="456F95"/>
    <a:srgbClr val="B0DD7F"/>
    <a:srgbClr val="99D359"/>
    <a:srgbClr val="8B93B7"/>
    <a:srgbClr val="7A7BB2"/>
    <a:srgbClr val="7275BA"/>
    <a:srgbClr val="5A5EAE"/>
    <a:srgbClr val="676BC5"/>
    <a:srgbClr val="919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80566" autoAdjust="0"/>
  </p:normalViewPr>
  <p:slideViewPr>
    <p:cSldViewPr showGuides="1">
      <p:cViewPr varScale="1">
        <p:scale>
          <a:sx n="88" d="100"/>
          <a:sy n="88" d="100"/>
        </p:scale>
        <p:origin x="6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12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TCM constraints vs SCED</a:t>
            </a:r>
            <a:r>
              <a:rPr lang="en-US" b="1" baseline="0" dirty="0"/>
              <a:t> </a:t>
            </a:r>
            <a:r>
              <a:rPr lang="en-US" b="1" baseline="0" dirty="0" smtClean="0"/>
              <a:t>constraints</a:t>
            </a:r>
            <a:r>
              <a:rPr lang="en-US" b="1" dirty="0" smtClean="0"/>
              <a:t> 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compare!$C$1</c:f>
              <c:strCache>
                <c:ptCount val="1"/>
                <c:pt idx="0">
                  <c:v>TCM constraints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compare!$A$2:$A$290</c:f>
              <c:numCache>
                <c:formatCode>h:mm;@</c:formatCode>
                <c:ptCount val="289"/>
                <c:pt idx="0">
                  <c:v>43313.002557870372</c:v>
                </c:pt>
                <c:pt idx="1">
                  <c:v>43313.006030092591</c:v>
                </c:pt>
                <c:pt idx="2">
                  <c:v>43313.009502314817</c:v>
                </c:pt>
                <c:pt idx="3">
                  <c:v>43313.012974537036</c:v>
                </c:pt>
                <c:pt idx="4">
                  <c:v>43313.016446759262</c:v>
                </c:pt>
                <c:pt idx="5">
                  <c:v>43313.019918981481</c:v>
                </c:pt>
                <c:pt idx="6">
                  <c:v>43313.023379629631</c:v>
                </c:pt>
                <c:pt idx="7">
                  <c:v>43313.026863425926</c:v>
                </c:pt>
                <c:pt idx="8">
                  <c:v>43313.030324074076</c:v>
                </c:pt>
                <c:pt idx="9">
                  <c:v>43313.033807870372</c:v>
                </c:pt>
                <c:pt idx="10">
                  <c:v>43313.037280092591</c:v>
                </c:pt>
                <c:pt idx="11">
                  <c:v>43313.040752314817</c:v>
                </c:pt>
                <c:pt idx="12">
                  <c:v>43313.044224537036</c:v>
                </c:pt>
                <c:pt idx="13">
                  <c:v>43313.047696759262</c:v>
                </c:pt>
                <c:pt idx="14">
                  <c:v>43313.051157407404</c:v>
                </c:pt>
                <c:pt idx="15">
                  <c:v>43313.0546412037</c:v>
                </c:pt>
                <c:pt idx="16">
                  <c:v>43313.058113425926</c:v>
                </c:pt>
                <c:pt idx="17">
                  <c:v>43313.061585648145</c:v>
                </c:pt>
                <c:pt idx="18">
                  <c:v>43313.065057870372</c:v>
                </c:pt>
                <c:pt idx="19">
                  <c:v>43313.068541666667</c:v>
                </c:pt>
                <c:pt idx="20">
                  <c:v>43313.072002314817</c:v>
                </c:pt>
                <c:pt idx="21">
                  <c:v>43313.075474537036</c:v>
                </c:pt>
                <c:pt idx="22">
                  <c:v>43313.078946759262</c:v>
                </c:pt>
                <c:pt idx="23">
                  <c:v>43313.082418981481</c:v>
                </c:pt>
                <c:pt idx="24">
                  <c:v>43313.085879629631</c:v>
                </c:pt>
                <c:pt idx="25">
                  <c:v>43313.089363425926</c:v>
                </c:pt>
                <c:pt idx="26">
                  <c:v>43313.092835648145</c:v>
                </c:pt>
                <c:pt idx="27">
                  <c:v>43313.096307870372</c:v>
                </c:pt>
                <c:pt idx="28">
                  <c:v>43313.099780092591</c:v>
                </c:pt>
                <c:pt idx="29">
                  <c:v>43313.103252314817</c:v>
                </c:pt>
                <c:pt idx="30">
                  <c:v>43313.106724537036</c:v>
                </c:pt>
                <c:pt idx="31">
                  <c:v>43313.110196759262</c:v>
                </c:pt>
                <c:pt idx="32">
                  <c:v>43313.113657407404</c:v>
                </c:pt>
                <c:pt idx="33">
                  <c:v>43313.1171412037</c:v>
                </c:pt>
                <c:pt idx="34">
                  <c:v>43313.120613425926</c:v>
                </c:pt>
                <c:pt idx="35">
                  <c:v>43313.124074074076</c:v>
                </c:pt>
                <c:pt idx="36">
                  <c:v>43313.127557870372</c:v>
                </c:pt>
                <c:pt idx="37">
                  <c:v>43313.131030092591</c:v>
                </c:pt>
                <c:pt idx="38">
                  <c:v>43313.134502314817</c:v>
                </c:pt>
                <c:pt idx="39">
                  <c:v>43313.137974537036</c:v>
                </c:pt>
                <c:pt idx="40">
                  <c:v>43313.141446759262</c:v>
                </c:pt>
                <c:pt idx="41">
                  <c:v>43313.144918981481</c:v>
                </c:pt>
                <c:pt idx="42">
                  <c:v>43313.1483912037</c:v>
                </c:pt>
                <c:pt idx="43">
                  <c:v>43313.151863425926</c:v>
                </c:pt>
                <c:pt idx="44">
                  <c:v>43313.155335648145</c:v>
                </c:pt>
                <c:pt idx="45">
                  <c:v>43313.158807870372</c:v>
                </c:pt>
                <c:pt idx="46">
                  <c:v>43313.162280092591</c:v>
                </c:pt>
                <c:pt idx="47">
                  <c:v>43313.165752314817</c:v>
                </c:pt>
                <c:pt idx="48">
                  <c:v>43313.169224537036</c:v>
                </c:pt>
                <c:pt idx="49">
                  <c:v>43313.172696759262</c:v>
                </c:pt>
                <c:pt idx="50">
                  <c:v>43313.176168981481</c:v>
                </c:pt>
                <c:pt idx="51">
                  <c:v>43313.1796412037</c:v>
                </c:pt>
                <c:pt idx="52">
                  <c:v>43313.183113425926</c:v>
                </c:pt>
                <c:pt idx="53">
                  <c:v>43313.186585648145</c:v>
                </c:pt>
                <c:pt idx="54">
                  <c:v>43313.190057870372</c:v>
                </c:pt>
                <c:pt idx="55">
                  <c:v>43313.193541666667</c:v>
                </c:pt>
                <c:pt idx="56">
                  <c:v>43313.197002314817</c:v>
                </c:pt>
                <c:pt idx="57">
                  <c:v>43313.200474537036</c:v>
                </c:pt>
                <c:pt idx="58">
                  <c:v>43313.203946759262</c:v>
                </c:pt>
                <c:pt idx="59">
                  <c:v>43313.207418981481</c:v>
                </c:pt>
                <c:pt idx="60">
                  <c:v>43313.2108912037</c:v>
                </c:pt>
                <c:pt idx="61">
                  <c:v>43313.214363425926</c:v>
                </c:pt>
                <c:pt idx="62">
                  <c:v>43313.217835648145</c:v>
                </c:pt>
                <c:pt idx="63">
                  <c:v>43313.221307870372</c:v>
                </c:pt>
                <c:pt idx="64">
                  <c:v>43313.224780092591</c:v>
                </c:pt>
                <c:pt idx="65">
                  <c:v>43313.228252314817</c:v>
                </c:pt>
                <c:pt idx="66">
                  <c:v>43313.231736111113</c:v>
                </c:pt>
                <c:pt idx="67">
                  <c:v>43313.235208333332</c:v>
                </c:pt>
                <c:pt idx="68">
                  <c:v>43313.238668981481</c:v>
                </c:pt>
                <c:pt idx="69">
                  <c:v>43313.242152777777</c:v>
                </c:pt>
                <c:pt idx="70">
                  <c:v>43313.245613425926</c:v>
                </c:pt>
                <c:pt idx="71">
                  <c:v>43313.249085648145</c:v>
                </c:pt>
                <c:pt idx="72">
                  <c:v>43313.252557870372</c:v>
                </c:pt>
                <c:pt idx="73">
                  <c:v>43313.256030092591</c:v>
                </c:pt>
                <c:pt idx="74">
                  <c:v>43313.259502314817</c:v>
                </c:pt>
                <c:pt idx="75">
                  <c:v>43313.262986111113</c:v>
                </c:pt>
                <c:pt idx="76">
                  <c:v>43313.266446759262</c:v>
                </c:pt>
                <c:pt idx="77">
                  <c:v>43313.269918981481</c:v>
                </c:pt>
                <c:pt idx="78">
                  <c:v>43313.2733912037</c:v>
                </c:pt>
                <c:pt idx="79">
                  <c:v>43313.276863425926</c:v>
                </c:pt>
                <c:pt idx="80">
                  <c:v>43313.280335648145</c:v>
                </c:pt>
                <c:pt idx="81">
                  <c:v>43313.283807870372</c:v>
                </c:pt>
                <c:pt idx="82">
                  <c:v>43313.287280092591</c:v>
                </c:pt>
                <c:pt idx="83">
                  <c:v>43313.290752314817</c:v>
                </c:pt>
                <c:pt idx="84">
                  <c:v>43313.294224537036</c:v>
                </c:pt>
                <c:pt idx="85">
                  <c:v>43313.297696759262</c:v>
                </c:pt>
                <c:pt idx="86">
                  <c:v>43313.301168981481</c:v>
                </c:pt>
                <c:pt idx="87">
                  <c:v>43313.3046412037</c:v>
                </c:pt>
                <c:pt idx="88">
                  <c:v>43313.308113425926</c:v>
                </c:pt>
                <c:pt idx="89">
                  <c:v>43313.311585648145</c:v>
                </c:pt>
                <c:pt idx="90">
                  <c:v>43313.315057870372</c:v>
                </c:pt>
                <c:pt idx="91">
                  <c:v>43313.318530092591</c:v>
                </c:pt>
                <c:pt idx="92">
                  <c:v>43313.322002314817</c:v>
                </c:pt>
                <c:pt idx="93">
                  <c:v>43313.325474537036</c:v>
                </c:pt>
                <c:pt idx="94">
                  <c:v>43313.328946759262</c:v>
                </c:pt>
                <c:pt idx="95">
                  <c:v>43313.332418981481</c:v>
                </c:pt>
                <c:pt idx="96">
                  <c:v>43313.335914351854</c:v>
                </c:pt>
                <c:pt idx="97">
                  <c:v>43313.339386574073</c:v>
                </c:pt>
                <c:pt idx="98">
                  <c:v>43313.342847222222</c:v>
                </c:pt>
                <c:pt idx="99">
                  <c:v>43313.346307870372</c:v>
                </c:pt>
                <c:pt idx="100">
                  <c:v>43313.349791666667</c:v>
                </c:pt>
                <c:pt idx="101">
                  <c:v>43313.353263888886</c:v>
                </c:pt>
                <c:pt idx="102">
                  <c:v>43313.356736111113</c:v>
                </c:pt>
                <c:pt idx="103">
                  <c:v>43313.360208333332</c:v>
                </c:pt>
                <c:pt idx="104">
                  <c:v>43313.363680555558</c:v>
                </c:pt>
                <c:pt idx="105">
                  <c:v>43313.367152777777</c:v>
                </c:pt>
                <c:pt idx="106">
                  <c:v>43313.370625000003</c:v>
                </c:pt>
                <c:pt idx="107">
                  <c:v>43313.374085648145</c:v>
                </c:pt>
                <c:pt idx="108">
                  <c:v>43313.377569444441</c:v>
                </c:pt>
                <c:pt idx="109">
                  <c:v>43313.381041666667</c:v>
                </c:pt>
                <c:pt idx="110">
                  <c:v>43313.384513888886</c:v>
                </c:pt>
                <c:pt idx="111">
                  <c:v>43313.387986111113</c:v>
                </c:pt>
                <c:pt idx="112">
                  <c:v>43313.391469907408</c:v>
                </c:pt>
                <c:pt idx="113">
                  <c:v>43313.394930555558</c:v>
                </c:pt>
                <c:pt idx="114">
                  <c:v>43313.398414351854</c:v>
                </c:pt>
                <c:pt idx="115">
                  <c:v>43313.401886574073</c:v>
                </c:pt>
                <c:pt idx="116">
                  <c:v>43313.405347222222</c:v>
                </c:pt>
                <c:pt idx="117">
                  <c:v>43313.408819444441</c:v>
                </c:pt>
                <c:pt idx="118">
                  <c:v>43313.412291666667</c:v>
                </c:pt>
                <c:pt idx="119">
                  <c:v>43313.415775462963</c:v>
                </c:pt>
                <c:pt idx="120">
                  <c:v>43313.419236111113</c:v>
                </c:pt>
                <c:pt idx="121">
                  <c:v>43313.422719907408</c:v>
                </c:pt>
                <c:pt idx="122">
                  <c:v>43313.426180555558</c:v>
                </c:pt>
                <c:pt idx="123">
                  <c:v>43313.429652777777</c:v>
                </c:pt>
                <c:pt idx="124">
                  <c:v>43313.433125000003</c:v>
                </c:pt>
                <c:pt idx="125">
                  <c:v>43313.436597222222</c:v>
                </c:pt>
                <c:pt idx="126">
                  <c:v>43313.440069444441</c:v>
                </c:pt>
                <c:pt idx="127">
                  <c:v>43313.443541666667</c:v>
                </c:pt>
                <c:pt idx="128">
                  <c:v>43313.447013888886</c:v>
                </c:pt>
                <c:pt idx="129">
                  <c:v>43313.450486111113</c:v>
                </c:pt>
                <c:pt idx="130">
                  <c:v>43313.453958333332</c:v>
                </c:pt>
                <c:pt idx="131">
                  <c:v>43313.457430555558</c:v>
                </c:pt>
                <c:pt idx="132">
                  <c:v>43313.460914351854</c:v>
                </c:pt>
                <c:pt idx="133">
                  <c:v>43313.464375000003</c:v>
                </c:pt>
                <c:pt idx="134">
                  <c:v>43313.467847222222</c:v>
                </c:pt>
                <c:pt idx="135">
                  <c:v>43313.471319444441</c:v>
                </c:pt>
                <c:pt idx="136">
                  <c:v>43313.474791666667</c:v>
                </c:pt>
                <c:pt idx="137">
                  <c:v>43313.478252314817</c:v>
                </c:pt>
                <c:pt idx="138">
                  <c:v>43313.481736111113</c:v>
                </c:pt>
                <c:pt idx="139">
                  <c:v>43313.485196759262</c:v>
                </c:pt>
                <c:pt idx="140">
                  <c:v>43313.488668981481</c:v>
                </c:pt>
                <c:pt idx="141">
                  <c:v>43313.492152777777</c:v>
                </c:pt>
                <c:pt idx="142">
                  <c:v>43313.495625000003</c:v>
                </c:pt>
                <c:pt idx="143">
                  <c:v>43313.499097222222</c:v>
                </c:pt>
                <c:pt idx="144">
                  <c:v>43313.502569444441</c:v>
                </c:pt>
                <c:pt idx="145">
                  <c:v>43313.506041666667</c:v>
                </c:pt>
                <c:pt idx="146">
                  <c:v>43313.509502314817</c:v>
                </c:pt>
                <c:pt idx="147">
                  <c:v>43313.512986111113</c:v>
                </c:pt>
                <c:pt idx="148">
                  <c:v>43313.516458333332</c:v>
                </c:pt>
                <c:pt idx="149">
                  <c:v>43313.519918981481</c:v>
                </c:pt>
                <c:pt idx="150">
                  <c:v>43313.523402777777</c:v>
                </c:pt>
                <c:pt idx="151">
                  <c:v>43313.526875000003</c:v>
                </c:pt>
                <c:pt idx="152">
                  <c:v>43313.530335648145</c:v>
                </c:pt>
                <c:pt idx="153">
                  <c:v>43313.533819444441</c:v>
                </c:pt>
                <c:pt idx="154">
                  <c:v>43313.537291666667</c:v>
                </c:pt>
                <c:pt idx="155">
                  <c:v>43313.540752314817</c:v>
                </c:pt>
                <c:pt idx="156">
                  <c:v>43313.544224537036</c:v>
                </c:pt>
                <c:pt idx="157">
                  <c:v>43313.547696759262</c:v>
                </c:pt>
                <c:pt idx="158">
                  <c:v>43313.551168981481</c:v>
                </c:pt>
                <c:pt idx="159">
                  <c:v>43313.5546412037</c:v>
                </c:pt>
                <c:pt idx="160">
                  <c:v>43313.558113425926</c:v>
                </c:pt>
                <c:pt idx="161">
                  <c:v>43313.561597222222</c:v>
                </c:pt>
                <c:pt idx="162">
                  <c:v>43313.565069444441</c:v>
                </c:pt>
                <c:pt idx="163">
                  <c:v>43313.568541666667</c:v>
                </c:pt>
                <c:pt idx="164">
                  <c:v>43313.572013888886</c:v>
                </c:pt>
                <c:pt idx="165">
                  <c:v>43313.575497685182</c:v>
                </c:pt>
                <c:pt idx="166">
                  <c:v>43313.578969907408</c:v>
                </c:pt>
                <c:pt idx="167">
                  <c:v>43313.582442129627</c:v>
                </c:pt>
                <c:pt idx="168">
                  <c:v>43313.585914351854</c:v>
                </c:pt>
                <c:pt idx="169">
                  <c:v>43313.589386574073</c:v>
                </c:pt>
                <c:pt idx="170">
                  <c:v>43313.592858796299</c:v>
                </c:pt>
                <c:pt idx="171">
                  <c:v>43313.596331018518</c:v>
                </c:pt>
                <c:pt idx="172">
                  <c:v>43313.599803240744</c:v>
                </c:pt>
                <c:pt idx="173">
                  <c:v>43313.603275462963</c:v>
                </c:pt>
                <c:pt idx="174">
                  <c:v>43313.606759259259</c:v>
                </c:pt>
                <c:pt idx="175">
                  <c:v>43313.610219907408</c:v>
                </c:pt>
                <c:pt idx="176">
                  <c:v>43313.613692129627</c:v>
                </c:pt>
                <c:pt idx="177">
                  <c:v>43313.617164351854</c:v>
                </c:pt>
                <c:pt idx="178">
                  <c:v>43313.620636574073</c:v>
                </c:pt>
                <c:pt idx="179">
                  <c:v>43313.624108796299</c:v>
                </c:pt>
                <c:pt idx="180">
                  <c:v>43313.627581018518</c:v>
                </c:pt>
                <c:pt idx="181">
                  <c:v>43313.631053240744</c:v>
                </c:pt>
                <c:pt idx="182">
                  <c:v>43313.634525462963</c:v>
                </c:pt>
                <c:pt idx="183">
                  <c:v>43313.637997685182</c:v>
                </c:pt>
                <c:pt idx="184">
                  <c:v>43313.641469907408</c:v>
                </c:pt>
                <c:pt idx="185">
                  <c:v>43313.644942129627</c:v>
                </c:pt>
                <c:pt idx="186">
                  <c:v>43313.648425925923</c:v>
                </c:pt>
                <c:pt idx="187">
                  <c:v>43313.651898148149</c:v>
                </c:pt>
                <c:pt idx="188">
                  <c:v>43313.655370370368</c:v>
                </c:pt>
                <c:pt idx="189">
                  <c:v>43313.658842592595</c:v>
                </c:pt>
                <c:pt idx="190">
                  <c:v>43313.662326388891</c:v>
                </c:pt>
                <c:pt idx="191">
                  <c:v>43313.664386574077</c:v>
                </c:pt>
                <c:pt idx="192">
                  <c:v>43313.667442129627</c:v>
                </c:pt>
                <c:pt idx="193">
                  <c:v>43313.669259259259</c:v>
                </c:pt>
                <c:pt idx="194">
                  <c:v>43313.672731481478</c:v>
                </c:pt>
                <c:pt idx="195">
                  <c:v>43313.676203703704</c:v>
                </c:pt>
                <c:pt idx="196">
                  <c:v>43313.679675925923</c:v>
                </c:pt>
                <c:pt idx="197">
                  <c:v>43313.683148148149</c:v>
                </c:pt>
                <c:pt idx="198">
                  <c:v>43313.686620370368</c:v>
                </c:pt>
                <c:pt idx="199">
                  <c:v>43313.690092592595</c:v>
                </c:pt>
                <c:pt idx="200">
                  <c:v>43313.693564814814</c:v>
                </c:pt>
                <c:pt idx="201">
                  <c:v>43313.697048611109</c:v>
                </c:pt>
                <c:pt idx="202">
                  <c:v>43313.700509259259</c:v>
                </c:pt>
                <c:pt idx="203">
                  <c:v>43313.703993055555</c:v>
                </c:pt>
                <c:pt idx="204">
                  <c:v>43313.707453703704</c:v>
                </c:pt>
                <c:pt idx="205">
                  <c:v>43313.710914351854</c:v>
                </c:pt>
                <c:pt idx="206">
                  <c:v>43313.714398148149</c:v>
                </c:pt>
                <c:pt idx="207">
                  <c:v>43313.717870370368</c:v>
                </c:pt>
                <c:pt idx="208">
                  <c:v>43313.721331018518</c:v>
                </c:pt>
                <c:pt idx="209">
                  <c:v>43313.724814814814</c:v>
                </c:pt>
                <c:pt idx="210">
                  <c:v>43313.72828703704</c:v>
                </c:pt>
                <c:pt idx="211">
                  <c:v>43313.731759259259</c:v>
                </c:pt>
                <c:pt idx="212">
                  <c:v>43313.735231481478</c:v>
                </c:pt>
                <c:pt idx="213">
                  <c:v>43313.738703703704</c:v>
                </c:pt>
                <c:pt idx="214">
                  <c:v>43313.742164351854</c:v>
                </c:pt>
                <c:pt idx="215">
                  <c:v>43313.745636574073</c:v>
                </c:pt>
                <c:pt idx="216">
                  <c:v>43313.749108796299</c:v>
                </c:pt>
                <c:pt idx="217">
                  <c:v>43313.752592592595</c:v>
                </c:pt>
                <c:pt idx="218">
                  <c:v>43313.756053240744</c:v>
                </c:pt>
                <c:pt idx="219">
                  <c:v>43313.759525462963</c:v>
                </c:pt>
                <c:pt idx="220">
                  <c:v>43313.762997685182</c:v>
                </c:pt>
                <c:pt idx="221">
                  <c:v>43313.766469907408</c:v>
                </c:pt>
                <c:pt idx="222">
                  <c:v>43313.769942129627</c:v>
                </c:pt>
                <c:pt idx="223">
                  <c:v>43313.773414351854</c:v>
                </c:pt>
                <c:pt idx="224">
                  <c:v>43313.776886574073</c:v>
                </c:pt>
                <c:pt idx="225">
                  <c:v>43313.780347222222</c:v>
                </c:pt>
                <c:pt idx="226">
                  <c:v>43313.783831018518</c:v>
                </c:pt>
                <c:pt idx="227">
                  <c:v>43313.787303240744</c:v>
                </c:pt>
                <c:pt idx="228">
                  <c:v>43313.790775462963</c:v>
                </c:pt>
                <c:pt idx="229">
                  <c:v>43313.794259259259</c:v>
                </c:pt>
                <c:pt idx="230">
                  <c:v>43313.797719907408</c:v>
                </c:pt>
                <c:pt idx="231">
                  <c:v>43313.801192129627</c:v>
                </c:pt>
                <c:pt idx="232">
                  <c:v>43313.804664351854</c:v>
                </c:pt>
                <c:pt idx="233">
                  <c:v>43313.808136574073</c:v>
                </c:pt>
                <c:pt idx="234">
                  <c:v>43313.811608796299</c:v>
                </c:pt>
                <c:pt idx="235">
                  <c:v>43313.815081018518</c:v>
                </c:pt>
                <c:pt idx="236">
                  <c:v>43313.818541666667</c:v>
                </c:pt>
                <c:pt idx="237">
                  <c:v>43313.822013888886</c:v>
                </c:pt>
                <c:pt idx="238">
                  <c:v>43313.825486111113</c:v>
                </c:pt>
                <c:pt idx="239">
                  <c:v>43313.828969907408</c:v>
                </c:pt>
                <c:pt idx="240">
                  <c:v>43313.832453703704</c:v>
                </c:pt>
                <c:pt idx="241">
                  <c:v>43313.835914351854</c:v>
                </c:pt>
                <c:pt idx="242">
                  <c:v>43313.839386574073</c:v>
                </c:pt>
                <c:pt idx="243">
                  <c:v>43313.842847222222</c:v>
                </c:pt>
                <c:pt idx="244">
                  <c:v>43313.846331018518</c:v>
                </c:pt>
                <c:pt idx="245">
                  <c:v>43313.849803240744</c:v>
                </c:pt>
                <c:pt idx="246">
                  <c:v>43313.853275462963</c:v>
                </c:pt>
                <c:pt idx="247">
                  <c:v>43313.856747685182</c:v>
                </c:pt>
                <c:pt idx="248">
                  <c:v>43313.860219907408</c:v>
                </c:pt>
                <c:pt idx="249">
                  <c:v>43313.863692129627</c:v>
                </c:pt>
                <c:pt idx="250">
                  <c:v>43313.867164351854</c:v>
                </c:pt>
                <c:pt idx="251">
                  <c:v>43313.870636574073</c:v>
                </c:pt>
                <c:pt idx="252">
                  <c:v>43313.874097222222</c:v>
                </c:pt>
                <c:pt idx="253">
                  <c:v>43313.877569444441</c:v>
                </c:pt>
                <c:pt idx="254">
                  <c:v>43313.881053240744</c:v>
                </c:pt>
                <c:pt idx="255">
                  <c:v>43313.884513888886</c:v>
                </c:pt>
                <c:pt idx="256">
                  <c:v>43313.887986111113</c:v>
                </c:pt>
                <c:pt idx="257">
                  <c:v>43313.891458333332</c:v>
                </c:pt>
                <c:pt idx="258">
                  <c:v>43313.894930555558</c:v>
                </c:pt>
                <c:pt idx="259">
                  <c:v>43313.8983912037</c:v>
                </c:pt>
                <c:pt idx="260">
                  <c:v>43313.901875000003</c:v>
                </c:pt>
                <c:pt idx="261">
                  <c:v>43313.905347222222</c:v>
                </c:pt>
                <c:pt idx="262">
                  <c:v>43313.908819444441</c:v>
                </c:pt>
                <c:pt idx="263">
                  <c:v>43313.912291666667</c:v>
                </c:pt>
                <c:pt idx="264">
                  <c:v>43313.915763888886</c:v>
                </c:pt>
                <c:pt idx="265">
                  <c:v>43313.919236111113</c:v>
                </c:pt>
                <c:pt idx="266">
                  <c:v>43313.922708333332</c:v>
                </c:pt>
                <c:pt idx="267">
                  <c:v>43313.926180555558</c:v>
                </c:pt>
                <c:pt idx="268">
                  <c:v>43313.929664351854</c:v>
                </c:pt>
                <c:pt idx="269">
                  <c:v>43313.933125000003</c:v>
                </c:pt>
                <c:pt idx="270">
                  <c:v>43313.936597222222</c:v>
                </c:pt>
                <c:pt idx="271">
                  <c:v>43313.940081018518</c:v>
                </c:pt>
                <c:pt idx="272">
                  <c:v>43313.943553240744</c:v>
                </c:pt>
                <c:pt idx="273">
                  <c:v>43313.947013888886</c:v>
                </c:pt>
                <c:pt idx="274">
                  <c:v>43313.950497685182</c:v>
                </c:pt>
                <c:pt idx="275">
                  <c:v>43313.953969907408</c:v>
                </c:pt>
                <c:pt idx="276">
                  <c:v>43313.957442129627</c:v>
                </c:pt>
                <c:pt idx="277">
                  <c:v>43313.960914351854</c:v>
                </c:pt>
                <c:pt idx="278">
                  <c:v>43313.964398148149</c:v>
                </c:pt>
                <c:pt idx="279">
                  <c:v>43313.967870370368</c:v>
                </c:pt>
                <c:pt idx="280">
                  <c:v>43313.971342592595</c:v>
                </c:pt>
                <c:pt idx="281">
                  <c:v>43313.974814814814</c:v>
                </c:pt>
                <c:pt idx="282">
                  <c:v>43313.978275462963</c:v>
                </c:pt>
                <c:pt idx="283">
                  <c:v>43313.981759259259</c:v>
                </c:pt>
                <c:pt idx="284">
                  <c:v>43313.985231481478</c:v>
                </c:pt>
                <c:pt idx="285">
                  <c:v>43313.988703703704</c:v>
                </c:pt>
                <c:pt idx="286">
                  <c:v>43313.992175925923</c:v>
                </c:pt>
                <c:pt idx="287">
                  <c:v>43313.995636574073</c:v>
                </c:pt>
                <c:pt idx="288">
                  <c:v>43313.999120370368</c:v>
                </c:pt>
              </c:numCache>
            </c:numRef>
          </c:cat>
          <c:val>
            <c:numRef>
              <c:f>compare!$C$2:$C$290</c:f>
              <c:numCache>
                <c:formatCode>General</c:formatCode>
                <c:ptCount val="2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1</c:v>
                </c:pt>
                <c:pt idx="107">
                  <c:v>1</c:v>
                </c:pt>
                <c:pt idx="108">
                  <c:v>3</c:v>
                </c:pt>
                <c:pt idx="109">
                  <c:v>3</c:v>
                </c:pt>
                <c:pt idx="110">
                  <c:v>4</c:v>
                </c:pt>
                <c:pt idx="111">
                  <c:v>4</c:v>
                </c:pt>
                <c:pt idx="112">
                  <c:v>4</c:v>
                </c:pt>
                <c:pt idx="113">
                  <c:v>5</c:v>
                </c:pt>
                <c:pt idx="114">
                  <c:v>5</c:v>
                </c:pt>
                <c:pt idx="115">
                  <c:v>4</c:v>
                </c:pt>
                <c:pt idx="116">
                  <c:v>4</c:v>
                </c:pt>
                <c:pt idx="117">
                  <c:v>4</c:v>
                </c:pt>
                <c:pt idx="118">
                  <c:v>4</c:v>
                </c:pt>
                <c:pt idx="119">
                  <c:v>4</c:v>
                </c:pt>
                <c:pt idx="120">
                  <c:v>4</c:v>
                </c:pt>
                <c:pt idx="121">
                  <c:v>4</c:v>
                </c:pt>
                <c:pt idx="122">
                  <c:v>3</c:v>
                </c:pt>
                <c:pt idx="123">
                  <c:v>4</c:v>
                </c:pt>
                <c:pt idx="124">
                  <c:v>4</c:v>
                </c:pt>
                <c:pt idx="125">
                  <c:v>3</c:v>
                </c:pt>
                <c:pt idx="126">
                  <c:v>3</c:v>
                </c:pt>
                <c:pt idx="127">
                  <c:v>4</c:v>
                </c:pt>
                <c:pt idx="128">
                  <c:v>4</c:v>
                </c:pt>
                <c:pt idx="129">
                  <c:v>4</c:v>
                </c:pt>
                <c:pt idx="130">
                  <c:v>4</c:v>
                </c:pt>
                <c:pt idx="131">
                  <c:v>4</c:v>
                </c:pt>
                <c:pt idx="132">
                  <c:v>4</c:v>
                </c:pt>
                <c:pt idx="133">
                  <c:v>3</c:v>
                </c:pt>
                <c:pt idx="134">
                  <c:v>4</c:v>
                </c:pt>
                <c:pt idx="135">
                  <c:v>3</c:v>
                </c:pt>
                <c:pt idx="136">
                  <c:v>3</c:v>
                </c:pt>
                <c:pt idx="137">
                  <c:v>3</c:v>
                </c:pt>
                <c:pt idx="138">
                  <c:v>5</c:v>
                </c:pt>
                <c:pt idx="139">
                  <c:v>5</c:v>
                </c:pt>
                <c:pt idx="140">
                  <c:v>5</c:v>
                </c:pt>
                <c:pt idx="141">
                  <c:v>5</c:v>
                </c:pt>
                <c:pt idx="142">
                  <c:v>5</c:v>
                </c:pt>
                <c:pt idx="143">
                  <c:v>5</c:v>
                </c:pt>
                <c:pt idx="144">
                  <c:v>5</c:v>
                </c:pt>
                <c:pt idx="145">
                  <c:v>5</c:v>
                </c:pt>
                <c:pt idx="146">
                  <c:v>5</c:v>
                </c:pt>
                <c:pt idx="147">
                  <c:v>5</c:v>
                </c:pt>
                <c:pt idx="148">
                  <c:v>5</c:v>
                </c:pt>
                <c:pt idx="149">
                  <c:v>5</c:v>
                </c:pt>
                <c:pt idx="150">
                  <c:v>5</c:v>
                </c:pt>
                <c:pt idx="151">
                  <c:v>5</c:v>
                </c:pt>
                <c:pt idx="152">
                  <c:v>5</c:v>
                </c:pt>
                <c:pt idx="153">
                  <c:v>5</c:v>
                </c:pt>
                <c:pt idx="154">
                  <c:v>5</c:v>
                </c:pt>
                <c:pt idx="155">
                  <c:v>5</c:v>
                </c:pt>
                <c:pt idx="156">
                  <c:v>5</c:v>
                </c:pt>
                <c:pt idx="157">
                  <c:v>5</c:v>
                </c:pt>
                <c:pt idx="158">
                  <c:v>5</c:v>
                </c:pt>
                <c:pt idx="159">
                  <c:v>5</c:v>
                </c:pt>
                <c:pt idx="160">
                  <c:v>5</c:v>
                </c:pt>
                <c:pt idx="161">
                  <c:v>5</c:v>
                </c:pt>
                <c:pt idx="162">
                  <c:v>3</c:v>
                </c:pt>
                <c:pt idx="163">
                  <c:v>5</c:v>
                </c:pt>
                <c:pt idx="164">
                  <c:v>5</c:v>
                </c:pt>
                <c:pt idx="165">
                  <c:v>5</c:v>
                </c:pt>
                <c:pt idx="166">
                  <c:v>7</c:v>
                </c:pt>
                <c:pt idx="167">
                  <c:v>7</c:v>
                </c:pt>
                <c:pt idx="168">
                  <c:v>7</c:v>
                </c:pt>
                <c:pt idx="169">
                  <c:v>8</c:v>
                </c:pt>
                <c:pt idx="170">
                  <c:v>8</c:v>
                </c:pt>
                <c:pt idx="171">
                  <c:v>8</c:v>
                </c:pt>
                <c:pt idx="172">
                  <c:v>8</c:v>
                </c:pt>
                <c:pt idx="173">
                  <c:v>8</c:v>
                </c:pt>
                <c:pt idx="174">
                  <c:v>8</c:v>
                </c:pt>
                <c:pt idx="175">
                  <c:v>8</c:v>
                </c:pt>
                <c:pt idx="176">
                  <c:v>8</c:v>
                </c:pt>
                <c:pt idx="177">
                  <c:v>8</c:v>
                </c:pt>
                <c:pt idx="178">
                  <c:v>8</c:v>
                </c:pt>
                <c:pt idx="179">
                  <c:v>8</c:v>
                </c:pt>
                <c:pt idx="180">
                  <c:v>9</c:v>
                </c:pt>
                <c:pt idx="181">
                  <c:v>9</c:v>
                </c:pt>
                <c:pt idx="182">
                  <c:v>9</c:v>
                </c:pt>
                <c:pt idx="183">
                  <c:v>9</c:v>
                </c:pt>
                <c:pt idx="184">
                  <c:v>9</c:v>
                </c:pt>
                <c:pt idx="185">
                  <c:v>9</c:v>
                </c:pt>
                <c:pt idx="186">
                  <c:v>9</c:v>
                </c:pt>
                <c:pt idx="187">
                  <c:v>9</c:v>
                </c:pt>
                <c:pt idx="188">
                  <c:v>9</c:v>
                </c:pt>
                <c:pt idx="189">
                  <c:v>9</c:v>
                </c:pt>
                <c:pt idx="190">
                  <c:v>9</c:v>
                </c:pt>
                <c:pt idx="191">
                  <c:v>9</c:v>
                </c:pt>
                <c:pt idx="192">
                  <c:v>9</c:v>
                </c:pt>
                <c:pt idx="193">
                  <c:v>10</c:v>
                </c:pt>
                <c:pt idx="194">
                  <c:v>9</c:v>
                </c:pt>
                <c:pt idx="195">
                  <c:v>9</c:v>
                </c:pt>
                <c:pt idx="196">
                  <c:v>9</c:v>
                </c:pt>
                <c:pt idx="197">
                  <c:v>9</c:v>
                </c:pt>
                <c:pt idx="198">
                  <c:v>9</c:v>
                </c:pt>
                <c:pt idx="199">
                  <c:v>9</c:v>
                </c:pt>
                <c:pt idx="200">
                  <c:v>9</c:v>
                </c:pt>
                <c:pt idx="201">
                  <c:v>9</c:v>
                </c:pt>
                <c:pt idx="202">
                  <c:v>9</c:v>
                </c:pt>
                <c:pt idx="203">
                  <c:v>9</c:v>
                </c:pt>
                <c:pt idx="204">
                  <c:v>9</c:v>
                </c:pt>
                <c:pt idx="205">
                  <c:v>11</c:v>
                </c:pt>
                <c:pt idx="206">
                  <c:v>11</c:v>
                </c:pt>
                <c:pt idx="207">
                  <c:v>11</c:v>
                </c:pt>
                <c:pt idx="208">
                  <c:v>11</c:v>
                </c:pt>
                <c:pt idx="209">
                  <c:v>11</c:v>
                </c:pt>
                <c:pt idx="210">
                  <c:v>11</c:v>
                </c:pt>
                <c:pt idx="211">
                  <c:v>11</c:v>
                </c:pt>
                <c:pt idx="212">
                  <c:v>11</c:v>
                </c:pt>
                <c:pt idx="213">
                  <c:v>11</c:v>
                </c:pt>
                <c:pt idx="214">
                  <c:v>11</c:v>
                </c:pt>
                <c:pt idx="215">
                  <c:v>9</c:v>
                </c:pt>
                <c:pt idx="216">
                  <c:v>7</c:v>
                </c:pt>
                <c:pt idx="217">
                  <c:v>5</c:v>
                </c:pt>
                <c:pt idx="218">
                  <c:v>6</c:v>
                </c:pt>
                <c:pt idx="219">
                  <c:v>6</c:v>
                </c:pt>
                <c:pt idx="220">
                  <c:v>5</c:v>
                </c:pt>
                <c:pt idx="221">
                  <c:v>3</c:v>
                </c:pt>
                <c:pt idx="222">
                  <c:v>3</c:v>
                </c:pt>
                <c:pt idx="223">
                  <c:v>1</c:v>
                </c:pt>
                <c:pt idx="224">
                  <c:v>1</c:v>
                </c:pt>
                <c:pt idx="225">
                  <c:v>3</c:v>
                </c:pt>
                <c:pt idx="226">
                  <c:v>3</c:v>
                </c:pt>
                <c:pt idx="227">
                  <c:v>3</c:v>
                </c:pt>
                <c:pt idx="228">
                  <c:v>3</c:v>
                </c:pt>
                <c:pt idx="229">
                  <c:v>3</c:v>
                </c:pt>
                <c:pt idx="230">
                  <c:v>3</c:v>
                </c:pt>
                <c:pt idx="231">
                  <c:v>3</c:v>
                </c:pt>
                <c:pt idx="232">
                  <c:v>3</c:v>
                </c:pt>
                <c:pt idx="233">
                  <c:v>3</c:v>
                </c:pt>
                <c:pt idx="234">
                  <c:v>3</c:v>
                </c:pt>
                <c:pt idx="235">
                  <c:v>3</c:v>
                </c:pt>
                <c:pt idx="236">
                  <c:v>3</c:v>
                </c:pt>
                <c:pt idx="237">
                  <c:v>3</c:v>
                </c:pt>
                <c:pt idx="238">
                  <c:v>3</c:v>
                </c:pt>
                <c:pt idx="239">
                  <c:v>3</c:v>
                </c:pt>
                <c:pt idx="240">
                  <c:v>3</c:v>
                </c:pt>
                <c:pt idx="241">
                  <c:v>3</c:v>
                </c:pt>
                <c:pt idx="242">
                  <c:v>3</c:v>
                </c:pt>
                <c:pt idx="243">
                  <c:v>4</c:v>
                </c:pt>
                <c:pt idx="244">
                  <c:v>4</c:v>
                </c:pt>
                <c:pt idx="245">
                  <c:v>4</c:v>
                </c:pt>
                <c:pt idx="246">
                  <c:v>5</c:v>
                </c:pt>
                <c:pt idx="247">
                  <c:v>5</c:v>
                </c:pt>
                <c:pt idx="248">
                  <c:v>5</c:v>
                </c:pt>
                <c:pt idx="249">
                  <c:v>4</c:v>
                </c:pt>
                <c:pt idx="250">
                  <c:v>4</c:v>
                </c:pt>
                <c:pt idx="251">
                  <c:v>4</c:v>
                </c:pt>
                <c:pt idx="252">
                  <c:v>4</c:v>
                </c:pt>
                <c:pt idx="253">
                  <c:v>4</c:v>
                </c:pt>
                <c:pt idx="254">
                  <c:v>4</c:v>
                </c:pt>
                <c:pt idx="255">
                  <c:v>4</c:v>
                </c:pt>
                <c:pt idx="256">
                  <c:v>4</c:v>
                </c:pt>
                <c:pt idx="257">
                  <c:v>4</c:v>
                </c:pt>
                <c:pt idx="258">
                  <c:v>4</c:v>
                </c:pt>
                <c:pt idx="259">
                  <c:v>5</c:v>
                </c:pt>
                <c:pt idx="260">
                  <c:v>6</c:v>
                </c:pt>
                <c:pt idx="261">
                  <c:v>4</c:v>
                </c:pt>
                <c:pt idx="262">
                  <c:v>4</c:v>
                </c:pt>
                <c:pt idx="263">
                  <c:v>4</c:v>
                </c:pt>
                <c:pt idx="264">
                  <c:v>4</c:v>
                </c:pt>
                <c:pt idx="265">
                  <c:v>5</c:v>
                </c:pt>
                <c:pt idx="266">
                  <c:v>5</c:v>
                </c:pt>
                <c:pt idx="267">
                  <c:v>5</c:v>
                </c:pt>
                <c:pt idx="268">
                  <c:v>6</c:v>
                </c:pt>
                <c:pt idx="269">
                  <c:v>5</c:v>
                </c:pt>
                <c:pt idx="270">
                  <c:v>5</c:v>
                </c:pt>
                <c:pt idx="271">
                  <c:v>5</c:v>
                </c:pt>
                <c:pt idx="272">
                  <c:v>5</c:v>
                </c:pt>
                <c:pt idx="273">
                  <c:v>5</c:v>
                </c:pt>
                <c:pt idx="274">
                  <c:v>6</c:v>
                </c:pt>
                <c:pt idx="275">
                  <c:v>6</c:v>
                </c:pt>
                <c:pt idx="276">
                  <c:v>6</c:v>
                </c:pt>
                <c:pt idx="277">
                  <c:v>4</c:v>
                </c:pt>
                <c:pt idx="278">
                  <c:v>5</c:v>
                </c:pt>
                <c:pt idx="279">
                  <c:v>6</c:v>
                </c:pt>
                <c:pt idx="280">
                  <c:v>6</c:v>
                </c:pt>
                <c:pt idx="281">
                  <c:v>5</c:v>
                </c:pt>
                <c:pt idx="282">
                  <c:v>5</c:v>
                </c:pt>
                <c:pt idx="283">
                  <c:v>6</c:v>
                </c:pt>
                <c:pt idx="284">
                  <c:v>5</c:v>
                </c:pt>
                <c:pt idx="285">
                  <c:v>6</c:v>
                </c:pt>
                <c:pt idx="286">
                  <c:v>6</c:v>
                </c:pt>
                <c:pt idx="287">
                  <c:v>5</c:v>
                </c:pt>
                <c:pt idx="288">
                  <c:v>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compare!$D$1</c:f>
              <c:strCache>
                <c:ptCount val="1"/>
                <c:pt idx="0">
                  <c:v>SCED constraints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compare!$A$2:$A$290</c:f>
              <c:numCache>
                <c:formatCode>h:mm;@</c:formatCode>
                <c:ptCount val="289"/>
                <c:pt idx="0">
                  <c:v>43313.002557870372</c:v>
                </c:pt>
                <c:pt idx="1">
                  <c:v>43313.006030092591</c:v>
                </c:pt>
                <c:pt idx="2">
                  <c:v>43313.009502314817</c:v>
                </c:pt>
                <c:pt idx="3">
                  <c:v>43313.012974537036</c:v>
                </c:pt>
                <c:pt idx="4">
                  <c:v>43313.016446759262</c:v>
                </c:pt>
                <c:pt idx="5">
                  <c:v>43313.019918981481</c:v>
                </c:pt>
                <c:pt idx="6">
                  <c:v>43313.023379629631</c:v>
                </c:pt>
                <c:pt idx="7">
                  <c:v>43313.026863425926</c:v>
                </c:pt>
                <c:pt idx="8">
                  <c:v>43313.030324074076</c:v>
                </c:pt>
                <c:pt idx="9">
                  <c:v>43313.033807870372</c:v>
                </c:pt>
                <c:pt idx="10">
                  <c:v>43313.037280092591</c:v>
                </c:pt>
                <c:pt idx="11">
                  <c:v>43313.040752314817</c:v>
                </c:pt>
                <c:pt idx="12">
                  <c:v>43313.044224537036</c:v>
                </c:pt>
                <c:pt idx="13">
                  <c:v>43313.047696759262</c:v>
                </c:pt>
                <c:pt idx="14">
                  <c:v>43313.051157407404</c:v>
                </c:pt>
                <c:pt idx="15">
                  <c:v>43313.0546412037</c:v>
                </c:pt>
                <c:pt idx="16">
                  <c:v>43313.058113425926</c:v>
                </c:pt>
                <c:pt idx="17">
                  <c:v>43313.061585648145</c:v>
                </c:pt>
                <c:pt idx="18">
                  <c:v>43313.065057870372</c:v>
                </c:pt>
                <c:pt idx="19">
                  <c:v>43313.068541666667</c:v>
                </c:pt>
                <c:pt idx="20">
                  <c:v>43313.072002314817</c:v>
                </c:pt>
                <c:pt idx="21">
                  <c:v>43313.075474537036</c:v>
                </c:pt>
                <c:pt idx="22">
                  <c:v>43313.078946759262</c:v>
                </c:pt>
                <c:pt idx="23">
                  <c:v>43313.082418981481</c:v>
                </c:pt>
                <c:pt idx="24">
                  <c:v>43313.085879629631</c:v>
                </c:pt>
                <c:pt idx="25">
                  <c:v>43313.089363425926</c:v>
                </c:pt>
                <c:pt idx="26">
                  <c:v>43313.092835648145</c:v>
                </c:pt>
                <c:pt idx="27">
                  <c:v>43313.096307870372</c:v>
                </c:pt>
                <c:pt idx="28">
                  <c:v>43313.099780092591</c:v>
                </c:pt>
                <c:pt idx="29">
                  <c:v>43313.103252314817</c:v>
                </c:pt>
                <c:pt idx="30">
                  <c:v>43313.106724537036</c:v>
                </c:pt>
                <c:pt idx="31">
                  <c:v>43313.110196759262</c:v>
                </c:pt>
                <c:pt idx="32">
                  <c:v>43313.113657407404</c:v>
                </c:pt>
                <c:pt idx="33">
                  <c:v>43313.1171412037</c:v>
                </c:pt>
                <c:pt idx="34">
                  <c:v>43313.120613425926</c:v>
                </c:pt>
                <c:pt idx="35">
                  <c:v>43313.124074074076</c:v>
                </c:pt>
                <c:pt idx="36">
                  <c:v>43313.127557870372</c:v>
                </c:pt>
                <c:pt idx="37">
                  <c:v>43313.131030092591</c:v>
                </c:pt>
                <c:pt idx="38">
                  <c:v>43313.134502314817</c:v>
                </c:pt>
                <c:pt idx="39">
                  <c:v>43313.137974537036</c:v>
                </c:pt>
                <c:pt idx="40">
                  <c:v>43313.141446759262</c:v>
                </c:pt>
                <c:pt idx="41">
                  <c:v>43313.144918981481</c:v>
                </c:pt>
                <c:pt idx="42">
                  <c:v>43313.1483912037</c:v>
                </c:pt>
                <c:pt idx="43">
                  <c:v>43313.151863425926</c:v>
                </c:pt>
                <c:pt idx="44">
                  <c:v>43313.155335648145</c:v>
                </c:pt>
                <c:pt idx="45">
                  <c:v>43313.158807870372</c:v>
                </c:pt>
                <c:pt idx="46">
                  <c:v>43313.162280092591</c:v>
                </c:pt>
                <c:pt idx="47">
                  <c:v>43313.165752314817</c:v>
                </c:pt>
                <c:pt idx="48">
                  <c:v>43313.169224537036</c:v>
                </c:pt>
                <c:pt idx="49">
                  <c:v>43313.172696759262</c:v>
                </c:pt>
                <c:pt idx="50">
                  <c:v>43313.176168981481</c:v>
                </c:pt>
                <c:pt idx="51">
                  <c:v>43313.1796412037</c:v>
                </c:pt>
                <c:pt idx="52">
                  <c:v>43313.183113425926</c:v>
                </c:pt>
                <c:pt idx="53">
                  <c:v>43313.186585648145</c:v>
                </c:pt>
                <c:pt idx="54">
                  <c:v>43313.190057870372</c:v>
                </c:pt>
                <c:pt idx="55">
                  <c:v>43313.193541666667</c:v>
                </c:pt>
                <c:pt idx="56">
                  <c:v>43313.197002314817</c:v>
                </c:pt>
                <c:pt idx="57">
                  <c:v>43313.200474537036</c:v>
                </c:pt>
                <c:pt idx="58">
                  <c:v>43313.203946759262</c:v>
                </c:pt>
                <c:pt idx="59">
                  <c:v>43313.207418981481</c:v>
                </c:pt>
                <c:pt idx="60">
                  <c:v>43313.2108912037</c:v>
                </c:pt>
                <c:pt idx="61">
                  <c:v>43313.214363425926</c:v>
                </c:pt>
                <c:pt idx="62">
                  <c:v>43313.217835648145</c:v>
                </c:pt>
                <c:pt idx="63">
                  <c:v>43313.221307870372</c:v>
                </c:pt>
                <c:pt idx="64">
                  <c:v>43313.224780092591</c:v>
                </c:pt>
                <c:pt idx="65">
                  <c:v>43313.228252314817</c:v>
                </c:pt>
                <c:pt idx="66">
                  <c:v>43313.231736111113</c:v>
                </c:pt>
                <c:pt idx="67">
                  <c:v>43313.235208333332</c:v>
                </c:pt>
                <c:pt idx="68">
                  <c:v>43313.238668981481</c:v>
                </c:pt>
                <c:pt idx="69">
                  <c:v>43313.242152777777</c:v>
                </c:pt>
                <c:pt idx="70">
                  <c:v>43313.245613425926</c:v>
                </c:pt>
                <c:pt idx="71">
                  <c:v>43313.249085648145</c:v>
                </c:pt>
                <c:pt idx="72">
                  <c:v>43313.252557870372</c:v>
                </c:pt>
                <c:pt idx="73">
                  <c:v>43313.256030092591</c:v>
                </c:pt>
                <c:pt idx="74">
                  <c:v>43313.259502314817</c:v>
                </c:pt>
                <c:pt idx="75">
                  <c:v>43313.262986111113</c:v>
                </c:pt>
                <c:pt idx="76">
                  <c:v>43313.266446759262</c:v>
                </c:pt>
                <c:pt idx="77">
                  <c:v>43313.269918981481</c:v>
                </c:pt>
                <c:pt idx="78">
                  <c:v>43313.2733912037</c:v>
                </c:pt>
                <c:pt idx="79">
                  <c:v>43313.276863425926</c:v>
                </c:pt>
                <c:pt idx="80">
                  <c:v>43313.280335648145</c:v>
                </c:pt>
                <c:pt idx="81">
                  <c:v>43313.283807870372</c:v>
                </c:pt>
                <c:pt idx="82">
                  <c:v>43313.287280092591</c:v>
                </c:pt>
                <c:pt idx="83">
                  <c:v>43313.290752314817</c:v>
                </c:pt>
                <c:pt idx="84">
                  <c:v>43313.294224537036</c:v>
                </c:pt>
                <c:pt idx="85">
                  <c:v>43313.297696759262</c:v>
                </c:pt>
                <c:pt idx="86">
                  <c:v>43313.301168981481</c:v>
                </c:pt>
                <c:pt idx="87">
                  <c:v>43313.3046412037</c:v>
                </c:pt>
                <c:pt idx="88">
                  <c:v>43313.308113425926</c:v>
                </c:pt>
                <c:pt idx="89">
                  <c:v>43313.311585648145</c:v>
                </c:pt>
                <c:pt idx="90">
                  <c:v>43313.315057870372</c:v>
                </c:pt>
                <c:pt idx="91">
                  <c:v>43313.318530092591</c:v>
                </c:pt>
                <c:pt idx="92">
                  <c:v>43313.322002314817</c:v>
                </c:pt>
                <c:pt idx="93">
                  <c:v>43313.325474537036</c:v>
                </c:pt>
                <c:pt idx="94">
                  <c:v>43313.328946759262</c:v>
                </c:pt>
                <c:pt idx="95">
                  <c:v>43313.332418981481</c:v>
                </c:pt>
                <c:pt idx="96">
                  <c:v>43313.335914351854</c:v>
                </c:pt>
                <c:pt idx="97">
                  <c:v>43313.339386574073</c:v>
                </c:pt>
                <c:pt idx="98">
                  <c:v>43313.342847222222</c:v>
                </c:pt>
                <c:pt idx="99">
                  <c:v>43313.346307870372</c:v>
                </c:pt>
                <c:pt idx="100">
                  <c:v>43313.349791666667</c:v>
                </c:pt>
                <c:pt idx="101">
                  <c:v>43313.353263888886</c:v>
                </c:pt>
                <c:pt idx="102">
                  <c:v>43313.356736111113</c:v>
                </c:pt>
                <c:pt idx="103">
                  <c:v>43313.360208333332</c:v>
                </c:pt>
                <c:pt idx="104">
                  <c:v>43313.363680555558</c:v>
                </c:pt>
                <c:pt idx="105">
                  <c:v>43313.367152777777</c:v>
                </c:pt>
                <c:pt idx="106">
                  <c:v>43313.370625000003</c:v>
                </c:pt>
                <c:pt idx="107">
                  <c:v>43313.374085648145</c:v>
                </c:pt>
                <c:pt idx="108">
                  <c:v>43313.377569444441</c:v>
                </c:pt>
                <c:pt idx="109">
                  <c:v>43313.381041666667</c:v>
                </c:pt>
                <c:pt idx="110">
                  <c:v>43313.384513888886</c:v>
                </c:pt>
                <c:pt idx="111">
                  <c:v>43313.387986111113</c:v>
                </c:pt>
                <c:pt idx="112">
                  <c:v>43313.391469907408</c:v>
                </c:pt>
                <c:pt idx="113">
                  <c:v>43313.394930555558</c:v>
                </c:pt>
                <c:pt idx="114">
                  <c:v>43313.398414351854</c:v>
                </c:pt>
                <c:pt idx="115">
                  <c:v>43313.401886574073</c:v>
                </c:pt>
                <c:pt idx="116">
                  <c:v>43313.405347222222</c:v>
                </c:pt>
                <c:pt idx="117">
                  <c:v>43313.408819444441</c:v>
                </c:pt>
                <c:pt idx="118">
                  <c:v>43313.412291666667</c:v>
                </c:pt>
                <c:pt idx="119">
                  <c:v>43313.415775462963</c:v>
                </c:pt>
                <c:pt idx="120">
                  <c:v>43313.419236111113</c:v>
                </c:pt>
                <c:pt idx="121">
                  <c:v>43313.422719907408</c:v>
                </c:pt>
                <c:pt idx="122">
                  <c:v>43313.426180555558</c:v>
                </c:pt>
                <c:pt idx="123">
                  <c:v>43313.429652777777</c:v>
                </c:pt>
                <c:pt idx="124">
                  <c:v>43313.433125000003</c:v>
                </c:pt>
                <c:pt idx="125">
                  <c:v>43313.436597222222</c:v>
                </c:pt>
                <c:pt idx="126">
                  <c:v>43313.440069444441</c:v>
                </c:pt>
                <c:pt idx="127">
                  <c:v>43313.443541666667</c:v>
                </c:pt>
                <c:pt idx="128">
                  <c:v>43313.447013888886</c:v>
                </c:pt>
                <c:pt idx="129">
                  <c:v>43313.450486111113</c:v>
                </c:pt>
                <c:pt idx="130">
                  <c:v>43313.453958333332</c:v>
                </c:pt>
                <c:pt idx="131">
                  <c:v>43313.457430555558</c:v>
                </c:pt>
                <c:pt idx="132">
                  <c:v>43313.460914351854</c:v>
                </c:pt>
                <c:pt idx="133">
                  <c:v>43313.464375000003</c:v>
                </c:pt>
                <c:pt idx="134">
                  <c:v>43313.467847222222</c:v>
                </c:pt>
                <c:pt idx="135">
                  <c:v>43313.471319444441</c:v>
                </c:pt>
                <c:pt idx="136">
                  <c:v>43313.474791666667</c:v>
                </c:pt>
                <c:pt idx="137">
                  <c:v>43313.478252314817</c:v>
                </c:pt>
                <c:pt idx="138">
                  <c:v>43313.481736111113</c:v>
                </c:pt>
                <c:pt idx="139">
                  <c:v>43313.485196759262</c:v>
                </c:pt>
                <c:pt idx="140">
                  <c:v>43313.488668981481</c:v>
                </c:pt>
                <c:pt idx="141">
                  <c:v>43313.492152777777</c:v>
                </c:pt>
                <c:pt idx="142">
                  <c:v>43313.495625000003</c:v>
                </c:pt>
                <c:pt idx="143">
                  <c:v>43313.499097222222</c:v>
                </c:pt>
                <c:pt idx="144">
                  <c:v>43313.502569444441</c:v>
                </c:pt>
                <c:pt idx="145">
                  <c:v>43313.506041666667</c:v>
                </c:pt>
                <c:pt idx="146">
                  <c:v>43313.509502314817</c:v>
                </c:pt>
                <c:pt idx="147">
                  <c:v>43313.512986111113</c:v>
                </c:pt>
                <c:pt idx="148">
                  <c:v>43313.516458333332</c:v>
                </c:pt>
                <c:pt idx="149">
                  <c:v>43313.519918981481</c:v>
                </c:pt>
                <c:pt idx="150">
                  <c:v>43313.523402777777</c:v>
                </c:pt>
                <c:pt idx="151">
                  <c:v>43313.526875000003</c:v>
                </c:pt>
                <c:pt idx="152">
                  <c:v>43313.530335648145</c:v>
                </c:pt>
                <c:pt idx="153">
                  <c:v>43313.533819444441</c:v>
                </c:pt>
                <c:pt idx="154">
                  <c:v>43313.537291666667</c:v>
                </c:pt>
                <c:pt idx="155">
                  <c:v>43313.540752314817</c:v>
                </c:pt>
                <c:pt idx="156">
                  <c:v>43313.544224537036</c:v>
                </c:pt>
                <c:pt idx="157">
                  <c:v>43313.547696759262</c:v>
                </c:pt>
                <c:pt idx="158">
                  <c:v>43313.551168981481</c:v>
                </c:pt>
                <c:pt idx="159">
                  <c:v>43313.5546412037</c:v>
                </c:pt>
                <c:pt idx="160">
                  <c:v>43313.558113425926</c:v>
                </c:pt>
                <c:pt idx="161">
                  <c:v>43313.561597222222</c:v>
                </c:pt>
                <c:pt idx="162">
                  <c:v>43313.565069444441</c:v>
                </c:pt>
                <c:pt idx="163">
                  <c:v>43313.568541666667</c:v>
                </c:pt>
                <c:pt idx="164">
                  <c:v>43313.572013888886</c:v>
                </c:pt>
                <c:pt idx="165">
                  <c:v>43313.575497685182</c:v>
                </c:pt>
                <c:pt idx="166">
                  <c:v>43313.578969907408</c:v>
                </c:pt>
                <c:pt idx="167">
                  <c:v>43313.582442129627</c:v>
                </c:pt>
                <c:pt idx="168">
                  <c:v>43313.585914351854</c:v>
                </c:pt>
                <c:pt idx="169">
                  <c:v>43313.589386574073</c:v>
                </c:pt>
                <c:pt idx="170">
                  <c:v>43313.592858796299</c:v>
                </c:pt>
                <c:pt idx="171">
                  <c:v>43313.596331018518</c:v>
                </c:pt>
                <c:pt idx="172">
                  <c:v>43313.599803240744</c:v>
                </c:pt>
                <c:pt idx="173">
                  <c:v>43313.603275462963</c:v>
                </c:pt>
                <c:pt idx="174">
                  <c:v>43313.606759259259</c:v>
                </c:pt>
                <c:pt idx="175">
                  <c:v>43313.610219907408</c:v>
                </c:pt>
                <c:pt idx="176">
                  <c:v>43313.613692129627</c:v>
                </c:pt>
                <c:pt idx="177">
                  <c:v>43313.617164351854</c:v>
                </c:pt>
                <c:pt idx="178">
                  <c:v>43313.620636574073</c:v>
                </c:pt>
                <c:pt idx="179">
                  <c:v>43313.624108796299</c:v>
                </c:pt>
                <c:pt idx="180">
                  <c:v>43313.627581018518</c:v>
                </c:pt>
                <c:pt idx="181">
                  <c:v>43313.631053240744</c:v>
                </c:pt>
                <c:pt idx="182">
                  <c:v>43313.634525462963</c:v>
                </c:pt>
                <c:pt idx="183">
                  <c:v>43313.637997685182</c:v>
                </c:pt>
                <c:pt idx="184">
                  <c:v>43313.641469907408</c:v>
                </c:pt>
                <c:pt idx="185">
                  <c:v>43313.644942129627</c:v>
                </c:pt>
                <c:pt idx="186">
                  <c:v>43313.648425925923</c:v>
                </c:pt>
                <c:pt idx="187">
                  <c:v>43313.651898148149</c:v>
                </c:pt>
                <c:pt idx="188">
                  <c:v>43313.655370370368</c:v>
                </c:pt>
                <c:pt idx="189">
                  <c:v>43313.658842592595</c:v>
                </c:pt>
                <c:pt idx="190">
                  <c:v>43313.662326388891</c:v>
                </c:pt>
                <c:pt idx="191">
                  <c:v>43313.664386574077</c:v>
                </c:pt>
                <c:pt idx="192">
                  <c:v>43313.667442129627</c:v>
                </c:pt>
                <c:pt idx="193">
                  <c:v>43313.669259259259</c:v>
                </c:pt>
                <c:pt idx="194">
                  <c:v>43313.672731481478</c:v>
                </c:pt>
                <c:pt idx="195">
                  <c:v>43313.676203703704</c:v>
                </c:pt>
                <c:pt idx="196">
                  <c:v>43313.679675925923</c:v>
                </c:pt>
                <c:pt idx="197">
                  <c:v>43313.683148148149</c:v>
                </c:pt>
                <c:pt idx="198">
                  <c:v>43313.686620370368</c:v>
                </c:pt>
                <c:pt idx="199">
                  <c:v>43313.690092592595</c:v>
                </c:pt>
                <c:pt idx="200">
                  <c:v>43313.693564814814</c:v>
                </c:pt>
                <c:pt idx="201">
                  <c:v>43313.697048611109</c:v>
                </c:pt>
                <c:pt idx="202">
                  <c:v>43313.700509259259</c:v>
                </c:pt>
                <c:pt idx="203">
                  <c:v>43313.703993055555</c:v>
                </c:pt>
                <c:pt idx="204">
                  <c:v>43313.707453703704</c:v>
                </c:pt>
                <c:pt idx="205">
                  <c:v>43313.710914351854</c:v>
                </c:pt>
                <c:pt idx="206">
                  <c:v>43313.714398148149</c:v>
                </c:pt>
                <c:pt idx="207">
                  <c:v>43313.717870370368</c:v>
                </c:pt>
                <c:pt idx="208">
                  <c:v>43313.721331018518</c:v>
                </c:pt>
                <c:pt idx="209">
                  <c:v>43313.724814814814</c:v>
                </c:pt>
                <c:pt idx="210">
                  <c:v>43313.72828703704</c:v>
                </c:pt>
                <c:pt idx="211">
                  <c:v>43313.731759259259</c:v>
                </c:pt>
                <c:pt idx="212">
                  <c:v>43313.735231481478</c:v>
                </c:pt>
                <c:pt idx="213">
                  <c:v>43313.738703703704</c:v>
                </c:pt>
                <c:pt idx="214">
                  <c:v>43313.742164351854</c:v>
                </c:pt>
                <c:pt idx="215">
                  <c:v>43313.745636574073</c:v>
                </c:pt>
                <c:pt idx="216">
                  <c:v>43313.749108796299</c:v>
                </c:pt>
                <c:pt idx="217">
                  <c:v>43313.752592592595</c:v>
                </c:pt>
                <c:pt idx="218">
                  <c:v>43313.756053240744</c:v>
                </c:pt>
                <c:pt idx="219">
                  <c:v>43313.759525462963</c:v>
                </c:pt>
                <c:pt idx="220">
                  <c:v>43313.762997685182</c:v>
                </c:pt>
                <c:pt idx="221">
                  <c:v>43313.766469907408</c:v>
                </c:pt>
                <c:pt idx="222">
                  <c:v>43313.769942129627</c:v>
                </c:pt>
                <c:pt idx="223">
                  <c:v>43313.773414351854</c:v>
                </c:pt>
                <c:pt idx="224">
                  <c:v>43313.776886574073</c:v>
                </c:pt>
                <c:pt idx="225">
                  <c:v>43313.780347222222</c:v>
                </c:pt>
                <c:pt idx="226">
                  <c:v>43313.783831018518</c:v>
                </c:pt>
                <c:pt idx="227">
                  <c:v>43313.787303240744</c:v>
                </c:pt>
                <c:pt idx="228">
                  <c:v>43313.790775462963</c:v>
                </c:pt>
                <c:pt idx="229">
                  <c:v>43313.794259259259</c:v>
                </c:pt>
                <c:pt idx="230">
                  <c:v>43313.797719907408</c:v>
                </c:pt>
                <c:pt idx="231">
                  <c:v>43313.801192129627</c:v>
                </c:pt>
                <c:pt idx="232">
                  <c:v>43313.804664351854</c:v>
                </c:pt>
                <c:pt idx="233">
                  <c:v>43313.808136574073</c:v>
                </c:pt>
                <c:pt idx="234">
                  <c:v>43313.811608796299</c:v>
                </c:pt>
                <c:pt idx="235">
                  <c:v>43313.815081018518</c:v>
                </c:pt>
                <c:pt idx="236">
                  <c:v>43313.818541666667</c:v>
                </c:pt>
                <c:pt idx="237">
                  <c:v>43313.822013888886</c:v>
                </c:pt>
                <c:pt idx="238">
                  <c:v>43313.825486111113</c:v>
                </c:pt>
                <c:pt idx="239">
                  <c:v>43313.828969907408</c:v>
                </c:pt>
                <c:pt idx="240">
                  <c:v>43313.832453703704</c:v>
                </c:pt>
                <c:pt idx="241">
                  <c:v>43313.835914351854</c:v>
                </c:pt>
                <c:pt idx="242">
                  <c:v>43313.839386574073</c:v>
                </c:pt>
                <c:pt idx="243">
                  <c:v>43313.842847222222</c:v>
                </c:pt>
                <c:pt idx="244">
                  <c:v>43313.846331018518</c:v>
                </c:pt>
                <c:pt idx="245">
                  <c:v>43313.849803240744</c:v>
                </c:pt>
                <c:pt idx="246">
                  <c:v>43313.853275462963</c:v>
                </c:pt>
                <c:pt idx="247">
                  <c:v>43313.856747685182</c:v>
                </c:pt>
                <c:pt idx="248">
                  <c:v>43313.860219907408</c:v>
                </c:pt>
                <c:pt idx="249">
                  <c:v>43313.863692129627</c:v>
                </c:pt>
                <c:pt idx="250">
                  <c:v>43313.867164351854</c:v>
                </c:pt>
                <c:pt idx="251">
                  <c:v>43313.870636574073</c:v>
                </c:pt>
                <c:pt idx="252">
                  <c:v>43313.874097222222</c:v>
                </c:pt>
                <c:pt idx="253">
                  <c:v>43313.877569444441</c:v>
                </c:pt>
                <c:pt idx="254">
                  <c:v>43313.881053240744</c:v>
                </c:pt>
                <c:pt idx="255">
                  <c:v>43313.884513888886</c:v>
                </c:pt>
                <c:pt idx="256">
                  <c:v>43313.887986111113</c:v>
                </c:pt>
                <c:pt idx="257">
                  <c:v>43313.891458333332</c:v>
                </c:pt>
                <c:pt idx="258">
                  <c:v>43313.894930555558</c:v>
                </c:pt>
                <c:pt idx="259">
                  <c:v>43313.8983912037</c:v>
                </c:pt>
                <c:pt idx="260">
                  <c:v>43313.901875000003</c:v>
                </c:pt>
                <c:pt idx="261">
                  <c:v>43313.905347222222</c:v>
                </c:pt>
                <c:pt idx="262">
                  <c:v>43313.908819444441</c:v>
                </c:pt>
                <c:pt idx="263">
                  <c:v>43313.912291666667</c:v>
                </c:pt>
                <c:pt idx="264">
                  <c:v>43313.915763888886</c:v>
                </c:pt>
                <c:pt idx="265">
                  <c:v>43313.919236111113</c:v>
                </c:pt>
                <c:pt idx="266">
                  <c:v>43313.922708333332</c:v>
                </c:pt>
                <c:pt idx="267">
                  <c:v>43313.926180555558</c:v>
                </c:pt>
                <c:pt idx="268">
                  <c:v>43313.929664351854</c:v>
                </c:pt>
                <c:pt idx="269">
                  <c:v>43313.933125000003</c:v>
                </c:pt>
                <c:pt idx="270">
                  <c:v>43313.936597222222</c:v>
                </c:pt>
                <c:pt idx="271">
                  <c:v>43313.940081018518</c:v>
                </c:pt>
                <c:pt idx="272">
                  <c:v>43313.943553240744</c:v>
                </c:pt>
                <c:pt idx="273">
                  <c:v>43313.947013888886</c:v>
                </c:pt>
                <c:pt idx="274">
                  <c:v>43313.950497685182</c:v>
                </c:pt>
                <c:pt idx="275">
                  <c:v>43313.953969907408</c:v>
                </c:pt>
                <c:pt idx="276">
                  <c:v>43313.957442129627</c:v>
                </c:pt>
                <c:pt idx="277">
                  <c:v>43313.960914351854</c:v>
                </c:pt>
                <c:pt idx="278">
                  <c:v>43313.964398148149</c:v>
                </c:pt>
                <c:pt idx="279">
                  <c:v>43313.967870370368</c:v>
                </c:pt>
                <c:pt idx="280">
                  <c:v>43313.971342592595</c:v>
                </c:pt>
                <c:pt idx="281">
                  <c:v>43313.974814814814</c:v>
                </c:pt>
                <c:pt idx="282">
                  <c:v>43313.978275462963</c:v>
                </c:pt>
                <c:pt idx="283">
                  <c:v>43313.981759259259</c:v>
                </c:pt>
                <c:pt idx="284">
                  <c:v>43313.985231481478</c:v>
                </c:pt>
                <c:pt idx="285">
                  <c:v>43313.988703703704</c:v>
                </c:pt>
                <c:pt idx="286">
                  <c:v>43313.992175925923</c:v>
                </c:pt>
                <c:pt idx="287">
                  <c:v>43313.995636574073</c:v>
                </c:pt>
                <c:pt idx="288">
                  <c:v>43313.999120370368</c:v>
                </c:pt>
              </c:numCache>
            </c:numRef>
          </c:cat>
          <c:val>
            <c:numRef>
              <c:f>compare!$D$2:$D$290</c:f>
              <c:numCache>
                <c:formatCode>General</c:formatCode>
                <c:ptCount val="28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2</c:v>
                </c:pt>
                <c:pt idx="110">
                  <c:v>2</c:v>
                </c:pt>
                <c:pt idx="111">
                  <c:v>3</c:v>
                </c:pt>
                <c:pt idx="112">
                  <c:v>3</c:v>
                </c:pt>
                <c:pt idx="113">
                  <c:v>3</c:v>
                </c:pt>
                <c:pt idx="114">
                  <c:v>3</c:v>
                </c:pt>
                <c:pt idx="115">
                  <c:v>3</c:v>
                </c:pt>
                <c:pt idx="116">
                  <c:v>3</c:v>
                </c:pt>
                <c:pt idx="117">
                  <c:v>3</c:v>
                </c:pt>
                <c:pt idx="118">
                  <c:v>3</c:v>
                </c:pt>
                <c:pt idx="119">
                  <c:v>3</c:v>
                </c:pt>
                <c:pt idx="120">
                  <c:v>3</c:v>
                </c:pt>
                <c:pt idx="121">
                  <c:v>3</c:v>
                </c:pt>
                <c:pt idx="122">
                  <c:v>3</c:v>
                </c:pt>
                <c:pt idx="123">
                  <c:v>3</c:v>
                </c:pt>
                <c:pt idx="124">
                  <c:v>3</c:v>
                </c:pt>
                <c:pt idx="125">
                  <c:v>3</c:v>
                </c:pt>
                <c:pt idx="126">
                  <c:v>3</c:v>
                </c:pt>
                <c:pt idx="127">
                  <c:v>3</c:v>
                </c:pt>
                <c:pt idx="128">
                  <c:v>3</c:v>
                </c:pt>
                <c:pt idx="129">
                  <c:v>3</c:v>
                </c:pt>
                <c:pt idx="130">
                  <c:v>3</c:v>
                </c:pt>
                <c:pt idx="131">
                  <c:v>3</c:v>
                </c:pt>
                <c:pt idx="132">
                  <c:v>3</c:v>
                </c:pt>
                <c:pt idx="133">
                  <c:v>3</c:v>
                </c:pt>
                <c:pt idx="134">
                  <c:v>3</c:v>
                </c:pt>
                <c:pt idx="135">
                  <c:v>3</c:v>
                </c:pt>
                <c:pt idx="136">
                  <c:v>3</c:v>
                </c:pt>
                <c:pt idx="137">
                  <c:v>3</c:v>
                </c:pt>
                <c:pt idx="138">
                  <c:v>3</c:v>
                </c:pt>
                <c:pt idx="139">
                  <c:v>3</c:v>
                </c:pt>
                <c:pt idx="140">
                  <c:v>3</c:v>
                </c:pt>
                <c:pt idx="141">
                  <c:v>3</c:v>
                </c:pt>
                <c:pt idx="142">
                  <c:v>3</c:v>
                </c:pt>
                <c:pt idx="143">
                  <c:v>3</c:v>
                </c:pt>
                <c:pt idx="144">
                  <c:v>3</c:v>
                </c:pt>
                <c:pt idx="145">
                  <c:v>3</c:v>
                </c:pt>
                <c:pt idx="146">
                  <c:v>3</c:v>
                </c:pt>
                <c:pt idx="147">
                  <c:v>3</c:v>
                </c:pt>
                <c:pt idx="148">
                  <c:v>3</c:v>
                </c:pt>
                <c:pt idx="149">
                  <c:v>3</c:v>
                </c:pt>
                <c:pt idx="150">
                  <c:v>3</c:v>
                </c:pt>
                <c:pt idx="151">
                  <c:v>3</c:v>
                </c:pt>
                <c:pt idx="152">
                  <c:v>3</c:v>
                </c:pt>
                <c:pt idx="153">
                  <c:v>3</c:v>
                </c:pt>
                <c:pt idx="154">
                  <c:v>3</c:v>
                </c:pt>
                <c:pt idx="155">
                  <c:v>3</c:v>
                </c:pt>
                <c:pt idx="156">
                  <c:v>3</c:v>
                </c:pt>
                <c:pt idx="157">
                  <c:v>3</c:v>
                </c:pt>
                <c:pt idx="158">
                  <c:v>3</c:v>
                </c:pt>
                <c:pt idx="159">
                  <c:v>3</c:v>
                </c:pt>
                <c:pt idx="160">
                  <c:v>3</c:v>
                </c:pt>
                <c:pt idx="161">
                  <c:v>3</c:v>
                </c:pt>
                <c:pt idx="162">
                  <c:v>3</c:v>
                </c:pt>
                <c:pt idx="163">
                  <c:v>3</c:v>
                </c:pt>
                <c:pt idx="164">
                  <c:v>3</c:v>
                </c:pt>
                <c:pt idx="165">
                  <c:v>3</c:v>
                </c:pt>
                <c:pt idx="166">
                  <c:v>3</c:v>
                </c:pt>
                <c:pt idx="167">
                  <c:v>3</c:v>
                </c:pt>
                <c:pt idx="168">
                  <c:v>3</c:v>
                </c:pt>
                <c:pt idx="169">
                  <c:v>3</c:v>
                </c:pt>
                <c:pt idx="170">
                  <c:v>4</c:v>
                </c:pt>
                <c:pt idx="171">
                  <c:v>4</c:v>
                </c:pt>
                <c:pt idx="172">
                  <c:v>4</c:v>
                </c:pt>
                <c:pt idx="173">
                  <c:v>4</c:v>
                </c:pt>
                <c:pt idx="174">
                  <c:v>4</c:v>
                </c:pt>
                <c:pt idx="175">
                  <c:v>4</c:v>
                </c:pt>
                <c:pt idx="176">
                  <c:v>4</c:v>
                </c:pt>
                <c:pt idx="177">
                  <c:v>4</c:v>
                </c:pt>
                <c:pt idx="178">
                  <c:v>4</c:v>
                </c:pt>
                <c:pt idx="179">
                  <c:v>4</c:v>
                </c:pt>
                <c:pt idx="180">
                  <c:v>4</c:v>
                </c:pt>
                <c:pt idx="181">
                  <c:v>5</c:v>
                </c:pt>
                <c:pt idx="182">
                  <c:v>5</c:v>
                </c:pt>
                <c:pt idx="183">
                  <c:v>5</c:v>
                </c:pt>
                <c:pt idx="184">
                  <c:v>5</c:v>
                </c:pt>
                <c:pt idx="185">
                  <c:v>5</c:v>
                </c:pt>
                <c:pt idx="186">
                  <c:v>5</c:v>
                </c:pt>
                <c:pt idx="187">
                  <c:v>5</c:v>
                </c:pt>
                <c:pt idx="188">
                  <c:v>5</c:v>
                </c:pt>
                <c:pt idx="189">
                  <c:v>5</c:v>
                </c:pt>
                <c:pt idx="190">
                  <c:v>5</c:v>
                </c:pt>
                <c:pt idx="191">
                  <c:v>5</c:v>
                </c:pt>
                <c:pt idx="192">
                  <c:v>5</c:v>
                </c:pt>
                <c:pt idx="193">
                  <c:v>5</c:v>
                </c:pt>
                <c:pt idx="194">
                  <c:v>5</c:v>
                </c:pt>
                <c:pt idx="195">
                  <c:v>5</c:v>
                </c:pt>
                <c:pt idx="196">
                  <c:v>5</c:v>
                </c:pt>
                <c:pt idx="197">
                  <c:v>5</c:v>
                </c:pt>
                <c:pt idx="198">
                  <c:v>5</c:v>
                </c:pt>
                <c:pt idx="199">
                  <c:v>5</c:v>
                </c:pt>
                <c:pt idx="200">
                  <c:v>5</c:v>
                </c:pt>
                <c:pt idx="201">
                  <c:v>5</c:v>
                </c:pt>
                <c:pt idx="202">
                  <c:v>5</c:v>
                </c:pt>
                <c:pt idx="203">
                  <c:v>5</c:v>
                </c:pt>
                <c:pt idx="204">
                  <c:v>5</c:v>
                </c:pt>
                <c:pt idx="205">
                  <c:v>5</c:v>
                </c:pt>
                <c:pt idx="206">
                  <c:v>5</c:v>
                </c:pt>
                <c:pt idx="207">
                  <c:v>5</c:v>
                </c:pt>
                <c:pt idx="208">
                  <c:v>5</c:v>
                </c:pt>
                <c:pt idx="209">
                  <c:v>5</c:v>
                </c:pt>
                <c:pt idx="210">
                  <c:v>5</c:v>
                </c:pt>
                <c:pt idx="211">
                  <c:v>5</c:v>
                </c:pt>
                <c:pt idx="212">
                  <c:v>5</c:v>
                </c:pt>
                <c:pt idx="213">
                  <c:v>5</c:v>
                </c:pt>
                <c:pt idx="214">
                  <c:v>5</c:v>
                </c:pt>
                <c:pt idx="215">
                  <c:v>3</c:v>
                </c:pt>
                <c:pt idx="216">
                  <c:v>3</c:v>
                </c:pt>
                <c:pt idx="217">
                  <c:v>3</c:v>
                </c:pt>
                <c:pt idx="218">
                  <c:v>3</c:v>
                </c:pt>
                <c:pt idx="219">
                  <c:v>3</c:v>
                </c:pt>
                <c:pt idx="220">
                  <c:v>3</c:v>
                </c:pt>
                <c:pt idx="221">
                  <c:v>3</c:v>
                </c:pt>
                <c:pt idx="222">
                  <c:v>3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1</c:v>
                </c:pt>
                <c:pt idx="235">
                  <c:v>1</c:v>
                </c:pt>
                <c:pt idx="236">
                  <c:v>1</c:v>
                </c:pt>
                <c:pt idx="237">
                  <c:v>1</c:v>
                </c:pt>
                <c:pt idx="238">
                  <c:v>1</c:v>
                </c:pt>
                <c:pt idx="239">
                  <c:v>1</c:v>
                </c:pt>
                <c:pt idx="240">
                  <c:v>1</c:v>
                </c:pt>
                <c:pt idx="241">
                  <c:v>1</c:v>
                </c:pt>
                <c:pt idx="242">
                  <c:v>1</c:v>
                </c:pt>
                <c:pt idx="243">
                  <c:v>1</c:v>
                </c:pt>
                <c:pt idx="244">
                  <c:v>1</c:v>
                </c:pt>
                <c:pt idx="245">
                  <c:v>1</c:v>
                </c:pt>
                <c:pt idx="246">
                  <c:v>1</c:v>
                </c:pt>
                <c:pt idx="247">
                  <c:v>2</c:v>
                </c:pt>
                <c:pt idx="248">
                  <c:v>2</c:v>
                </c:pt>
                <c:pt idx="249">
                  <c:v>1</c:v>
                </c:pt>
                <c:pt idx="250">
                  <c:v>1</c:v>
                </c:pt>
                <c:pt idx="251">
                  <c:v>1</c:v>
                </c:pt>
                <c:pt idx="252">
                  <c:v>1</c:v>
                </c:pt>
                <c:pt idx="253">
                  <c:v>1</c:v>
                </c:pt>
                <c:pt idx="254">
                  <c:v>1</c:v>
                </c:pt>
                <c:pt idx="255">
                  <c:v>1</c:v>
                </c:pt>
                <c:pt idx="256">
                  <c:v>1</c:v>
                </c:pt>
                <c:pt idx="257">
                  <c:v>1</c:v>
                </c:pt>
                <c:pt idx="258">
                  <c:v>1</c:v>
                </c:pt>
                <c:pt idx="259">
                  <c:v>1</c:v>
                </c:pt>
                <c:pt idx="260">
                  <c:v>1</c:v>
                </c:pt>
                <c:pt idx="261">
                  <c:v>1</c:v>
                </c:pt>
                <c:pt idx="262">
                  <c:v>1</c:v>
                </c:pt>
                <c:pt idx="263">
                  <c:v>1</c:v>
                </c:pt>
                <c:pt idx="264">
                  <c:v>1</c:v>
                </c:pt>
                <c:pt idx="265">
                  <c:v>1</c:v>
                </c:pt>
                <c:pt idx="266">
                  <c:v>1</c:v>
                </c:pt>
                <c:pt idx="267">
                  <c:v>1</c:v>
                </c:pt>
                <c:pt idx="268">
                  <c:v>1</c:v>
                </c:pt>
                <c:pt idx="269">
                  <c:v>1</c:v>
                </c:pt>
                <c:pt idx="270">
                  <c:v>1</c:v>
                </c:pt>
                <c:pt idx="271">
                  <c:v>1</c:v>
                </c:pt>
                <c:pt idx="272">
                  <c:v>1</c:v>
                </c:pt>
                <c:pt idx="273">
                  <c:v>1</c:v>
                </c:pt>
                <c:pt idx="274">
                  <c:v>1</c:v>
                </c:pt>
                <c:pt idx="275">
                  <c:v>1</c:v>
                </c:pt>
                <c:pt idx="276">
                  <c:v>1</c:v>
                </c:pt>
                <c:pt idx="277">
                  <c:v>1</c:v>
                </c:pt>
                <c:pt idx="278">
                  <c:v>1</c:v>
                </c:pt>
                <c:pt idx="279">
                  <c:v>1</c:v>
                </c:pt>
                <c:pt idx="280">
                  <c:v>1</c:v>
                </c:pt>
                <c:pt idx="281">
                  <c:v>1</c:v>
                </c:pt>
                <c:pt idx="282">
                  <c:v>1</c:v>
                </c:pt>
                <c:pt idx="283">
                  <c:v>1</c:v>
                </c:pt>
                <c:pt idx="284">
                  <c:v>1</c:v>
                </c:pt>
                <c:pt idx="285">
                  <c:v>1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80136"/>
        <c:axId val="83317776"/>
      </c:lineChart>
      <c:catAx>
        <c:axId val="83380136"/>
        <c:scaling>
          <c:orientation val="minMax"/>
        </c:scaling>
        <c:delete val="0"/>
        <c:axPos val="b"/>
        <c:numFmt formatCode="h:mm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17776"/>
        <c:crosses val="autoZero"/>
        <c:auto val="1"/>
        <c:lblAlgn val="ctr"/>
        <c:lblOffset val="100"/>
        <c:tickLblSkip val="24"/>
        <c:tickMarkSkip val="1"/>
        <c:noMultiLvlLbl val="0"/>
      </c:catAx>
      <c:valAx>
        <c:axId val="8331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80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20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94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sz="1200" dirty="0" smtClean="0"/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7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985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31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305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31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514600"/>
            <a:ext cx="4876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State Estimator to SCED</a:t>
            </a:r>
          </a:p>
          <a:p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i="1" dirty="0" smtClean="0">
                <a:solidFill>
                  <a:schemeClr val="tx2"/>
                </a:solidFill>
              </a:rPr>
              <a:t>Jian </a:t>
            </a:r>
            <a:r>
              <a:rPr lang="en-US" i="1" dirty="0">
                <a:solidFill>
                  <a:schemeClr val="tx2"/>
                </a:solidFill>
              </a:rPr>
              <a:t>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CMWG/QMWG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Nov</a:t>
            </a:r>
            <a:r>
              <a:rPr lang="en-US" dirty="0">
                <a:solidFill>
                  <a:schemeClr val="tx2"/>
                </a:solidFill>
              </a:rPr>
              <a:t>. 12</a:t>
            </a:r>
            <a:r>
              <a:rPr lang="en-US" baseline="30000" dirty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, 2018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Time Contingency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42768"/>
            <a:ext cx="5334000" cy="43198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</a:rPr>
              <a:t>Real Time Contingency Analysis (RTCA) also runs </a:t>
            </a:r>
            <a:r>
              <a:rPr lang="en-US" sz="1800" dirty="0" smtClean="0">
                <a:solidFill>
                  <a:schemeClr val="tx2"/>
                </a:solidFill>
              </a:rPr>
              <a:t>automatically every 5 minutes, </a:t>
            </a:r>
            <a:r>
              <a:rPr lang="en-US" sz="1800" dirty="0" smtClean="0">
                <a:solidFill>
                  <a:schemeClr val="tx2"/>
                </a:solidFill>
              </a:rPr>
              <a:t>immediately after State Estimator completes</a:t>
            </a:r>
            <a:endParaRPr lang="en-US" sz="18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</a:rPr>
              <a:t>RTCA evaluates the post-contingency conditions with the pre-defined contingency </a:t>
            </a:r>
            <a:r>
              <a:rPr lang="en-US" sz="1800" dirty="0" smtClean="0">
                <a:solidFill>
                  <a:schemeClr val="tx2"/>
                </a:solidFill>
              </a:rPr>
              <a:t>sets and equipment ratings</a:t>
            </a:r>
            <a:endParaRPr lang="en-US" sz="18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</a:rPr>
              <a:t>RTCA flags both voltage or flow violations under post-contingency conditions, but voltage violations are not solved through SCED.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867400" y="609600"/>
            <a:ext cx="2876550" cy="4953000"/>
            <a:chOff x="6096000" y="819150"/>
            <a:chExt cx="2647950" cy="4743450"/>
          </a:xfrm>
        </p:grpSpPr>
        <p:graphicFrame>
          <p:nvGraphicFramePr>
            <p:cNvPr id="5" name="Object 27"/>
            <p:cNvGraphicFramePr>
              <a:graphicFrameLocks noChangeAspect="1"/>
            </p:cNvGraphicFramePr>
            <p:nvPr>
              <p:extLst/>
            </p:nvPr>
          </p:nvGraphicFramePr>
          <p:xfrm>
            <a:off x="6096000" y="819150"/>
            <a:ext cx="2647950" cy="4743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8" name="Visio" r:id="rId4" imgW="2889074" imgH="5175098" progId="Visio.Drawing.11">
                    <p:embed/>
                  </p:oleObj>
                </mc:Choice>
                <mc:Fallback>
                  <p:oleObj name="Visio" r:id="rId4" imgW="2889074" imgH="5175098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0" y="819150"/>
                          <a:ext cx="2647950" cy="4743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ctangle 5"/>
            <p:cNvSpPr/>
            <p:nvPr/>
          </p:nvSpPr>
          <p:spPr>
            <a:xfrm>
              <a:off x="6127130" y="3962400"/>
              <a:ext cx="1188070" cy="639122"/>
            </a:xfrm>
            <a:prstGeom prst="rect">
              <a:avLst/>
            </a:prstGeom>
            <a:solidFill>
              <a:srgbClr val="8B93B7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State Estimator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7315200" y="4267200"/>
              <a:ext cx="3048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20"/>
          <p:cNvSpPr>
            <a:spLocks noChangeArrowheads="1"/>
          </p:cNvSpPr>
          <p:nvPr/>
        </p:nvSpPr>
        <p:spPr bwMode="auto">
          <a:xfrm rot="5400000">
            <a:off x="7517033" y="3506903"/>
            <a:ext cx="990600" cy="1436967"/>
          </a:xfrm>
          <a:prstGeom prst="rect">
            <a:avLst/>
          </a:prstGeom>
          <a:solidFill>
            <a:srgbClr val="E7AD56">
              <a:alpha val="20000"/>
            </a:srgbClr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Definitions of Three C’s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Contingency</a:t>
            </a:r>
          </a:p>
          <a:p>
            <a:pPr marL="400050" lvl="1" indent="0">
              <a:buNone/>
            </a:pPr>
            <a:r>
              <a:rPr lang="en-US" sz="1800" i="1" dirty="0">
                <a:solidFill>
                  <a:schemeClr val="tx2"/>
                </a:solidFill>
              </a:rPr>
              <a:t>An event that could jeopardize reliability: loss of transmission lines, autotransformers, or generation units</a:t>
            </a:r>
          </a:p>
          <a:p>
            <a:pPr marL="400050" lvl="1" indent="0">
              <a:buNone/>
            </a:pPr>
            <a:endParaRPr lang="en-US" b="1" i="1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Constraint </a:t>
            </a:r>
          </a:p>
          <a:p>
            <a:pPr marL="400050" lvl="1" indent="0">
              <a:buNone/>
            </a:pPr>
            <a:r>
              <a:rPr lang="en-US" sz="1800" i="1" dirty="0" smtClean="0">
                <a:solidFill>
                  <a:schemeClr val="tx2"/>
                </a:solidFill>
              </a:rPr>
              <a:t>A limiting </a:t>
            </a:r>
            <a:r>
              <a:rPr lang="en-US" sz="1800" i="1" dirty="0">
                <a:solidFill>
                  <a:schemeClr val="tx2"/>
                </a:solidFill>
              </a:rPr>
              <a:t>element </a:t>
            </a:r>
            <a:r>
              <a:rPr lang="en-US" sz="1800" i="1" dirty="0" smtClean="0">
                <a:solidFill>
                  <a:schemeClr val="tx2"/>
                </a:solidFill>
              </a:rPr>
              <a:t>exceeds </a:t>
            </a:r>
            <a:r>
              <a:rPr lang="en-US" sz="1800" i="1" dirty="0">
                <a:solidFill>
                  <a:schemeClr val="tx2"/>
                </a:solidFill>
              </a:rPr>
              <a:t>a System Operating Limit (SOL) </a:t>
            </a:r>
            <a:r>
              <a:rPr lang="en-US" sz="1800" i="1" dirty="0" smtClean="0">
                <a:solidFill>
                  <a:schemeClr val="tx2"/>
                </a:solidFill>
              </a:rPr>
              <a:t>in the base case or under a </a:t>
            </a:r>
            <a:r>
              <a:rPr lang="en-US" sz="1800" i="1" dirty="0">
                <a:solidFill>
                  <a:schemeClr val="tx2"/>
                </a:solidFill>
              </a:rPr>
              <a:t>specific </a:t>
            </a:r>
            <a:r>
              <a:rPr lang="en-US" sz="1800" i="1" dirty="0" smtClean="0">
                <a:solidFill>
                  <a:schemeClr val="tx2"/>
                </a:solidFill>
              </a:rPr>
              <a:t>contingency </a:t>
            </a:r>
          </a:p>
          <a:p>
            <a:pPr marL="400050" lvl="1" indent="0">
              <a:buNone/>
            </a:pPr>
            <a:endParaRPr lang="en-US" sz="1800" b="1" i="1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Congestion</a:t>
            </a:r>
            <a:endParaRPr lang="en-US" dirty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r>
              <a:rPr lang="en-US" sz="1800" i="1" dirty="0" smtClean="0">
                <a:solidFill>
                  <a:schemeClr val="tx2"/>
                </a:solidFill>
              </a:rPr>
              <a:t>When a specific constraint prevents SCED from using the cheapest power available, we </a:t>
            </a:r>
            <a:r>
              <a:rPr lang="en-US" sz="1800" i="1" dirty="0">
                <a:solidFill>
                  <a:schemeClr val="tx2"/>
                </a:solidFill>
              </a:rPr>
              <a:t>say that the system is experiencing congestion </a:t>
            </a:r>
            <a:endParaRPr lang="en-US" sz="1400" i="1" dirty="0" smtClean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endParaRPr lang="en-US" sz="1800" b="1" i="1" dirty="0" smtClean="0"/>
          </a:p>
          <a:p>
            <a:pPr marL="400050" lvl="1" indent="0">
              <a:buNone/>
            </a:pPr>
            <a:endParaRPr lang="en-US" sz="1800" b="1" i="1" dirty="0"/>
          </a:p>
          <a:p>
            <a:pPr marL="400050" lvl="1" indent="0">
              <a:buNone/>
            </a:pPr>
            <a:endParaRPr lang="en-US" sz="1800" b="1" i="1" dirty="0"/>
          </a:p>
          <a:p>
            <a:pPr>
              <a:buFont typeface="Wingdings" panose="05000000000000000000" pitchFamily="2" charset="2"/>
              <a:buChar char="§"/>
            </a:pP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63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Management Plans and Remedial Action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Remedial Action Schemes (RAS) </a:t>
            </a:r>
          </a:p>
          <a:p>
            <a:pPr marL="400050" lvl="1" indent="0">
              <a:buNone/>
            </a:pPr>
            <a:r>
              <a:rPr lang="en-US" dirty="0">
                <a:solidFill>
                  <a:schemeClr val="tx2"/>
                </a:solidFill>
              </a:rPr>
              <a:t>A scheme designed to detect predetermined ERCOT System conditions and automatically take corrective actions that may include, but are not limited to, adjusting or tripping generation (MW and </a:t>
            </a:r>
            <a:r>
              <a:rPr lang="en-US" dirty="0" err="1">
                <a:solidFill>
                  <a:schemeClr val="tx2"/>
                </a:solidFill>
              </a:rPr>
              <a:t>MVAr</a:t>
            </a:r>
            <a:r>
              <a:rPr lang="en-US" dirty="0">
                <a:solidFill>
                  <a:schemeClr val="tx2"/>
                </a:solidFill>
              </a:rPr>
              <a:t>), tripping Load, or reconfiguring a System(s) to maintain a secure system. </a:t>
            </a:r>
            <a:endParaRPr lang="en-US" dirty="0" smtClean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Remedial </a:t>
            </a:r>
            <a:r>
              <a:rPr lang="en-US" dirty="0">
                <a:solidFill>
                  <a:schemeClr val="tx2"/>
                </a:solidFill>
              </a:rPr>
              <a:t>Action Plans (RAP) </a:t>
            </a:r>
            <a:endParaRPr lang="en-US" dirty="0" smtClean="0">
              <a:solidFill>
                <a:schemeClr val="tx2"/>
              </a:solidFill>
            </a:endParaRPr>
          </a:p>
          <a:p>
            <a:pPr marL="400050" lvl="1" indent="0">
              <a:buNone/>
            </a:pPr>
            <a:r>
              <a:rPr lang="en-US" dirty="0">
                <a:solidFill>
                  <a:schemeClr val="tx2"/>
                </a:solidFill>
              </a:rPr>
              <a:t>A set of pre-defined manual actions to execute post-contingency to address voltage issues or in order to reduce loading on one or more given, monitored Transmission Facilities to below their Emergency Rating within 15 minutes.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09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RAS/RAP in RTCA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9" y="1295400"/>
            <a:ext cx="8534400" cy="144779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If </a:t>
            </a:r>
            <a:r>
              <a:rPr lang="en-US" sz="2000" dirty="0" smtClean="0">
                <a:solidFill>
                  <a:schemeClr val="tx2"/>
                </a:solidFill>
              </a:rPr>
              <a:t>any post-contingency power flow meets a RAS/RAP trigger condition, RTCA runs another full power flow on this contingency, to analyze the post-RAP or post-RAS power flow and identify if any violation still exists. </a:t>
            </a:r>
          </a:p>
          <a:p>
            <a:pPr marL="0" indent="0">
              <a:buNone/>
            </a:pPr>
            <a:endParaRPr lang="en-US" sz="2000" dirty="0" smtClean="0"/>
          </a:p>
          <a:p>
            <a:pPr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00050"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569948"/>
              </p:ext>
            </p:extLst>
          </p:nvPr>
        </p:nvGraphicFramePr>
        <p:xfrm>
          <a:off x="217713" y="2628335"/>
          <a:ext cx="8784773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3630387"/>
                <a:gridCol w="332558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Applicable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c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ontingencies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Only applicable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for the specific contingency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Applicable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for any contingency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Pre-RAS/RAP 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condition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Still needs to be monitored in RTCA and TCM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to control the flow below the load shedding limit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No need to be monitored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Post-RAS/RAP 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condition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Monitored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in RTCA and TCM, will be activated if violated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Monitored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in RTCA and TCM, will be activated if violated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38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Transmission Constraint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48" y="1169526"/>
            <a:ext cx="8458200" cy="186958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Constraints must be reviewed and activated by ERCOT operators before being sent to SCED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133601" y="1541507"/>
            <a:ext cx="6343650" cy="2039419"/>
            <a:chOff x="1009746" y="2556414"/>
            <a:chExt cx="7038879" cy="2823993"/>
          </a:xfrm>
        </p:grpSpPr>
        <p:grpSp>
          <p:nvGrpSpPr>
            <p:cNvPr id="23" name="Group 22"/>
            <p:cNvGrpSpPr/>
            <p:nvPr/>
          </p:nvGrpSpPr>
          <p:grpSpPr>
            <a:xfrm>
              <a:off x="1009746" y="2556414"/>
              <a:ext cx="7038879" cy="2823993"/>
              <a:chOff x="752571" y="2365121"/>
              <a:chExt cx="7038879" cy="2823993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52571" y="3923594"/>
                <a:ext cx="1785939" cy="1212758"/>
              </a:xfrm>
              <a:prstGeom prst="rect">
                <a:avLst/>
              </a:prstGeom>
              <a:solidFill>
                <a:srgbClr val="8B93B7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Real Time Contingency Analysis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Snip Single Corner Rectangle 6"/>
              <p:cNvSpPr/>
              <p:nvPr/>
            </p:nvSpPr>
            <p:spPr>
              <a:xfrm rot="16200000">
                <a:off x="3701115" y="3661004"/>
                <a:ext cx="1265518" cy="1790701"/>
              </a:xfrm>
              <a:prstGeom prst="snip1Rect">
                <a:avLst>
                  <a:gd name="adj" fmla="val 28363"/>
                </a:avLst>
              </a:prstGeom>
              <a:solidFill>
                <a:srgbClr val="456F95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b"/>
              <a:lstStyle/>
              <a:p>
                <a:pPr algn="ctr"/>
                <a:r>
                  <a:rPr lang="en-US" dirty="0" smtClean="0"/>
                  <a:t>Manage Transmission Constraint</a:t>
                </a:r>
                <a:endParaRPr lang="en-US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115050" y="4103510"/>
                <a:ext cx="1676400" cy="1066800"/>
              </a:xfrm>
              <a:prstGeom prst="rect">
                <a:avLst/>
              </a:prstGeom>
              <a:solidFill>
                <a:srgbClr val="8B93B7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SCED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5" name="Picture 4"/>
              <p:cNvPicPr>
                <a:picLocks noChangeAspect="1"/>
              </p:cNvPicPr>
              <p:nvPr/>
            </p:nvPicPr>
            <p:blipFill rotWithShape="1">
              <a:blip r:embed="rId3"/>
              <a:srcRect l="12927" t="3364" r="14679" b="9204"/>
              <a:stretch/>
            </p:blipFill>
            <p:spPr>
              <a:xfrm>
                <a:off x="4489473" y="2365121"/>
                <a:ext cx="882628" cy="15240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/>
              <a:srcRect r="8809"/>
              <a:stretch/>
            </p:blipFill>
            <p:spPr>
              <a:xfrm>
                <a:off x="3109160" y="2814162"/>
                <a:ext cx="1224714" cy="963475"/>
              </a:xfrm>
              <a:prstGeom prst="rect">
                <a:avLst/>
              </a:prstGeom>
            </p:spPr>
          </p:pic>
        </p:grpSp>
        <p:sp>
          <p:nvSpPr>
            <p:cNvPr id="24" name="Right Arrow 23"/>
            <p:cNvSpPr/>
            <p:nvPr/>
          </p:nvSpPr>
          <p:spPr>
            <a:xfrm>
              <a:off x="2952749" y="4478367"/>
              <a:ext cx="685800" cy="737278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5629276" y="4638300"/>
              <a:ext cx="685800" cy="417411"/>
            </a:xfrm>
            <a:prstGeom prst="rightArrow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564412"/>
              </p:ext>
            </p:extLst>
          </p:nvPr>
        </p:nvGraphicFramePr>
        <p:xfrm>
          <a:off x="293637" y="3567347"/>
          <a:ext cx="4733925" cy="282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2023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Review of the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ERCOT operators review the following information: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</a:rPr>
              <a:t>Verify </a:t>
            </a:r>
            <a:r>
              <a:rPr lang="en-US" sz="1800" dirty="0">
                <a:solidFill>
                  <a:schemeClr val="tx2"/>
                </a:solidFill>
              </a:rPr>
              <a:t>the 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contingency definition </a:t>
            </a:r>
            <a:r>
              <a:rPr lang="en-US" sz="1800" dirty="0">
                <a:solidFill>
                  <a:schemeClr val="tx2"/>
                </a:solidFill>
              </a:rPr>
              <a:t>associated with the constraint </a:t>
            </a:r>
            <a:endParaRPr lang="en-US" sz="18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</a:rPr>
              <a:t>Verify SCADA and estimated</a:t>
            </a:r>
            <a:r>
              <a:rPr lang="en-US" sz="18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flow</a:t>
            </a:r>
            <a:r>
              <a:rPr lang="en-US" sz="18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on the overloaded equipment</a:t>
            </a: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</a:rPr>
              <a:t>Verify the limit (equipment 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rating</a:t>
            </a:r>
            <a:r>
              <a:rPr lang="en-US" sz="1800" dirty="0" smtClean="0"/>
              <a:t>) </a:t>
            </a:r>
            <a:r>
              <a:rPr lang="en-US" sz="1800" dirty="0" smtClean="0">
                <a:solidFill>
                  <a:schemeClr val="tx2"/>
                </a:solidFill>
              </a:rPr>
              <a:t>of the overloaded equipment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</a:rPr>
              <a:t>Verify at least one resource with 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shift factor </a:t>
            </a:r>
            <a:r>
              <a:rPr lang="en-US" sz="1800" dirty="0" smtClean="0">
                <a:solidFill>
                  <a:schemeClr val="tx2"/>
                </a:solidFill>
              </a:rPr>
              <a:t>above 2% or less than -2%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</a:rPr>
              <a:t>Verify the </a:t>
            </a:r>
            <a:r>
              <a:rPr lang="en-US" sz="1800" dirty="0">
                <a:solidFill>
                  <a:schemeClr val="tx2"/>
                </a:solidFill>
              </a:rPr>
              <a:t>constraint limit is still exceeded post-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RAS/RAP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execution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</a:rPr>
              <a:t>Verify no other 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similar constraint </a:t>
            </a:r>
            <a:r>
              <a:rPr lang="en-US" sz="1800" dirty="0" smtClean="0">
                <a:solidFill>
                  <a:schemeClr val="tx2"/>
                </a:solidFill>
              </a:rPr>
              <a:t>activated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ERCOT posts all active and inactive constraints on the site of Market Information System (MIS) </a:t>
            </a:r>
            <a:r>
              <a:rPr lang="en-US" altLang="en-US" sz="2000" dirty="0">
                <a:solidFill>
                  <a:schemeClr val="tx2"/>
                </a:solidFill>
              </a:rPr>
              <a:t>Secure </a:t>
            </a:r>
            <a:r>
              <a:rPr lang="en-US" altLang="en-US" sz="2000" dirty="0" smtClean="0">
                <a:solidFill>
                  <a:schemeClr val="tx2"/>
                </a:solidFill>
              </a:rPr>
              <a:t>Area.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Snip Single Corner Rectangle 5"/>
          <p:cNvSpPr/>
          <p:nvPr/>
        </p:nvSpPr>
        <p:spPr>
          <a:xfrm rot="16200000">
            <a:off x="7398418" y="388016"/>
            <a:ext cx="838202" cy="1586166"/>
          </a:xfrm>
          <a:prstGeom prst="snip1Rect">
            <a:avLst>
              <a:gd name="adj" fmla="val 28363"/>
            </a:avLst>
          </a:prstGeom>
          <a:solidFill>
            <a:srgbClr val="456F95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b"/>
          <a:lstStyle/>
          <a:p>
            <a:pPr algn="ctr"/>
            <a:r>
              <a:rPr lang="en-US" sz="1400" dirty="0" smtClean="0"/>
              <a:t>Manage Transmission Constraint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2927" t="3364" r="14679" b="9204"/>
          <a:stretch/>
        </p:blipFill>
        <p:spPr>
          <a:xfrm>
            <a:off x="8049126" y="1697019"/>
            <a:ext cx="762000" cy="1088571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pic>
        <p:nvPicPr>
          <p:cNvPr id="8" name="Picture 10" descr="GRX_BTP101_213_MIS_Secure_are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575" y="5400676"/>
            <a:ext cx="1444625" cy="137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55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of case in which an operator wouldn’t activate a constraint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319832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Mismatch between SE results and the flow they are actually observing on the line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>
                <a:solidFill>
                  <a:schemeClr val="tx2"/>
                </a:solidFill>
              </a:rPr>
              <a:t>No resource shift factor is more than 2% or less than -2%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180137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2994"/>
          <a:stretch/>
        </p:blipFill>
        <p:spPr>
          <a:xfrm>
            <a:off x="4267200" y="4228935"/>
            <a:ext cx="3086100" cy="21249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2035772"/>
            <a:ext cx="4267200" cy="1431612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2476500" y="2133599"/>
            <a:ext cx="3962400" cy="783627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826292" y="4295842"/>
            <a:ext cx="726908" cy="22098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12927" t="3364" r="14679" b="9204"/>
          <a:stretch/>
        </p:blipFill>
        <p:spPr>
          <a:xfrm>
            <a:off x="6972300" y="1981126"/>
            <a:ext cx="762000" cy="1088571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232321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Limit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143000" y="1038114"/>
            <a:ext cx="6227573" cy="1476375"/>
            <a:chOff x="1143000" y="1038114"/>
            <a:chExt cx="6227573" cy="147637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/>
            <a:srcRect l="8940"/>
            <a:stretch/>
          </p:blipFill>
          <p:spPr>
            <a:xfrm>
              <a:off x="1143000" y="1038114"/>
              <a:ext cx="6227573" cy="147637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2930439" y="1574957"/>
              <a:ext cx="457200" cy="911746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424390" y="1572853"/>
              <a:ext cx="489957" cy="911746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951098" y="1572853"/>
              <a:ext cx="424543" cy="911746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09600" y="2660887"/>
            <a:ext cx="7696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Contingency Analysis Rating</a:t>
            </a:r>
            <a:r>
              <a:rPr lang="en-US" dirty="0" smtClean="0">
                <a:solidFill>
                  <a:schemeClr val="tx2"/>
                </a:solidFill>
              </a:rPr>
              <a:t>: The equipment rating in EMS model, where normal rating is used for base case constraint, and emergency rating is used for a post-contingency constraint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Modified Rating</a:t>
            </a:r>
            <a:r>
              <a:rPr lang="en-US" dirty="0" smtClean="0">
                <a:solidFill>
                  <a:schemeClr val="tx2"/>
                </a:solidFill>
              </a:rPr>
              <a:t>: The rating after the discount factor (%rating). The default discount factor is 100%, but it could be modified with operators’ input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SCED Rating</a:t>
            </a:r>
            <a:r>
              <a:rPr lang="en-US" dirty="0" smtClean="0">
                <a:solidFill>
                  <a:schemeClr val="tx2"/>
                </a:solidFill>
              </a:rPr>
              <a:t>: The rating sent to SCED. RTCA flows and ratings are both in the format of AC flow (MW and </a:t>
            </a:r>
            <a:r>
              <a:rPr lang="en-US" dirty="0" err="1" smtClean="0">
                <a:solidFill>
                  <a:schemeClr val="tx2"/>
                </a:solidFill>
              </a:rPr>
              <a:t>MVar</a:t>
            </a:r>
            <a:r>
              <a:rPr lang="en-US" dirty="0" smtClean="0">
                <a:solidFill>
                  <a:schemeClr val="tx2"/>
                </a:solidFill>
              </a:rPr>
              <a:t>) while SCED only dispatches MW flow. 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dirty="0" smtClean="0">
                <a:solidFill>
                  <a:schemeClr val="tx2"/>
                </a:solidFill>
              </a:rPr>
              <a:t>he SCED rating (MW) is calculated from the Modified Rating (</a:t>
            </a:r>
            <a:r>
              <a:rPr lang="en-US" dirty="0" smtClean="0">
                <a:solidFill>
                  <a:schemeClr val="tx2"/>
                </a:solidFill>
              </a:rPr>
              <a:t>MVA), </a:t>
            </a:r>
            <a:r>
              <a:rPr lang="en-US" dirty="0" smtClean="0">
                <a:solidFill>
                  <a:schemeClr val="tx2"/>
                </a:solidFill>
              </a:rPr>
              <a:t>based on the MW/MVAR conditions of the constraint flow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89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SCED Input from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24399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Constraint information from RTCA/TCM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Constraint Flow/Limit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Constraint Shift Factors 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Base case information from State Estimator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Resource output MW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Load SE MW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Resource information from RLC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Resource Limit (HDL &amp; LDL)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Resource Status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GTBD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1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An overview of how the ERCOT Energy Management System (EMS) </a:t>
            </a:r>
            <a:r>
              <a:rPr lang="en-US" dirty="0" smtClean="0">
                <a:solidFill>
                  <a:schemeClr val="tx2"/>
                </a:solidFill>
              </a:rPr>
              <a:t>performs network </a:t>
            </a:r>
            <a:r>
              <a:rPr lang="en-US" dirty="0">
                <a:solidFill>
                  <a:schemeClr val="tx2"/>
                </a:solidFill>
              </a:rPr>
              <a:t>analysis and, following operator review, passes information on active constraints to the </a:t>
            </a:r>
            <a:r>
              <a:rPr lang="en-US" dirty="0" smtClean="0">
                <a:solidFill>
                  <a:schemeClr val="tx2"/>
                </a:solidFill>
              </a:rPr>
              <a:t>Security-Constrained </a:t>
            </a:r>
            <a:r>
              <a:rPr lang="en-US" dirty="0">
                <a:solidFill>
                  <a:schemeClr val="tx2"/>
                </a:solidFill>
              </a:rPr>
              <a:t>Economic Dispatch (SCED) </a:t>
            </a:r>
            <a:r>
              <a:rPr lang="en-US" dirty="0" smtClean="0">
                <a:solidFill>
                  <a:schemeClr val="tx2"/>
                </a:solidFill>
              </a:rPr>
              <a:t>engine.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 The focus will be on the following applications: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State Estimator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Real Time Contingency Analysis (RTCA)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Transmission Constraint Manager (TCM)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Operations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143000"/>
            <a:ext cx="8175521" cy="470058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Network Security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Object 7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609600" y="1600200"/>
          <a:ext cx="7543260" cy="431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Visio" r:id="rId3" imgW="10839069" imgH="6206871" progId="Visio.Drawing.11">
                  <p:embed/>
                </p:oleObj>
              </mc:Choice>
              <mc:Fallback>
                <p:oleObj name="Visio" r:id="rId3" imgW="10839069" imgH="6206871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0200"/>
                        <a:ext cx="7543260" cy="431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371600" y="3733800"/>
            <a:ext cx="2819400" cy="1591270"/>
          </a:xfrm>
          <a:prstGeom prst="rect">
            <a:avLst/>
          </a:prstGeom>
          <a:noFill/>
          <a:ln>
            <a:solidFill>
              <a:schemeClr val="accent4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05400" y="1524000"/>
            <a:ext cx="1511379" cy="4648200"/>
          </a:xfrm>
          <a:prstGeom prst="rect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82486" y="493537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State Estimator</a:t>
            </a:r>
            <a:endParaRPr lang="en-US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83628" y="5325070"/>
            <a:ext cx="15222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Real Time Contingency Analysis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72200" y="3505199"/>
            <a:ext cx="1066800" cy="114161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9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/>
      <p:bldP spid="9" grpId="1"/>
      <p:bldP spid="10" grpId="0"/>
      <p:bldP spid="10" grpId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State Estimator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Object 14"/>
          <p:cNvGraphicFramePr>
            <a:graphicFrameLocks noChangeAspect="1"/>
          </p:cNvGraphicFramePr>
          <p:nvPr>
            <p:extLst/>
          </p:nvPr>
        </p:nvGraphicFramePr>
        <p:xfrm>
          <a:off x="6362700" y="785235"/>
          <a:ext cx="2247900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Visio" r:id="rId4" imgW="10838831" imgH="6206812" progId="Visio.Drawing.11">
                  <p:embed/>
                </p:oleObj>
              </mc:Choice>
              <mc:Fallback>
                <p:oleObj name="Visio" r:id="rId4" imgW="10838831" imgH="620681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2700" y="785235"/>
                        <a:ext cx="2247900" cy="12874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184708" y="2544123"/>
            <a:ext cx="1676400" cy="1066800"/>
          </a:xfrm>
          <a:prstGeom prst="rect">
            <a:avLst/>
          </a:prstGeom>
          <a:solidFill>
            <a:srgbClr val="8B93B7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State Estimator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Parallelogram 7"/>
          <p:cNvSpPr/>
          <p:nvPr/>
        </p:nvSpPr>
        <p:spPr>
          <a:xfrm>
            <a:off x="419098" y="1174595"/>
            <a:ext cx="1752600" cy="1066800"/>
          </a:xfrm>
          <a:prstGeom prst="parallelogram">
            <a:avLst/>
          </a:prstGeom>
          <a:solidFill>
            <a:srgbClr val="B0DD7F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SCADA Telemetry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4108" y="3077523"/>
            <a:ext cx="990600" cy="0"/>
          </a:xfrm>
          <a:prstGeom prst="line">
            <a:avLst/>
          </a:prstGeom>
          <a:ln w="31750">
            <a:solidFill>
              <a:schemeClr val="tx1"/>
            </a:solidFill>
            <a:prstDash val="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61108" y="3095536"/>
            <a:ext cx="571500" cy="0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432608" y="2562136"/>
            <a:ext cx="1676400" cy="1066800"/>
          </a:xfrm>
          <a:prstGeom prst="rect">
            <a:avLst/>
          </a:prstGeom>
          <a:solidFill>
            <a:srgbClr val="8B93B7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 Security Analysis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8" idx="3"/>
          </p:cNvCxnSpPr>
          <p:nvPr/>
        </p:nvCxnSpPr>
        <p:spPr>
          <a:xfrm>
            <a:off x="1162048" y="2241395"/>
            <a:ext cx="3486" cy="836128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nip Single Corner Rectangle 21"/>
          <p:cNvSpPr/>
          <p:nvPr/>
        </p:nvSpPr>
        <p:spPr>
          <a:xfrm rot="16200000">
            <a:off x="7051465" y="2209190"/>
            <a:ext cx="1048789" cy="1790701"/>
          </a:xfrm>
          <a:prstGeom prst="snip1Rect">
            <a:avLst>
              <a:gd name="adj" fmla="val 28363"/>
            </a:avLst>
          </a:prstGeom>
          <a:solidFill>
            <a:srgbClr val="456F95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b"/>
          <a:lstStyle/>
          <a:p>
            <a:pPr algn="ctr"/>
            <a:r>
              <a:rPr lang="en-US" dirty="0" smtClean="0"/>
              <a:t>Manage Transmission Constraint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6109008" y="3111762"/>
            <a:ext cx="571500" cy="0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737659" y="4285213"/>
            <a:ext cx="1676400" cy="1066800"/>
          </a:xfrm>
          <a:prstGeom prst="rect">
            <a:avLst/>
          </a:prstGeom>
          <a:solidFill>
            <a:srgbClr val="8B93B7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SCED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7577720" y="3628935"/>
            <a:ext cx="0" cy="656278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20"/>
          <p:cNvSpPr>
            <a:spLocks noChangeArrowheads="1"/>
          </p:cNvSpPr>
          <p:nvPr/>
        </p:nvSpPr>
        <p:spPr bwMode="auto">
          <a:xfrm rot="5400000">
            <a:off x="7132242" y="1341044"/>
            <a:ext cx="289718" cy="380998"/>
          </a:xfrm>
          <a:prstGeom prst="rect">
            <a:avLst/>
          </a:prstGeom>
          <a:solidFill>
            <a:srgbClr val="E7AD56">
              <a:alpha val="50000"/>
            </a:srgbClr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19098" y="3909934"/>
            <a:ext cx="5499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Provides the best estimate of system states (bus voltage, line flows, generator outputs, loads…)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Execute automatically every 5 minutes, and upon manual triggering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Core of RT network security analysis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37" name="Rectangle 20"/>
          <p:cNvSpPr>
            <a:spLocks noChangeArrowheads="1"/>
          </p:cNvSpPr>
          <p:nvPr/>
        </p:nvSpPr>
        <p:spPr bwMode="auto">
          <a:xfrm rot="5400000">
            <a:off x="2243499" y="1786299"/>
            <a:ext cx="1467434" cy="2579967"/>
          </a:xfrm>
          <a:prstGeom prst="rect">
            <a:avLst/>
          </a:prstGeom>
          <a:solidFill>
            <a:srgbClr val="E7AD56">
              <a:alpha val="20000"/>
            </a:srgbClr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ERCOT need State Estimator?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2"/>
                </a:solidFill>
              </a:rPr>
              <a:t>Not all station or equipment is telemetered in Real-Time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2"/>
                </a:solidFill>
              </a:rPr>
              <a:t>For the telemetry received, the information </a:t>
            </a:r>
            <a:r>
              <a:rPr lang="en-US" sz="2000" dirty="0">
                <a:solidFill>
                  <a:schemeClr val="tx2"/>
                </a:solidFill>
              </a:rPr>
              <a:t>doesn’t always line up </a:t>
            </a:r>
            <a:r>
              <a:rPr lang="en-US" sz="2000" dirty="0" smtClean="0">
                <a:solidFill>
                  <a:schemeClr val="tx2"/>
                </a:solidFill>
              </a:rPr>
              <a:t>correctly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Power Flow </a:t>
            </a:r>
            <a:r>
              <a:rPr lang="en-US" sz="2000" dirty="0">
                <a:solidFill>
                  <a:schemeClr val="tx2"/>
                </a:solidFill>
              </a:rPr>
              <a:t>A</a:t>
            </a:r>
            <a:r>
              <a:rPr lang="en-US" sz="2000" dirty="0" smtClean="0">
                <a:solidFill>
                  <a:schemeClr val="tx2"/>
                </a:solidFill>
              </a:rPr>
              <a:t>nalysis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Solving power flow requires knowing all PQ bus’s MW and </a:t>
            </a:r>
            <a:r>
              <a:rPr lang="en-US" sz="1800" dirty="0" err="1" smtClean="0">
                <a:solidFill>
                  <a:schemeClr val="tx2"/>
                </a:solidFill>
              </a:rPr>
              <a:t>MVar</a:t>
            </a:r>
            <a:r>
              <a:rPr lang="en-US" sz="1800" dirty="0" smtClean="0">
                <a:solidFill>
                  <a:schemeClr val="tx2"/>
                </a:solidFill>
              </a:rPr>
              <a:t> injections  and PV bus’s MW injection and voltage </a:t>
            </a:r>
            <a:r>
              <a:rPr lang="en-US" sz="1800" dirty="0">
                <a:solidFill>
                  <a:schemeClr val="tx2"/>
                </a:solidFill>
              </a:rPr>
              <a:t>m</a:t>
            </a:r>
            <a:r>
              <a:rPr lang="en-US" sz="1800" dirty="0" smtClean="0">
                <a:solidFill>
                  <a:schemeClr val="tx2"/>
                </a:solidFill>
              </a:rPr>
              <a:t>agnitude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Solving power flow alone cannot detect a bad input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 </a:t>
            </a:r>
            <a:endParaRPr lang="en-US" sz="18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State </a:t>
            </a:r>
            <a:r>
              <a:rPr lang="en-US" sz="2000" dirty="0" smtClean="0">
                <a:solidFill>
                  <a:schemeClr val="tx2"/>
                </a:solidFill>
              </a:rPr>
              <a:t>Estimator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State </a:t>
            </a:r>
            <a:r>
              <a:rPr lang="en-US" sz="1800" dirty="0">
                <a:solidFill>
                  <a:schemeClr val="tx2"/>
                </a:solidFill>
              </a:rPr>
              <a:t>Estimator </a:t>
            </a:r>
            <a:r>
              <a:rPr lang="en-US" sz="1800" dirty="0" smtClean="0">
                <a:solidFill>
                  <a:schemeClr val="tx2"/>
                </a:solidFill>
              </a:rPr>
              <a:t>can </a:t>
            </a:r>
            <a:r>
              <a:rPr lang="en-US" sz="1800" dirty="0">
                <a:solidFill>
                  <a:schemeClr val="tx2"/>
                </a:solidFill>
              </a:rPr>
              <a:t>cover the station </a:t>
            </a:r>
            <a:r>
              <a:rPr lang="en-US" sz="1800" dirty="0" smtClean="0">
                <a:solidFill>
                  <a:schemeClr val="tx2"/>
                </a:solidFill>
              </a:rPr>
              <a:t>even with loss </a:t>
            </a:r>
            <a:r>
              <a:rPr lang="en-US" sz="1800">
                <a:solidFill>
                  <a:schemeClr val="tx2"/>
                </a:solidFill>
              </a:rPr>
              <a:t>of </a:t>
            </a:r>
            <a:r>
              <a:rPr lang="en-US" sz="1800" smtClean="0">
                <a:solidFill>
                  <a:schemeClr val="tx2"/>
                </a:solidFill>
              </a:rPr>
              <a:t>local RT </a:t>
            </a:r>
            <a:r>
              <a:rPr lang="en-US" sz="1800" dirty="0" smtClean="0">
                <a:solidFill>
                  <a:schemeClr val="tx2"/>
                </a:solidFill>
              </a:rPr>
              <a:t>telemetry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State Estimator can utilize </a:t>
            </a:r>
            <a:r>
              <a:rPr lang="en-US" sz="1800" dirty="0">
                <a:solidFill>
                  <a:schemeClr val="tx2"/>
                </a:solidFill>
              </a:rPr>
              <a:t>r</a:t>
            </a:r>
            <a:r>
              <a:rPr lang="en-US" sz="1800" dirty="0" smtClean="0">
                <a:solidFill>
                  <a:schemeClr val="tx2"/>
                </a:solidFill>
              </a:rPr>
              <a:t>edundant measurements to detect bad input</a:t>
            </a:r>
            <a:endParaRPr lang="en-US" sz="18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38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Flow Solution vs. State Estimator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685161"/>
            <a:ext cx="0" cy="182880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838200" y="3513961"/>
            <a:ext cx="28194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066800" y="313296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133600" y="248526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914400" y="2218561"/>
            <a:ext cx="1752600" cy="10668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104900" y="2218561"/>
            <a:ext cx="190500" cy="838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371600" y="2180461"/>
            <a:ext cx="7620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14400" y="1876179"/>
            <a:ext cx="952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Input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2590800" y="2370961"/>
            <a:ext cx="228600" cy="57150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381250" y="2866853"/>
            <a:ext cx="952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Output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5324" y="3780661"/>
            <a:ext cx="3648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Solve the power flow case by solving the equations,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where the number of inputs is same as the number of unknowns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181600" y="1645797"/>
            <a:ext cx="0" cy="182880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181600" y="3474597"/>
            <a:ext cx="28194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5505450" y="292537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488060" y="2240399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5257799" y="2170643"/>
            <a:ext cx="1752600" cy="10668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524500" y="2189569"/>
            <a:ext cx="30110" cy="677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715000" y="2141097"/>
            <a:ext cx="704849" cy="99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257800" y="1836815"/>
            <a:ext cx="952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Input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 flipV="1">
            <a:off x="6934200" y="2331597"/>
            <a:ext cx="228600" cy="57150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724650" y="2827489"/>
            <a:ext cx="952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Output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953000" y="3778879"/>
            <a:ext cx="365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Estimate the syste</a:t>
            </a:r>
            <a:r>
              <a:rPr lang="en-US" dirty="0">
                <a:solidFill>
                  <a:schemeClr val="tx2"/>
                </a:solidFill>
              </a:rPr>
              <a:t>m</a:t>
            </a:r>
            <a:r>
              <a:rPr lang="en-US" dirty="0" smtClean="0">
                <a:solidFill>
                  <a:schemeClr val="tx2"/>
                </a:solidFill>
              </a:rPr>
              <a:t> state by solving the optimization in State Estimator, where the number of inputs is larger than the number of unknowns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695949" y="3124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808837" y="2142582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981701" y="2099463"/>
            <a:ext cx="742949" cy="53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600699" y="2206147"/>
            <a:ext cx="152402" cy="8453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6084324" y="317106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>
            <a:stCxn id="45" idx="2"/>
          </p:cNvCxnSpPr>
          <p:nvPr/>
        </p:nvCxnSpPr>
        <p:spPr>
          <a:xfrm>
            <a:off x="5734050" y="2206147"/>
            <a:ext cx="371473" cy="918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5981701" y="3124200"/>
            <a:ext cx="342899" cy="1611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86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Builder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147361" y="2540149"/>
            <a:ext cx="9906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4380" y="1228805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Bus-Breaker Model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40728" y="70032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Bus-Branch Model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0024" y="4783690"/>
            <a:ext cx="8852210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</a:rPr>
              <a:t>Gathers status data about the circuit breakers and </a:t>
            </a:r>
            <a:r>
              <a:rPr lang="en-US" dirty="0" smtClean="0">
                <a:solidFill>
                  <a:schemeClr val="tx2"/>
                </a:solidFill>
              </a:rPr>
              <a:t>switches</a:t>
            </a:r>
            <a:endParaRPr lang="en-US" dirty="0">
              <a:solidFill>
                <a:schemeClr val="tx2"/>
              </a:solidFill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</a:rPr>
              <a:t>Configures bus topology and diagrams of the system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</a:rPr>
              <a:t>Checks consistency of the topology and flags inconsistencies between status and flow values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679863"/>
            <a:ext cx="3568859" cy="196163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4056" y="1069660"/>
            <a:ext cx="1775289" cy="355057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t="10918"/>
          <a:stretch/>
        </p:blipFill>
        <p:spPr>
          <a:xfrm>
            <a:off x="7067864" y="2419294"/>
            <a:ext cx="1927705" cy="113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11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Estimator – Weighted Least Square Optimization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52999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Input: Analog measurements on the equipment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Output: Voltage magnitude and angle on each bus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Algorithm: Weighted Least Square method (WLS)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19674" y="3025194"/>
            <a:ext cx="10668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653074" y="3025194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>
          <a:xfrm rot="10800000">
            <a:off x="3500674" y="3482394"/>
            <a:ext cx="304800" cy="3048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957874" y="2567994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348274" y="2567994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44355" y="2557218"/>
            <a:ext cx="1945560" cy="107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61315" y="3025195"/>
            <a:ext cx="10668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499515" y="3025195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/>
          <p:cNvSpPr/>
          <p:nvPr/>
        </p:nvSpPr>
        <p:spPr>
          <a:xfrm rot="10800000">
            <a:off x="6347115" y="3482395"/>
            <a:ext cx="304800" cy="3048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6499515" y="2567995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89915" y="2567995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499514" y="2579717"/>
            <a:ext cx="1066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880083" y="3025195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661315" y="3477479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165515" y="2579717"/>
            <a:ext cx="218275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803883" y="3180053"/>
            <a:ext cx="152400" cy="14748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508915" y="2483856"/>
            <a:ext cx="152400" cy="14748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423314" y="3187427"/>
            <a:ext cx="152400" cy="14748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651915" y="2505975"/>
            <a:ext cx="152400" cy="14748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664066" y="3025194"/>
            <a:ext cx="10668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433436" y="3020278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Isosceles Triangle 43"/>
          <p:cNvSpPr/>
          <p:nvPr/>
        </p:nvSpPr>
        <p:spPr>
          <a:xfrm rot="10800000">
            <a:off x="1262595" y="3482394"/>
            <a:ext cx="304800" cy="3048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>
            <a:off x="1165515" y="2567994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90204" y="3036585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Isosceles Triangle 47"/>
          <p:cNvSpPr/>
          <p:nvPr/>
        </p:nvSpPr>
        <p:spPr>
          <a:xfrm rot="10800000">
            <a:off x="737804" y="3493785"/>
            <a:ext cx="304800" cy="3048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357236" y="3138266"/>
            <a:ext cx="152400" cy="14748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07845" y="3118601"/>
            <a:ext cx="152400" cy="14748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3106155" y="5386257"/>
            <a:ext cx="10668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639555" y="5386257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Isosceles Triangle 54"/>
          <p:cNvSpPr/>
          <p:nvPr/>
        </p:nvSpPr>
        <p:spPr>
          <a:xfrm rot="10800000">
            <a:off x="3487155" y="5843457"/>
            <a:ext cx="304800" cy="3048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3944355" y="4929057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334755" y="4929057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930836" y="4918281"/>
            <a:ext cx="1945560" cy="107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647796" y="5386258"/>
            <a:ext cx="10668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485996" y="5386258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Isosceles Triangle 60"/>
          <p:cNvSpPr/>
          <p:nvPr/>
        </p:nvSpPr>
        <p:spPr>
          <a:xfrm rot="10800000">
            <a:off x="6333596" y="5843458"/>
            <a:ext cx="304800" cy="3048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>
            <a:off x="6485996" y="4929058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876396" y="4929058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485995" y="4940780"/>
            <a:ext cx="1066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866564" y="5386258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5647796" y="5838542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1151996" y="4940780"/>
            <a:ext cx="218275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50547" y="5386257"/>
            <a:ext cx="10668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1419917" y="5381341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Isosceles Triangle 73"/>
          <p:cNvSpPr/>
          <p:nvPr/>
        </p:nvSpPr>
        <p:spPr>
          <a:xfrm rot="10800000">
            <a:off x="1249076" y="5843457"/>
            <a:ext cx="304800" cy="3048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/>
          <p:cNvCxnSpPr/>
          <p:nvPr/>
        </p:nvCxnSpPr>
        <p:spPr>
          <a:xfrm>
            <a:off x="1151996" y="4929057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76685" y="5397648"/>
            <a:ext cx="0" cy="457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Isosceles Triangle 76"/>
          <p:cNvSpPr/>
          <p:nvPr/>
        </p:nvSpPr>
        <p:spPr>
          <a:xfrm rot="10800000">
            <a:off x="724285" y="5854848"/>
            <a:ext cx="304800" cy="3048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1730866" y="5257800"/>
            <a:ext cx="52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A71F2"/>
                </a:solidFill>
              </a:rPr>
              <a:t>V,</a:t>
            </a:r>
            <a:r>
              <a:rPr lang="el-GR" dirty="0" smtClean="0">
                <a:solidFill>
                  <a:srgbClr val="1A71F2"/>
                </a:solidFill>
              </a:rPr>
              <a:t>θ</a:t>
            </a:r>
            <a:endParaRPr lang="en-US" dirty="0">
              <a:solidFill>
                <a:srgbClr val="1A71F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180327" y="5215358"/>
            <a:ext cx="52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A71F2"/>
                </a:solidFill>
              </a:rPr>
              <a:t>V,</a:t>
            </a:r>
            <a:r>
              <a:rPr lang="el-GR" dirty="0" smtClean="0">
                <a:solidFill>
                  <a:srgbClr val="1A71F2"/>
                </a:solidFill>
              </a:rPr>
              <a:t>θ</a:t>
            </a:r>
            <a:endParaRPr lang="en-US" dirty="0">
              <a:solidFill>
                <a:srgbClr val="1A71F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714596" y="5240609"/>
            <a:ext cx="52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A71F2"/>
                </a:solidFill>
              </a:rPr>
              <a:t>V,</a:t>
            </a:r>
            <a:r>
              <a:rPr lang="el-GR" dirty="0" smtClean="0">
                <a:solidFill>
                  <a:srgbClr val="1A71F2"/>
                </a:solidFill>
              </a:rPr>
              <a:t>θ</a:t>
            </a:r>
            <a:endParaRPr lang="en-US" dirty="0">
              <a:solidFill>
                <a:srgbClr val="1A71F2"/>
              </a:solidFill>
            </a:endParaRPr>
          </a:p>
        </p:txBody>
      </p:sp>
      <p:sp>
        <p:nvSpPr>
          <p:cNvPr id="84" name="Right Arrow 83"/>
          <p:cNvSpPr/>
          <p:nvPr/>
        </p:nvSpPr>
        <p:spPr>
          <a:xfrm>
            <a:off x="6499514" y="4736120"/>
            <a:ext cx="602228" cy="152400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ight Arrow 85"/>
          <p:cNvSpPr/>
          <p:nvPr/>
        </p:nvSpPr>
        <p:spPr>
          <a:xfrm flipH="1">
            <a:off x="5296063" y="4736120"/>
            <a:ext cx="507820" cy="148024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ight Arrow 86"/>
          <p:cNvSpPr/>
          <p:nvPr/>
        </p:nvSpPr>
        <p:spPr>
          <a:xfrm rot="16200000">
            <a:off x="5532064" y="5572721"/>
            <a:ext cx="288000" cy="145764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ight Arrow 87"/>
          <p:cNvSpPr/>
          <p:nvPr/>
        </p:nvSpPr>
        <p:spPr>
          <a:xfrm rot="5400000">
            <a:off x="1423976" y="5583535"/>
            <a:ext cx="259801" cy="142590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ight Arrow 88"/>
          <p:cNvSpPr/>
          <p:nvPr/>
        </p:nvSpPr>
        <p:spPr>
          <a:xfrm rot="5400000">
            <a:off x="6508495" y="5588408"/>
            <a:ext cx="259801" cy="142590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ight Arrow 89"/>
          <p:cNvSpPr/>
          <p:nvPr/>
        </p:nvSpPr>
        <p:spPr>
          <a:xfrm rot="5400000">
            <a:off x="3633764" y="5574307"/>
            <a:ext cx="259801" cy="142590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ight Arrow 90"/>
          <p:cNvSpPr/>
          <p:nvPr/>
        </p:nvSpPr>
        <p:spPr>
          <a:xfrm rot="5400000">
            <a:off x="870893" y="5583535"/>
            <a:ext cx="259801" cy="142590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ight Arrow 92"/>
          <p:cNvSpPr/>
          <p:nvPr/>
        </p:nvSpPr>
        <p:spPr>
          <a:xfrm flipH="1">
            <a:off x="2780573" y="4721430"/>
            <a:ext cx="507820" cy="148024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ight Arrow 95"/>
          <p:cNvSpPr/>
          <p:nvPr/>
        </p:nvSpPr>
        <p:spPr>
          <a:xfrm flipH="1">
            <a:off x="3903604" y="4729787"/>
            <a:ext cx="507820" cy="148024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ight Arrow 96"/>
          <p:cNvSpPr/>
          <p:nvPr/>
        </p:nvSpPr>
        <p:spPr>
          <a:xfrm flipH="1">
            <a:off x="1121124" y="4740496"/>
            <a:ext cx="507820" cy="148024"/>
          </a:xfrm>
          <a:prstGeom prst="rightArrow">
            <a:avLst/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ight Arrow 97"/>
          <p:cNvSpPr/>
          <p:nvPr/>
        </p:nvSpPr>
        <p:spPr>
          <a:xfrm rot="5400000">
            <a:off x="3741671" y="3875949"/>
            <a:ext cx="432405" cy="728767"/>
          </a:xfrm>
          <a:prstGeom prst="rightArrow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062492" y="2734575"/>
            <a:ext cx="152400" cy="14748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6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29483</TotalTime>
  <Words>1037</Words>
  <Application>Microsoft Office PowerPoint</Application>
  <PresentationFormat>On-screen Show (4:3)</PresentationFormat>
  <Paragraphs>175</Paragraphs>
  <Slides>18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Book Antiqua</vt:lpstr>
      <vt:lpstr>Calibri</vt:lpstr>
      <vt:lpstr>Wingdings</vt:lpstr>
      <vt:lpstr>1_Custom Design</vt:lpstr>
      <vt:lpstr>Office Theme</vt:lpstr>
      <vt:lpstr>Custom Design</vt:lpstr>
      <vt:lpstr>Visio</vt:lpstr>
      <vt:lpstr>PowerPoint Presentation</vt:lpstr>
      <vt:lpstr>Overview</vt:lpstr>
      <vt:lpstr>Real-Time Operations</vt:lpstr>
      <vt:lpstr>Real-Time Network Security Analysis</vt:lpstr>
      <vt:lpstr>Functions of State Estimator</vt:lpstr>
      <vt:lpstr>Why does ERCOT need State Estimator?</vt:lpstr>
      <vt:lpstr>Power Flow Solution vs. State Estimator</vt:lpstr>
      <vt:lpstr>Topology Builder</vt:lpstr>
      <vt:lpstr>State Estimator – Weighted Least Square Optimization </vt:lpstr>
      <vt:lpstr>Real Time Contingency Analysis</vt:lpstr>
      <vt:lpstr>The Definitions of Three C’s</vt:lpstr>
      <vt:lpstr>Congestion Management Plans and Remedial Action Schemes</vt:lpstr>
      <vt:lpstr>Model RAS/RAP in RTCA</vt:lpstr>
      <vt:lpstr>Manage Transmission Constraint </vt:lpstr>
      <vt:lpstr>Operator Review of the Constraints</vt:lpstr>
      <vt:lpstr>Example of case in which an operator wouldn’t activate a constraint</vt:lpstr>
      <vt:lpstr>Constraint Limit</vt:lpstr>
      <vt:lpstr>SCED Input from EMS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Chen, Jian</cp:lastModifiedBy>
  <cp:revision>584</cp:revision>
  <cp:lastPrinted>2018-06-18T17:33:11Z</cp:lastPrinted>
  <dcterms:created xsi:type="dcterms:W3CDTF">2016-01-21T15:20:31Z</dcterms:created>
  <dcterms:modified xsi:type="dcterms:W3CDTF">2018-11-09T21:33:24Z</dcterms:modified>
</cp:coreProperties>
</file>