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6" r:id="rId3"/>
    <p:sldId id="267" r:id="rId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958" autoAdjust="0"/>
    <p:restoredTop sz="96586" autoAdjust="0"/>
  </p:normalViewPr>
  <p:slideViewPr>
    <p:cSldViewPr snapToGrid="0">
      <p:cViewPr varScale="1">
        <p:scale>
          <a:sx n="120" d="100"/>
          <a:sy n="120" d="100"/>
        </p:scale>
        <p:origin x="252" y="96"/>
      </p:cViewPr>
      <p:guideLst>
        <p:guide orient="horz" pos="2160"/>
        <p:guide pos="3840"/>
      </p:guideLst>
    </p:cSldViewPr>
  </p:slideViewPr>
  <p:outlineViewPr>
    <p:cViewPr>
      <p:scale>
        <a:sx n="33" d="100"/>
        <a:sy n="33" d="100"/>
      </p:scale>
      <p:origin x="0" y="-1362"/>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073D0D46-40A3-4597-A497-A5F10193839D}" type="datetimeFigureOut">
              <a:rPr lang="en-US" smtClean="0"/>
              <a:t>11/6/2018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C80FE78-2EBE-4BD9-AA1E-946C24E9D4C8}" type="slidenum">
              <a:rPr lang="en-US" smtClean="0"/>
              <a:t>‹#›</a:t>
            </a:fld>
            <a:endParaRPr lang="en-US" dirty="0"/>
          </a:p>
        </p:txBody>
      </p:sp>
    </p:spTree>
    <p:extLst>
      <p:ext uri="{BB962C8B-B14F-4D97-AF65-F5344CB8AC3E}">
        <p14:creationId xmlns:p14="http://schemas.microsoft.com/office/powerpoint/2010/main" val="12420024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073D0D46-40A3-4597-A497-A5F10193839D}" type="datetimeFigureOut">
              <a:rPr lang="en-US" smtClean="0"/>
              <a:t>11/6/2018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C80FE78-2EBE-4BD9-AA1E-946C24E9D4C8}" type="slidenum">
              <a:rPr lang="en-US" smtClean="0"/>
              <a:t>‹#›</a:t>
            </a:fld>
            <a:endParaRPr lang="en-US" dirty="0"/>
          </a:p>
        </p:txBody>
      </p:sp>
    </p:spTree>
    <p:extLst>
      <p:ext uri="{BB962C8B-B14F-4D97-AF65-F5344CB8AC3E}">
        <p14:creationId xmlns:p14="http://schemas.microsoft.com/office/powerpoint/2010/main" val="4822454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073D0D46-40A3-4597-A497-A5F10193839D}" type="datetimeFigureOut">
              <a:rPr lang="en-US" smtClean="0"/>
              <a:t>11/6/2018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C80FE78-2EBE-4BD9-AA1E-946C24E9D4C8}" type="slidenum">
              <a:rPr lang="en-US" smtClean="0"/>
              <a:t>‹#›</a:t>
            </a:fld>
            <a:endParaRPr lang="en-US" dirty="0"/>
          </a:p>
        </p:txBody>
      </p:sp>
    </p:spTree>
    <p:extLst>
      <p:ext uri="{BB962C8B-B14F-4D97-AF65-F5344CB8AC3E}">
        <p14:creationId xmlns:p14="http://schemas.microsoft.com/office/powerpoint/2010/main" val="29982361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073D0D46-40A3-4597-A497-A5F10193839D}" type="datetimeFigureOut">
              <a:rPr lang="en-US" smtClean="0"/>
              <a:t>11/6/2018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C80FE78-2EBE-4BD9-AA1E-946C24E9D4C8}" type="slidenum">
              <a:rPr lang="en-US" smtClean="0"/>
              <a:t>‹#›</a:t>
            </a:fld>
            <a:endParaRPr lang="en-US" dirty="0"/>
          </a:p>
        </p:txBody>
      </p:sp>
    </p:spTree>
    <p:extLst>
      <p:ext uri="{BB962C8B-B14F-4D97-AF65-F5344CB8AC3E}">
        <p14:creationId xmlns:p14="http://schemas.microsoft.com/office/powerpoint/2010/main" val="13301813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73D0D46-40A3-4597-A497-A5F10193839D}" type="datetimeFigureOut">
              <a:rPr lang="en-US" smtClean="0"/>
              <a:t>11/6/2018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C80FE78-2EBE-4BD9-AA1E-946C24E9D4C8}" type="slidenum">
              <a:rPr lang="en-US" smtClean="0"/>
              <a:t>‹#›</a:t>
            </a:fld>
            <a:endParaRPr lang="en-US" dirty="0"/>
          </a:p>
        </p:txBody>
      </p:sp>
    </p:spTree>
    <p:extLst>
      <p:ext uri="{BB962C8B-B14F-4D97-AF65-F5344CB8AC3E}">
        <p14:creationId xmlns:p14="http://schemas.microsoft.com/office/powerpoint/2010/main" val="11851853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073D0D46-40A3-4597-A497-A5F10193839D}" type="datetimeFigureOut">
              <a:rPr lang="en-US" smtClean="0"/>
              <a:t>11/6/2018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C80FE78-2EBE-4BD9-AA1E-946C24E9D4C8}" type="slidenum">
              <a:rPr lang="en-US" smtClean="0"/>
              <a:t>‹#›</a:t>
            </a:fld>
            <a:endParaRPr lang="en-US" dirty="0"/>
          </a:p>
        </p:txBody>
      </p:sp>
    </p:spTree>
    <p:extLst>
      <p:ext uri="{BB962C8B-B14F-4D97-AF65-F5344CB8AC3E}">
        <p14:creationId xmlns:p14="http://schemas.microsoft.com/office/powerpoint/2010/main" val="8864321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073D0D46-40A3-4597-A497-A5F10193839D}" type="datetimeFigureOut">
              <a:rPr lang="en-US" smtClean="0"/>
              <a:t>11/6/2018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3C80FE78-2EBE-4BD9-AA1E-946C24E9D4C8}" type="slidenum">
              <a:rPr lang="en-US" smtClean="0"/>
              <a:t>‹#›</a:t>
            </a:fld>
            <a:endParaRPr lang="en-US" dirty="0"/>
          </a:p>
        </p:txBody>
      </p:sp>
    </p:spTree>
    <p:extLst>
      <p:ext uri="{BB962C8B-B14F-4D97-AF65-F5344CB8AC3E}">
        <p14:creationId xmlns:p14="http://schemas.microsoft.com/office/powerpoint/2010/main" val="37913423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073D0D46-40A3-4597-A497-A5F10193839D}" type="datetimeFigureOut">
              <a:rPr lang="en-US" smtClean="0"/>
              <a:t>11/6/2018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3C80FE78-2EBE-4BD9-AA1E-946C24E9D4C8}" type="slidenum">
              <a:rPr lang="en-US" smtClean="0"/>
              <a:t>‹#›</a:t>
            </a:fld>
            <a:endParaRPr lang="en-US" dirty="0"/>
          </a:p>
        </p:txBody>
      </p:sp>
    </p:spTree>
    <p:extLst>
      <p:ext uri="{BB962C8B-B14F-4D97-AF65-F5344CB8AC3E}">
        <p14:creationId xmlns:p14="http://schemas.microsoft.com/office/powerpoint/2010/main" val="18154772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73D0D46-40A3-4597-A497-A5F10193839D}" type="datetimeFigureOut">
              <a:rPr lang="en-US" smtClean="0"/>
              <a:t>11/6/2018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3C80FE78-2EBE-4BD9-AA1E-946C24E9D4C8}" type="slidenum">
              <a:rPr lang="en-US" smtClean="0"/>
              <a:t>‹#›</a:t>
            </a:fld>
            <a:endParaRPr lang="en-US" dirty="0"/>
          </a:p>
        </p:txBody>
      </p:sp>
    </p:spTree>
    <p:extLst>
      <p:ext uri="{BB962C8B-B14F-4D97-AF65-F5344CB8AC3E}">
        <p14:creationId xmlns:p14="http://schemas.microsoft.com/office/powerpoint/2010/main" val="6210483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073D0D46-40A3-4597-A497-A5F10193839D}" type="datetimeFigureOut">
              <a:rPr lang="en-US" smtClean="0"/>
              <a:t>11/6/2018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C80FE78-2EBE-4BD9-AA1E-946C24E9D4C8}" type="slidenum">
              <a:rPr lang="en-US" smtClean="0"/>
              <a:t>‹#›</a:t>
            </a:fld>
            <a:endParaRPr lang="en-US" dirty="0"/>
          </a:p>
        </p:txBody>
      </p:sp>
    </p:spTree>
    <p:extLst>
      <p:ext uri="{BB962C8B-B14F-4D97-AF65-F5344CB8AC3E}">
        <p14:creationId xmlns:p14="http://schemas.microsoft.com/office/powerpoint/2010/main" val="22265047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073D0D46-40A3-4597-A497-A5F10193839D}" type="datetimeFigureOut">
              <a:rPr lang="en-US" smtClean="0"/>
              <a:t>11/6/2018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C80FE78-2EBE-4BD9-AA1E-946C24E9D4C8}" type="slidenum">
              <a:rPr lang="en-US" smtClean="0"/>
              <a:t>‹#›</a:t>
            </a:fld>
            <a:endParaRPr lang="en-US" dirty="0"/>
          </a:p>
        </p:txBody>
      </p:sp>
    </p:spTree>
    <p:extLst>
      <p:ext uri="{BB962C8B-B14F-4D97-AF65-F5344CB8AC3E}">
        <p14:creationId xmlns:p14="http://schemas.microsoft.com/office/powerpoint/2010/main" val="42505673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73D0D46-40A3-4597-A497-A5F10193839D}" type="datetimeFigureOut">
              <a:rPr lang="en-US" smtClean="0"/>
              <a:t>11/6/2018</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C80FE78-2EBE-4BD9-AA1E-946C24E9D4C8}" type="slidenum">
              <a:rPr lang="en-US" smtClean="0"/>
              <a:t>‹#›</a:t>
            </a:fld>
            <a:endParaRPr lang="en-US" dirty="0"/>
          </a:p>
        </p:txBody>
      </p:sp>
    </p:spTree>
    <p:extLst>
      <p:ext uri="{BB962C8B-B14F-4D97-AF65-F5344CB8AC3E}">
        <p14:creationId xmlns:p14="http://schemas.microsoft.com/office/powerpoint/2010/main" val="46296771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Operations Working Group	</a:t>
            </a:r>
          </a:p>
        </p:txBody>
      </p:sp>
      <p:sp>
        <p:nvSpPr>
          <p:cNvPr id="3" name="Subtitle 2"/>
          <p:cNvSpPr>
            <a:spLocks noGrp="1"/>
          </p:cNvSpPr>
          <p:nvPr>
            <p:ph type="subTitle" idx="1"/>
          </p:nvPr>
        </p:nvSpPr>
        <p:spPr/>
        <p:txBody>
          <a:bodyPr/>
          <a:lstStyle/>
          <a:p>
            <a:r>
              <a:rPr lang="en-US" dirty="0"/>
              <a:t>Chair- Rick Gillean</a:t>
            </a:r>
          </a:p>
          <a:p>
            <a:r>
              <a:rPr lang="en-US" dirty="0"/>
              <a:t>Vice-Chair- Rickey Floyd</a:t>
            </a:r>
          </a:p>
          <a:p>
            <a:r>
              <a:rPr lang="en-US" dirty="0"/>
              <a:t>11/08/2018</a:t>
            </a:r>
          </a:p>
        </p:txBody>
      </p:sp>
    </p:spTree>
    <p:extLst>
      <p:ext uri="{BB962C8B-B14F-4D97-AF65-F5344CB8AC3E}">
        <p14:creationId xmlns:p14="http://schemas.microsoft.com/office/powerpoint/2010/main" val="7435655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dirty="0"/>
              <a:t>NPRR 849, Clarification of the range of Voltage Set Points at a Generation Resources' Point of Interconnection (POI)</a:t>
            </a:r>
          </a:p>
        </p:txBody>
      </p:sp>
      <p:sp>
        <p:nvSpPr>
          <p:cNvPr id="3" name="Content Placeholder 2"/>
          <p:cNvSpPr>
            <a:spLocks noGrp="1"/>
          </p:cNvSpPr>
          <p:nvPr>
            <p:ph idx="1"/>
          </p:nvPr>
        </p:nvSpPr>
        <p:spPr/>
        <p:txBody>
          <a:bodyPr>
            <a:normAutofit/>
          </a:bodyPr>
          <a:lstStyle/>
          <a:p>
            <a:pPr marL="0" indent="0" algn="just">
              <a:buNone/>
            </a:pPr>
            <a:endParaRPr lang="en-US" sz="2000" dirty="0"/>
          </a:p>
          <a:p>
            <a:pPr marL="0" indent="0" algn="just">
              <a:buNone/>
            </a:pPr>
            <a:r>
              <a:rPr lang="en-US" sz="2000" dirty="0"/>
              <a:t>This Nodal Protocol Revision Request (NPRR) clarifies the range of voltages at the Point of Interconnection (POI) and circumstances for which a Generation Resource’s reactive capability must be designed to meet and clarifies the ability of ERCOT and the TSP or its designated agent (e.g. Transmission Operator (TO)) to issue an instruction for any available reactive capability at voltages outside of the reactive capability requirements.</a:t>
            </a:r>
            <a:endParaRPr lang="en-US" sz="2000" b="1" dirty="0"/>
          </a:p>
          <a:p>
            <a:pPr marL="0" indent="0" algn="just">
              <a:buNone/>
            </a:pPr>
            <a:endParaRPr lang="en-US" sz="2000" b="1" dirty="0"/>
          </a:p>
          <a:p>
            <a:pPr marL="0" indent="0" algn="just">
              <a:buNone/>
            </a:pPr>
            <a:endParaRPr lang="en-US" sz="2000" b="1" dirty="0"/>
          </a:p>
          <a:p>
            <a:pPr marL="0" indent="0" algn="just">
              <a:buNone/>
            </a:pPr>
            <a:r>
              <a:rPr lang="en-US" sz="2000" b="1" dirty="0"/>
              <a:t>ERCOT introduced new language prior to the OWG meeting.  In order to give member’s time to review and comment on the new revisions, NPRR849 will be discussed at the next OWG meeting to be held in November.</a:t>
            </a:r>
          </a:p>
        </p:txBody>
      </p:sp>
    </p:spTree>
    <p:extLst>
      <p:ext uri="{BB962C8B-B14F-4D97-AF65-F5344CB8AC3E}">
        <p14:creationId xmlns:p14="http://schemas.microsoft.com/office/powerpoint/2010/main" val="394816391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ABFB3E-E18E-4603-8D52-47FE09A965EC}"/>
              </a:ext>
            </a:extLst>
          </p:cNvPr>
          <p:cNvSpPr>
            <a:spLocks noGrp="1"/>
          </p:cNvSpPr>
          <p:nvPr>
            <p:ph type="title"/>
          </p:nvPr>
        </p:nvSpPr>
        <p:spPr/>
        <p:txBody>
          <a:bodyPr>
            <a:normAutofit/>
          </a:bodyPr>
          <a:lstStyle/>
          <a:p>
            <a:pPr algn="ctr"/>
            <a:r>
              <a:rPr lang="en-US" sz="2800" dirty="0"/>
              <a:t>Outage Coordination Working Group</a:t>
            </a:r>
          </a:p>
        </p:txBody>
      </p:sp>
      <p:sp>
        <p:nvSpPr>
          <p:cNvPr id="3" name="Content Placeholder 2">
            <a:extLst>
              <a:ext uri="{FF2B5EF4-FFF2-40B4-BE49-F238E27FC236}">
                <a16:creationId xmlns:a16="http://schemas.microsoft.com/office/drawing/2014/main" id="{64EE01F9-F88F-4D78-A8A4-94ABA44E4773}"/>
              </a:ext>
            </a:extLst>
          </p:cNvPr>
          <p:cNvSpPr>
            <a:spLocks noGrp="1"/>
          </p:cNvSpPr>
          <p:nvPr>
            <p:ph idx="1"/>
          </p:nvPr>
        </p:nvSpPr>
        <p:spPr/>
        <p:txBody>
          <a:bodyPr/>
          <a:lstStyle/>
          <a:p>
            <a:pPr marL="0" indent="0">
              <a:buNone/>
            </a:pPr>
            <a:endParaRPr lang="en-US" dirty="0"/>
          </a:p>
          <a:p>
            <a:pPr marL="0" indent="0">
              <a:buNone/>
            </a:pPr>
            <a:r>
              <a:rPr lang="en-US" dirty="0"/>
              <a:t>OWG discussed the possibility of incorporating OCWG in to OWG. After discussing the topic, OWG will consider the proposal after Martha Henson edits the OWG scope and present it at the November OWG meeting. </a:t>
            </a:r>
          </a:p>
        </p:txBody>
      </p:sp>
    </p:spTree>
    <p:extLst>
      <p:ext uri="{BB962C8B-B14F-4D97-AF65-F5344CB8AC3E}">
        <p14:creationId xmlns:p14="http://schemas.microsoft.com/office/powerpoint/2010/main" val="222117383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795</TotalTime>
  <Words>189</Words>
  <Application>Microsoft Office PowerPoint</Application>
  <PresentationFormat>Widescreen</PresentationFormat>
  <Paragraphs>13</Paragraphs>
  <Slides>3</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vt:i4>
      </vt:variant>
    </vt:vector>
  </HeadingPairs>
  <TitlesOfParts>
    <vt:vector size="7" baseType="lpstr">
      <vt:lpstr>Arial</vt:lpstr>
      <vt:lpstr>Calibri</vt:lpstr>
      <vt:lpstr>Calibri Light</vt:lpstr>
      <vt:lpstr>Office Theme</vt:lpstr>
      <vt:lpstr>Operations Working Group </vt:lpstr>
      <vt:lpstr>NPRR 849, Clarification of the range of Voltage Set Points at a Generation Resources' Point of Interconnection (POI)</vt:lpstr>
      <vt:lpstr>Outage Coordination Working Group</vt:lpstr>
    </vt:vector>
  </TitlesOfParts>
  <Company>Garland Power &amp; Light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Operations Working Group</dc:title>
  <dc:creator>Carter, Matt</dc:creator>
  <cp:lastModifiedBy>Rick Gillean</cp:lastModifiedBy>
  <cp:revision>101</cp:revision>
  <dcterms:created xsi:type="dcterms:W3CDTF">2017-05-03T20:12:06Z</dcterms:created>
  <dcterms:modified xsi:type="dcterms:W3CDTF">2018-11-06T14:28:33Z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GUID">
    <vt:lpwstr>722B413E-14ED-44AB-BA37-C0F7103B7B0E</vt:lpwstr>
  </property>
  <property fmtid="{D5CDD505-2E9C-101B-9397-08002B2CF9AE}" pid="3" name="ArticulatePath">
    <vt:lpwstr>Presentation1</vt:lpwstr>
  </property>
</Properties>
</file>