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  <p:sldMasterId id="2147483651" r:id="rId6"/>
  </p:sldMasterIdLst>
  <p:notesMasterIdLst>
    <p:notesMasterId r:id="rId36"/>
  </p:notesMasterIdLst>
  <p:handoutMasterIdLst>
    <p:handoutMasterId r:id="rId37"/>
  </p:handoutMasterIdLst>
  <p:sldIdLst>
    <p:sldId id="260" r:id="rId7"/>
    <p:sldId id="301" r:id="rId8"/>
    <p:sldId id="289" r:id="rId9"/>
    <p:sldId id="270" r:id="rId10"/>
    <p:sldId id="279" r:id="rId11"/>
    <p:sldId id="273" r:id="rId12"/>
    <p:sldId id="265" r:id="rId13"/>
    <p:sldId id="269" r:id="rId14"/>
    <p:sldId id="266" r:id="rId15"/>
    <p:sldId id="267" r:id="rId16"/>
    <p:sldId id="268" r:id="rId17"/>
    <p:sldId id="290" r:id="rId18"/>
    <p:sldId id="287" r:id="rId19"/>
    <p:sldId id="288" r:id="rId20"/>
    <p:sldId id="291" r:id="rId21"/>
    <p:sldId id="280" r:id="rId22"/>
    <p:sldId id="281" r:id="rId23"/>
    <p:sldId id="293" r:id="rId24"/>
    <p:sldId id="298" r:id="rId25"/>
    <p:sldId id="299" r:id="rId26"/>
    <p:sldId id="292" r:id="rId27"/>
    <p:sldId id="284" r:id="rId28"/>
    <p:sldId id="285" r:id="rId29"/>
    <p:sldId id="286" r:id="rId30"/>
    <p:sldId id="296" r:id="rId31"/>
    <p:sldId id="297" r:id="rId32"/>
    <p:sldId id="264" r:id="rId33"/>
    <p:sldId id="294" r:id="rId34"/>
    <p:sldId id="295" r:id="rId3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inojosa, Jose Luis" initials="HJL" lastIdx="1" clrIdx="0">
    <p:extLst>
      <p:ext uri="{19B8F6BF-5375-455C-9EA6-DF929625EA0E}">
        <p15:presenceInfo xmlns:p15="http://schemas.microsoft.com/office/powerpoint/2012/main" userId="S-1-5-21-639947351-343809578-3807592339-3795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7504" autoAdjust="0"/>
  </p:normalViewPr>
  <p:slideViewPr>
    <p:cSldViewPr showGuides="1">
      <p:cViewPr varScale="1">
        <p:scale>
          <a:sx n="103" d="100"/>
          <a:sy n="103" d="100"/>
        </p:scale>
        <p:origin x="1854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0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3313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5,239,561</a:t>
            </a:r>
            <a:r>
              <a:rPr lang="en-US" dirty="0" smtClean="0"/>
              <a:t> M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8719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17.97%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0769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Minimum Inertia</a:t>
            </a:r>
            <a:r>
              <a:rPr lang="en-US" baseline="0" dirty="0" smtClean="0"/>
              <a:t> = 130,014 MW*s on 10/27/2017. This was also our record wind day.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October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Mean: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190,188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Max:</a:t>
            </a:r>
            <a:r>
              <a:rPr lang="en-US" baseline="0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228,144</a:t>
            </a:r>
            <a:r>
              <a:rPr lang="en-US" baseline="0" dirty="0" smtClean="0"/>
              <a:t> on October 9</a:t>
            </a:r>
            <a:r>
              <a:rPr lang="en-US" baseline="30000" dirty="0" smtClean="0"/>
              <a:t>th</a:t>
            </a:r>
            <a:r>
              <a:rPr lang="en-US" baseline="0" dirty="0" smtClean="0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Min:</a:t>
            </a:r>
            <a:r>
              <a:rPr lang="en-US" baseline="0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145,241</a:t>
            </a:r>
            <a:r>
              <a:rPr lang="en-US" baseline="0" dirty="0" smtClean="0"/>
              <a:t> on October 30</a:t>
            </a:r>
            <a:r>
              <a:rPr lang="en-US" baseline="30000" dirty="0" smtClean="0"/>
              <a:t>th</a:t>
            </a:r>
            <a:r>
              <a:rPr lang="en-US" baseline="0" dirty="0" smtClean="0"/>
              <a:t> 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4963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Frequency Bias</a:t>
            </a:r>
            <a:r>
              <a:rPr lang="en-US" baseline="0" dirty="0" smtClean="0"/>
              <a:t> updated from 764 to 759 in April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7050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196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Outliers: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10/6/18</a:t>
            </a:r>
            <a:r>
              <a:rPr lang="en-US" baseline="0" dirty="0" smtClean="0"/>
              <a:t> 01:00: 0.48</a:t>
            </a:r>
            <a:r>
              <a:rPr lang="en-US" baseline="0" dirty="0" smtClean="0"/>
              <a:t>%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 smtClean="0"/>
              <a:t>Wind ramp down of &gt;2,000 MW throughout the hour. Frequency was dragging due to wind ramp and large expected generation deviation. </a:t>
            </a:r>
            <a:r>
              <a:rPr lang="en-US" baseline="0" dirty="0" err="1" smtClean="0"/>
              <a:t>Reg</a:t>
            </a:r>
            <a:r>
              <a:rPr lang="en-US" baseline="0" dirty="0" smtClean="0"/>
              <a:t> Up exhausted from 01:04 until 01:36. Loss of approx. 500 MW at 01:23 due to unit trip/run back</a:t>
            </a:r>
            <a:endParaRPr lang="en-US" baseline="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aseline="0" dirty="0" smtClean="0"/>
              <a:t>10/8/18 16:00: 95.47</a:t>
            </a:r>
            <a:r>
              <a:rPr lang="en-US" baseline="0" dirty="0" smtClean="0"/>
              <a:t>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aseline="0" dirty="0" smtClean="0"/>
              <a:t>Wind ramp down of &gt;1,000 MW throughout the hour.  Solar ramp down of 400 MW from 16:42 until the end of the hour. </a:t>
            </a:r>
            <a:r>
              <a:rPr lang="en-US" baseline="0" dirty="0" err="1" smtClean="0"/>
              <a:t>Reg</a:t>
            </a:r>
            <a:r>
              <a:rPr lang="en-US" baseline="0" dirty="0" smtClean="0"/>
              <a:t> Up exhausted from 16:20.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aseline="0" dirty="0" smtClean="0"/>
              <a:t>10/8/18 20:00: 77.58%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aseline="0" dirty="0" smtClean="0"/>
              <a:t>Wind ramp down of &gt;1,000 MW throughout the hour. </a:t>
            </a:r>
            <a:r>
              <a:rPr lang="en-US" baseline="0" dirty="0" err="1" smtClean="0"/>
              <a:t>Reg</a:t>
            </a:r>
            <a:r>
              <a:rPr lang="en-US" baseline="0" dirty="0" smtClean="0"/>
              <a:t> Up exhausted for the majority of the hour. </a:t>
            </a:r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aseline="0" dirty="0" smtClean="0"/>
              <a:t>10/12/18 16:00: 89.58</a:t>
            </a:r>
            <a:r>
              <a:rPr lang="en-US" baseline="0" dirty="0" smtClean="0"/>
              <a:t>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aseline="0" dirty="0" smtClean="0"/>
              <a:t>Large expected generation deviation, a couple units not following base point during the first 15 min of the hour. Solar ramp down of approx. 200 MW. Wind ramp down of approx. 400 MW. </a:t>
            </a:r>
            <a:r>
              <a:rPr lang="en-US" baseline="0" dirty="0" err="1" smtClean="0"/>
              <a:t>Reg</a:t>
            </a:r>
            <a:r>
              <a:rPr lang="en-US" baseline="0" dirty="0" smtClean="0"/>
              <a:t> Up exhausted for the majority of the hour</a:t>
            </a:r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aseline="0" dirty="0" smtClean="0"/>
              <a:t>10/15/18 19:00: 82.84%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Wind</a:t>
            </a:r>
            <a:r>
              <a:rPr lang="en-US" baseline="0" dirty="0" smtClean="0"/>
              <a:t> ramp down of approx. 1,500 MW. Several units lagging behind base points, large expected generation deviation. </a:t>
            </a:r>
            <a:r>
              <a:rPr lang="en-US" baseline="0" dirty="0" err="1" smtClean="0"/>
              <a:t>Reg</a:t>
            </a:r>
            <a:r>
              <a:rPr lang="en-US" baseline="0" dirty="0" smtClean="0"/>
              <a:t> Up exhausted for the majority of the hour. </a:t>
            </a: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01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4220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7877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Mean is 14.68 </a:t>
            </a:r>
            <a:r>
              <a:rPr lang="en-US" baseline="0" dirty="0" err="1" smtClean="0"/>
              <a:t>mHz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7790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Mean: 14.55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mHz</a:t>
            </a:r>
            <a:endParaRPr lang="en-US" baseline="0" dirty="0" smtClean="0"/>
          </a:p>
          <a:p>
            <a:r>
              <a:rPr lang="en-US" baseline="0" dirty="0" smtClean="0"/>
              <a:t>Min: 11.40 </a:t>
            </a:r>
            <a:r>
              <a:rPr lang="en-US" baseline="0" dirty="0" err="1" smtClean="0"/>
              <a:t>mHz</a:t>
            </a:r>
            <a:endParaRPr lang="en-US" baseline="0" dirty="0" smtClean="0"/>
          </a:p>
          <a:p>
            <a:r>
              <a:rPr lang="en-US" baseline="0" dirty="0" smtClean="0"/>
              <a:t>Max: 19.12 </a:t>
            </a:r>
            <a:r>
              <a:rPr lang="en-US" baseline="0" dirty="0" err="1" smtClean="0"/>
              <a:t>mHz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3812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8974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2141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29,156,994</a:t>
            </a:r>
            <a:r>
              <a:rPr lang="en-US" dirty="0" smtClean="0"/>
              <a:t> MWh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223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goes here.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534400" cy="5181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 smtClean="0"/>
              <a:t>Footer text goes here.</a:t>
            </a:r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28800" y="685800"/>
            <a:ext cx="63246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694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231350" y="0"/>
            <a:ext cx="591265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6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Footer text goes here.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 smtClean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H="1">
            <a:off x="914400" y="1"/>
            <a:ext cx="1" cy="495299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6" y="5257800"/>
            <a:ext cx="1181868" cy="457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914400" y="6019800"/>
            <a:ext cx="1" cy="82296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30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12906" y="2413338"/>
            <a:ext cx="56460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ERCOT Frequency Control Report</a:t>
            </a:r>
          </a:p>
          <a:p>
            <a:r>
              <a:rPr lang="en-US" b="1" dirty="0" smtClean="0"/>
              <a:t>October 2018</a:t>
            </a:r>
            <a:endParaRPr lang="en-US" b="1" dirty="0"/>
          </a:p>
          <a:p>
            <a:endParaRPr lang="en-US" dirty="0"/>
          </a:p>
          <a:p>
            <a:r>
              <a:rPr lang="en-US" dirty="0" smtClean="0"/>
              <a:t>ERCOT</a:t>
            </a:r>
          </a:p>
          <a:p>
            <a:r>
              <a:rPr lang="en-US" dirty="0" smtClean="0"/>
              <a:t>Operations Planning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PDCWG | November 9</a:t>
            </a:r>
            <a:r>
              <a:rPr lang="en-US" baseline="30000" dirty="0" smtClean="0"/>
              <a:t>th</a:t>
            </a:r>
            <a:r>
              <a:rPr lang="en-US" dirty="0" smtClean="0"/>
              <a:t>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RMS1 of ERCOT Frequency by Month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914400"/>
            <a:ext cx="82296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05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RMS1 of ERCOT Frequency by Month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1000" y="914400"/>
            <a:ext cx="82296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23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Frequency Profile Comparison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06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Frequency Profile Comparison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914400"/>
            <a:ext cx="82296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0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Profile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914400"/>
            <a:ext cx="82296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28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Time Error Correction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59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ERCOT Daily Time Error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1000" y="914400"/>
            <a:ext cx="82296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64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Error Corrections Log 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There have been no time error corrections since December 2016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5539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BAL-003 Performance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27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024" y="914400"/>
            <a:ext cx="8489951" cy="34369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Op. Year </a:t>
            </a:r>
            <a:r>
              <a:rPr lang="en-US" dirty="0" smtClean="0"/>
              <a:t>2018 </a:t>
            </a:r>
            <a:r>
              <a:rPr lang="en-US" dirty="0"/>
              <a:t>BAL-003 Selected Events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04800" y="2590800"/>
            <a:ext cx="85344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96000" y="4800600"/>
            <a:ext cx="1981200" cy="7386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/>
              <a:t>Maybe. Will be valuated at the end of the year.</a:t>
            </a:r>
            <a:endParaRPr lang="en-US" sz="1400" dirty="0"/>
          </a:p>
        </p:txBody>
      </p:sp>
      <p:cxnSp>
        <p:nvCxnSpPr>
          <p:cNvPr id="10" name="Straight Arrow Connector 9"/>
          <p:cNvCxnSpPr>
            <a:stCxn id="8" idx="0"/>
          </p:cNvCxnSpPr>
          <p:nvPr/>
        </p:nvCxnSpPr>
        <p:spPr>
          <a:xfrm flipH="1" flipV="1">
            <a:off x="6477000" y="2971800"/>
            <a:ext cx="609600" cy="18288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7461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458200" cy="411208"/>
          </a:xfrm>
        </p:spPr>
        <p:txBody>
          <a:bodyPr/>
          <a:lstStyle/>
          <a:p>
            <a:r>
              <a:rPr lang="en-US" dirty="0" smtClean="0"/>
              <a:t>Summary of October 2018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967" y="1583158"/>
            <a:ext cx="4114800" cy="4110831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1800" dirty="0" smtClean="0">
                <a:solidFill>
                  <a:schemeClr val="accent2"/>
                </a:solidFill>
              </a:rPr>
              <a:t>CPS1: </a:t>
            </a:r>
            <a:r>
              <a:rPr lang="en-US" sz="1800" b="1" dirty="0" smtClean="0">
                <a:solidFill>
                  <a:schemeClr val="accent2"/>
                </a:solidFill>
              </a:rPr>
              <a:t>176.03%</a:t>
            </a:r>
            <a:endParaRPr lang="en-US" sz="1800" dirty="0" smtClean="0">
              <a:solidFill>
                <a:schemeClr val="accent2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1800" dirty="0">
                <a:solidFill>
                  <a:schemeClr val="accent2"/>
                </a:solidFill>
              </a:rPr>
              <a:t>Current </a:t>
            </a:r>
            <a:r>
              <a:rPr lang="en-US" sz="1800" dirty="0" smtClean="0">
                <a:solidFill>
                  <a:schemeClr val="accent2"/>
                </a:solidFill>
              </a:rPr>
              <a:t>CPS1 12-Month </a:t>
            </a:r>
            <a:r>
              <a:rPr lang="en-US" sz="1800" dirty="0">
                <a:solidFill>
                  <a:schemeClr val="accent2"/>
                </a:solidFill>
              </a:rPr>
              <a:t>Rolling Average: </a:t>
            </a:r>
            <a:r>
              <a:rPr lang="en-US" sz="1800" b="1" dirty="0" smtClean="0">
                <a:solidFill>
                  <a:schemeClr val="accent2"/>
                </a:solidFill>
              </a:rPr>
              <a:t>175.98%</a:t>
            </a:r>
            <a:endParaRPr lang="en-US" sz="1800" dirty="0" smtClean="0">
              <a:solidFill>
                <a:schemeClr val="accent2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1800" b="1" dirty="0">
                <a:solidFill>
                  <a:schemeClr val="accent2"/>
                </a:solidFill>
              </a:rPr>
              <a:t>1</a:t>
            </a:r>
            <a:r>
              <a:rPr lang="en-US" sz="1800" dirty="0" smtClean="0">
                <a:solidFill>
                  <a:schemeClr val="accent2"/>
                </a:solidFill>
              </a:rPr>
              <a:t> BAAL </a:t>
            </a:r>
            <a:r>
              <a:rPr lang="en-US" sz="1800" dirty="0" smtClean="0">
                <a:solidFill>
                  <a:schemeClr val="accent2"/>
                </a:solidFill>
              </a:rPr>
              <a:t>Exceedance</a:t>
            </a:r>
            <a:endParaRPr lang="en-US" sz="1800" dirty="0" smtClean="0">
              <a:solidFill>
                <a:schemeClr val="accent2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1800" b="1" dirty="0" smtClean="0">
                <a:solidFill>
                  <a:schemeClr val="accent2"/>
                </a:solidFill>
              </a:rPr>
              <a:t>5 </a:t>
            </a:r>
            <a:r>
              <a:rPr lang="en-US" sz="1800" dirty="0" smtClean="0">
                <a:solidFill>
                  <a:schemeClr val="accent2"/>
                </a:solidFill>
              </a:rPr>
              <a:t>hourly CPS1 scores below 100%</a:t>
            </a:r>
          </a:p>
          <a:p>
            <a:pPr>
              <a:spcBef>
                <a:spcPts val="600"/>
              </a:spcBef>
            </a:pPr>
            <a:r>
              <a:rPr lang="en-US" sz="1800" dirty="0" smtClean="0">
                <a:solidFill>
                  <a:schemeClr val="accent2"/>
                </a:solidFill>
              </a:rPr>
              <a:t>BAAL-003 Events have </a:t>
            </a:r>
            <a:r>
              <a:rPr lang="en-US" sz="1800" dirty="0" smtClean="0">
                <a:solidFill>
                  <a:schemeClr val="accent2"/>
                </a:solidFill>
              </a:rPr>
              <a:t>updated through August</a:t>
            </a:r>
            <a:endParaRPr lang="en-US" sz="1800" dirty="0" smtClean="0">
              <a:solidFill>
                <a:schemeClr val="accent2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1800" dirty="0" smtClean="0">
                <a:solidFill>
                  <a:schemeClr val="accent2"/>
                </a:solidFill>
              </a:rPr>
              <a:t>2018 BAAL-003 FRM Performance: </a:t>
            </a:r>
            <a:r>
              <a:rPr lang="en-US" sz="1800" b="1" dirty="0" smtClean="0">
                <a:solidFill>
                  <a:schemeClr val="accent2"/>
                </a:solidFill>
              </a:rPr>
              <a:t>-895.19</a:t>
            </a:r>
            <a:endParaRPr lang="en-US" sz="1800" b="1" dirty="0" smtClean="0">
              <a:solidFill>
                <a:schemeClr val="accent2"/>
              </a:solidFill>
            </a:endParaRPr>
          </a:p>
          <a:p>
            <a:endParaRPr lang="en-US" sz="1800" dirty="0" smtClean="0">
              <a:solidFill>
                <a:schemeClr val="accent2"/>
              </a:solidFill>
            </a:endParaRPr>
          </a:p>
          <a:p>
            <a:pPr marL="457200" lvl="1" indent="0">
              <a:buNone/>
            </a:pPr>
            <a:endParaRPr lang="en-US" sz="1800" dirty="0" smtClean="0">
              <a:solidFill>
                <a:schemeClr val="accent2"/>
              </a:solidFill>
            </a:endParaRPr>
          </a:p>
          <a:p>
            <a:pPr marL="457200" lvl="1" indent="0">
              <a:buNone/>
            </a:pPr>
            <a:endParaRPr lang="en-US" sz="1800" dirty="0"/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0600" y="6561139"/>
            <a:ext cx="457200" cy="168766"/>
          </a:xfrm>
        </p:spPr>
        <p:txBody>
          <a:bodyPr/>
          <a:lstStyle/>
          <a:p>
            <a:fld id="{1D93BD3E-1E9A-4970-A6F7-E7AC52762E0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0" y="1583158"/>
            <a:ext cx="4267200" cy="411083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chemeClr val="accent2"/>
                </a:solidFill>
              </a:rPr>
              <a:t>2018 RMS1 Statistics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Mean: 14.55 </a:t>
            </a:r>
            <a:r>
              <a:rPr lang="en-US" sz="1600" dirty="0" err="1">
                <a:solidFill>
                  <a:schemeClr val="accent2"/>
                </a:solidFill>
              </a:rPr>
              <a:t>mHz</a:t>
            </a:r>
            <a:endParaRPr lang="en-US" sz="1600" dirty="0">
              <a:solidFill>
                <a:schemeClr val="accent2"/>
              </a:solidFill>
            </a:endParaRP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Min: 11.40 </a:t>
            </a:r>
            <a:r>
              <a:rPr lang="en-US" sz="1600" dirty="0" err="1">
                <a:solidFill>
                  <a:schemeClr val="accent2"/>
                </a:solidFill>
              </a:rPr>
              <a:t>mHz</a:t>
            </a:r>
            <a:endParaRPr lang="en-US" sz="1600" dirty="0">
              <a:solidFill>
                <a:schemeClr val="accent2"/>
              </a:solidFill>
            </a:endParaRP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Max: 19.12 </a:t>
            </a:r>
            <a:r>
              <a:rPr lang="en-US" sz="1600" dirty="0" err="1">
                <a:solidFill>
                  <a:schemeClr val="accent2"/>
                </a:solidFill>
              </a:rPr>
              <a:t>mHz</a:t>
            </a:r>
            <a:endParaRPr lang="en-US" sz="1600" dirty="0">
              <a:solidFill>
                <a:schemeClr val="accent2"/>
              </a:solidFill>
            </a:endParaRPr>
          </a:p>
          <a:p>
            <a:r>
              <a:rPr lang="en-US" sz="1800" dirty="0" smtClean="0">
                <a:solidFill>
                  <a:schemeClr val="accent2"/>
                </a:solidFill>
              </a:rPr>
              <a:t>October Energy Statistics</a:t>
            </a:r>
          </a:p>
          <a:p>
            <a:pPr lvl="1"/>
            <a:r>
              <a:rPr lang="en-US" sz="1600" dirty="0" smtClean="0">
                <a:solidFill>
                  <a:schemeClr val="accent2"/>
                </a:solidFill>
              </a:rPr>
              <a:t>Total Energy: </a:t>
            </a:r>
            <a:r>
              <a:rPr lang="en-US" sz="1600" b="1" dirty="0">
                <a:solidFill>
                  <a:schemeClr val="accent2"/>
                </a:solidFill>
              </a:rPr>
              <a:t>29,156,994</a:t>
            </a:r>
            <a:r>
              <a:rPr lang="en-US" sz="1600" dirty="0" smtClean="0">
                <a:solidFill>
                  <a:schemeClr val="accent2"/>
                </a:solidFill>
              </a:rPr>
              <a:t>  MWh</a:t>
            </a:r>
          </a:p>
          <a:p>
            <a:pPr lvl="1"/>
            <a:r>
              <a:rPr lang="en-US" sz="1600" dirty="0" smtClean="0">
                <a:solidFill>
                  <a:schemeClr val="accent2"/>
                </a:solidFill>
              </a:rPr>
              <a:t>Wind Energy: </a:t>
            </a:r>
            <a:r>
              <a:rPr lang="en-US" sz="1600" b="1" dirty="0">
                <a:solidFill>
                  <a:schemeClr val="accent2"/>
                </a:solidFill>
              </a:rPr>
              <a:t>5,239,561</a:t>
            </a:r>
            <a:r>
              <a:rPr lang="en-US" sz="1600" dirty="0" smtClean="0">
                <a:solidFill>
                  <a:schemeClr val="accent2"/>
                </a:solidFill>
              </a:rPr>
              <a:t> MWh</a:t>
            </a:r>
          </a:p>
          <a:p>
            <a:pPr lvl="1"/>
            <a:r>
              <a:rPr lang="en-US" sz="1600" dirty="0" smtClean="0">
                <a:solidFill>
                  <a:schemeClr val="accent2"/>
                </a:solidFill>
              </a:rPr>
              <a:t>Percent Energy from Wind Generation: </a:t>
            </a:r>
            <a:r>
              <a:rPr lang="en-US" sz="1600" b="1" dirty="0">
                <a:solidFill>
                  <a:schemeClr val="accent2"/>
                </a:solidFill>
              </a:rPr>
              <a:t>17.97%</a:t>
            </a:r>
          </a:p>
          <a:p>
            <a:r>
              <a:rPr lang="en-US" sz="1800" dirty="0" smtClean="0">
                <a:solidFill>
                  <a:schemeClr val="accent2"/>
                </a:solidFill>
              </a:rPr>
              <a:t>October Minimum System Inertia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Mean: </a:t>
            </a:r>
            <a:r>
              <a:rPr lang="en-US" sz="1600" b="1" dirty="0">
                <a:solidFill>
                  <a:schemeClr val="accent2"/>
                </a:solidFill>
              </a:rPr>
              <a:t>190,188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Max: </a:t>
            </a:r>
            <a:r>
              <a:rPr lang="en-US" sz="1600" b="1" dirty="0">
                <a:solidFill>
                  <a:schemeClr val="accent2"/>
                </a:solidFill>
              </a:rPr>
              <a:t>228,144</a:t>
            </a:r>
            <a:r>
              <a:rPr lang="en-US" sz="1600" dirty="0">
                <a:solidFill>
                  <a:schemeClr val="accent2"/>
                </a:solidFill>
              </a:rPr>
              <a:t> on October 9th 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Min: </a:t>
            </a:r>
            <a:r>
              <a:rPr lang="en-US" sz="1600" b="1" dirty="0">
                <a:solidFill>
                  <a:schemeClr val="accent2"/>
                </a:solidFill>
              </a:rPr>
              <a:t>145,241</a:t>
            </a:r>
            <a:r>
              <a:rPr lang="en-US" sz="1600" dirty="0">
                <a:solidFill>
                  <a:schemeClr val="accent2"/>
                </a:solidFill>
              </a:rPr>
              <a:t> on October 30th </a:t>
            </a:r>
            <a:endParaRPr lang="en-US" sz="1800" dirty="0" smtClean="0"/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259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Op. Year </a:t>
            </a:r>
            <a:r>
              <a:rPr lang="en-US" dirty="0" smtClean="0"/>
              <a:t>2018 </a:t>
            </a:r>
            <a:r>
              <a:rPr lang="en-US" dirty="0"/>
              <a:t>BAL-003 FRM Performance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2799347"/>
            <a:ext cx="8534400" cy="1411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454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ERCOT Energy Statistics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21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Energy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1000" y="914400"/>
            <a:ext cx="82296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22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Energy from Wind Generation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1000" y="914400"/>
            <a:ext cx="82296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69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% Energy from Wind Generation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1000" y="914400"/>
            <a:ext cx="82296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70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ERCOT System Inertia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94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Minimum System Inertia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1000" y="914400"/>
            <a:ext cx="82296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36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66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Op. Year 2017 BAL-003 </a:t>
            </a:r>
            <a:r>
              <a:rPr lang="en-US" dirty="0" smtClean="0"/>
              <a:t>Selected Events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85800" y="914400"/>
            <a:ext cx="77724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4615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Op. </a:t>
            </a:r>
            <a:r>
              <a:rPr lang="en-US" dirty="0"/>
              <a:t>Y</a:t>
            </a:r>
            <a:r>
              <a:rPr lang="en-US" dirty="0" smtClean="0"/>
              <a:t>ear 2017 BAL-003 FRM Performance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4800" y="2874583"/>
            <a:ext cx="8534400" cy="126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66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Frequency Control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CPS1, BAAL, &amp; RMS1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74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1000" y="914400"/>
            <a:ext cx="8229600" cy="5181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Hourly CPS1 by Day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573792" y="5879068"/>
            <a:ext cx="3262432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October-18 CPS1 (%): 176.03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46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BAAL Exceedances</a:t>
            </a:r>
            <a:r>
              <a:rPr lang="en-US" dirty="0"/>
              <a:t> </a:t>
            </a:r>
            <a:r>
              <a:rPr lang="en-US" dirty="0" smtClean="0"/>
              <a:t>&amp; Violations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There was </a:t>
            </a:r>
            <a:r>
              <a:rPr lang="en-US" sz="2400" dirty="0"/>
              <a:t>1</a:t>
            </a:r>
            <a:r>
              <a:rPr lang="en-US" sz="2400" dirty="0" smtClean="0"/>
              <a:t> BAAL exceedance</a:t>
            </a:r>
          </a:p>
          <a:p>
            <a:pPr lvl="1"/>
            <a:r>
              <a:rPr lang="en-US" sz="2000" dirty="0" smtClean="0"/>
              <a:t>October 6, </a:t>
            </a:r>
            <a:r>
              <a:rPr lang="en-US" sz="2000" dirty="0" smtClean="0"/>
              <a:t>2018</a:t>
            </a:r>
          </a:p>
          <a:p>
            <a:pPr lvl="2"/>
            <a:r>
              <a:rPr lang="en-US" sz="1600" dirty="0" smtClean="0"/>
              <a:t>Wind was ramping down quickly</a:t>
            </a:r>
          </a:p>
          <a:p>
            <a:pPr lvl="2"/>
            <a:r>
              <a:rPr lang="en-US" sz="1600" dirty="0" smtClean="0"/>
              <a:t>Unit loss when there was already a large expected generation deviation</a:t>
            </a:r>
            <a:endParaRPr lang="en-US" sz="1600" dirty="0" smtClean="0"/>
          </a:p>
          <a:p>
            <a:pPr lvl="2"/>
            <a:r>
              <a:rPr lang="en-US" sz="1600" dirty="0" smtClean="0"/>
              <a:t>Less than 59.91 Hz for 1 minute</a:t>
            </a:r>
          </a:p>
          <a:p>
            <a:pPr lvl="2"/>
            <a:endParaRPr lang="en-US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13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1000" y="914400"/>
            <a:ext cx="8458200" cy="5181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15-Minute Average CPS1%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506923" y="817373"/>
            <a:ext cx="3262432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October-18 CPS1 (%): 176.03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3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1000" y="914400"/>
            <a:ext cx="8229600" cy="5181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12-Month Rolling Average CPS1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724400" y="914400"/>
            <a:ext cx="3693319" cy="307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400" dirty="0" smtClean="0"/>
              <a:t>Current 12-Month Rolling Average: 175.98%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966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RMS1 of ERCOT Frequency by </a:t>
            </a:r>
            <a:r>
              <a:rPr lang="en-US" dirty="0" smtClean="0"/>
              <a:t>Year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1000" y="914400"/>
            <a:ext cx="82296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04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RMS1 of ERCOT Frequency by Month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914400"/>
            <a:ext cx="82296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76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0" ma:contentTypeDescription="Create a new document." ma:contentTypeScope="" ma:versionID="2e49056469cb591c67c33c10da96a07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Props1.xml><?xml version="1.0" encoding="utf-8"?>
<ds:datastoreItem xmlns:ds="http://schemas.openxmlformats.org/officeDocument/2006/customXml" ds:itemID="{686AC9E6-93EC-408A-81EA-765D121FF0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0884B7F-5407-4A7E-885F-D19D0E5ED72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248F63C-08AC-4CDD-B36F-0851B11853CB}">
  <ds:schemaRefs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  <ds:schemaRef ds:uri="http://schemas.openxmlformats.org/package/2006/metadata/core-properties"/>
    <ds:schemaRef ds:uri="c34af464-7aa1-4edd-9be4-83dffc1cb926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25891</TotalTime>
  <Words>610</Words>
  <Application>Microsoft Office PowerPoint</Application>
  <PresentationFormat>On-screen Show (4:3)</PresentationFormat>
  <Paragraphs>143</Paragraphs>
  <Slides>29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1_Custom Design</vt:lpstr>
      <vt:lpstr>Office Theme</vt:lpstr>
      <vt:lpstr>Custom Design</vt:lpstr>
      <vt:lpstr>PowerPoint Presentation</vt:lpstr>
      <vt:lpstr>Summary of October 2018</vt:lpstr>
      <vt:lpstr>Frequency Control</vt:lpstr>
      <vt:lpstr>Hourly CPS1 by Day</vt:lpstr>
      <vt:lpstr>BAAL Exceedances &amp; Violations</vt:lpstr>
      <vt:lpstr>15-Minute Average CPS1%</vt:lpstr>
      <vt:lpstr>12-Month Rolling Average CPS1</vt:lpstr>
      <vt:lpstr>Daily RMS1 of ERCOT Frequency by Year</vt:lpstr>
      <vt:lpstr>Daily RMS1 of ERCOT Frequency by Month</vt:lpstr>
      <vt:lpstr>Daily RMS1 of ERCOT Frequency by Month</vt:lpstr>
      <vt:lpstr>Daily RMS1 of ERCOT Frequency by Month</vt:lpstr>
      <vt:lpstr>Frequency Profile Comparison</vt:lpstr>
      <vt:lpstr>Frequency Profile Comparison</vt:lpstr>
      <vt:lpstr>Frequency Profile Comparison</vt:lpstr>
      <vt:lpstr>Time Error Correction</vt:lpstr>
      <vt:lpstr>ERCOT Daily Time Error</vt:lpstr>
      <vt:lpstr>Time Error Corrections Log Summary</vt:lpstr>
      <vt:lpstr>BAL-003 Performance</vt:lpstr>
      <vt:lpstr>Op. Year 2018 BAL-003 Selected Events</vt:lpstr>
      <vt:lpstr>Op. Year 2018 BAL-003 FRM Performance</vt:lpstr>
      <vt:lpstr>ERCOT Energy Statistics</vt:lpstr>
      <vt:lpstr>Total Energy</vt:lpstr>
      <vt:lpstr>Total Energy from Wind Generation</vt:lpstr>
      <vt:lpstr>% Energy from Wind Generation</vt:lpstr>
      <vt:lpstr>ERCOT System Inertia</vt:lpstr>
      <vt:lpstr>Daily Minimum System Inertia</vt:lpstr>
      <vt:lpstr>Questions?</vt:lpstr>
      <vt:lpstr>Op. Year 2017 BAL-003 Selected Events</vt:lpstr>
      <vt:lpstr>Op. Year 2017 BAL-003 FRM Performance</vt:lpstr>
    </vt:vector>
  </TitlesOfParts>
  <Company>The Electric Reliability Council of Texas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Lavi, Yamit</cp:lastModifiedBy>
  <cp:revision>373</cp:revision>
  <cp:lastPrinted>2016-01-21T20:53:15Z</cp:lastPrinted>
  <dcterms:created xsi:type="dcterms:W3CDTF">2016-01-21T15:20:31Z</dcterms:created>
  <dcterms:modified xsi:type="dcterms:W3CDTF">2018-11-07T17:34:13Z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</Properties>
</file>