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95" r:id="rId4"/>
    <p:sldId id="296" r:id="rId5"/>
    <p:sldId id="29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7021" autoAdjust="0"/>
  </p:normalViewPr>
  <p:slideViewPr>
    <p:cSldViewPr>
      <p:cViewPr>
        <p:scale>
          <a:sx n="100" d="100"/>
          <a:sy n="100" d="100"/>
        </p:scale>
        <p:origin x="-112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551AF-8CD8-497C-8229-57D58853C0B0}" type="datetimeFigureOut">
              <a:rPr lang="en-US" smtClean="0"/>
              <a:t>11/5/2018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923BE-09A6-4E62-B431-38AFC7D8D7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468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946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9463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946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2962B-8953-476D-9E2A-850698B2E256}" type="datetime1">
              <a:rPr lang="en-US" smtClean="0"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D266F-74CA-4AE2-8527-C8E6ACD37FD0}" type="datetime1">
              <a:rPr lang="en-US" smtClean="0"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E059-F9D8-49BF-895D-2A6AAB33C8C2}" type="datetime1">
              <a:rPr lang="en-US" smtClean="0"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4D6B8-0739-41D1-8BCF-1D86B5945B7B}" type="datetime1">
              <a:rPr lang="en-US" smtClean="0"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FB8D-3742-491E-87CE-54E1DB8CE097}" type="datetime1">
              <a:rPr lang="en-US" smtClean="0"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475F-F24F-4404-A159-B2E0868CB43E}" type="datetime1">
              <a:rPr lang="en-US" smtClean="0"/>
              <a:t>11/5/2018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5F40-1724-45AC-9E8F-3995753F3C41}" type="datetime1">
              <a:rPr lang="en-US" smtClean="0"/>
              <a:t>11/5/2018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22F0C-1B97-4759-8D52-88ECF6F80EA6}" type="datetime1">
              <a:rPr lang="en-US" smtClean="0"/>
              <a:t>11/5/2018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531ED-07C5-4639-9994-6E2680624364}" type="datetime1">
              <a:rPr lang="en-US" smtClean="0"/>
              <a:t>11/5/2018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82AF-1224-4BBE-8389-7110B741EE02}" type="datetime1">
              <a:rPr lang="en-US" smtClean="0"/>
              <a:t>11/5/2018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3AAD-494F-4935-9B32-6C017EC59661}" type="datetime1">
              <a:rPr lang="en-US" smtClean="0"/>
              <a:t>11/5/2018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6EC76-C7BB-4B64-AB2C-4CA666B08B18}" type="datetime1">
              <a:rPr lang="en-US" smtClean="0"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6764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+mn-lt"/>
              </a:rPr>
              <a:t>Market Credit Working Group update to the Wholesale Market Subcommittee</a:t>
            </a:r>
            <a:endParaRPr lang="en-US" sz="3600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5404" y="5181600"/>
            <a:ext cx="6400800" cy="685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11/07/2018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42604" y="3962400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</a:t>
            </a:r>
            <a:r>
              <a:rPr lang="en-US" b="1" dirty="0" smtClean="0"/>
              <a:t>Bill Barnes NRG, Chair</a:t>
            </a:r>
          </a:p>
          <a:p>
            <a:pPr algn="ctr"/>
            <a:r>
              <a:rPr lang="en-US" b="1" dirty="0" smtClean="0"/>
              <a:t>Josephine Wan Austin Energy, Vice Chair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 smtClean="0"/>
              <a:t>MCWG </a:t>
            </a:r>
            <a:r>
              <a:rPr lang="en-US" dirty="0" smtClean="0">
                <a:latin typeface="+mn-lt"/>
              </a:rPr>
              <a:t>update</a:t>
            </a:r>
            <a:r>
              <a:rPr lang="en-US" dirty="0" smtClean="0"/>
              <a:t>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8006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sz="3000" b="1" dirty="0"/>
              <a:t>General Update</a:t>
            </a:r>
          </a:p>
          <a:p>
            <a:pPr marL="457200" lvl="1" indent="0">
              <a:spcBef>
                <a:spcPts val="0"/>
              </a:spcBef>
              <a:buNone/>
              <a:defRPr/>
            </a:pPr>
            <a:endParaRPr lang="en-US" sz="2000" dirty="0"/>
          </a:p>
          <a:p>
            <a:pPr lvl="1">
              <a:spcBef>
                <a:spcPts val="0"/>
              </a:spcBef>
              <a:defRPr/>
            </a:pPr>
            <a:r>
              <a:rPr lang="en-US" sz="2400" dirty="0" smtClean="0"/>
              <a:t>October 17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Joint </a:t>
            </a:r>
            <a:r>
              <a:rPr lang="en-US" sz="2400" dirty="0"/>
              <a:t>MCWG/CWG </a:t>
            </a:r>
            <a:r>
              <a:rPr lang="en-US" sz="2400" dirty="0" smtClean="0"/>
              <a:t>Meeting</a:t>
            </a:r>
          </a:p>
          <a:p>
            <a:pPr marL="457200" lvl="1" indent="0">
              <a:spcBef>
                <a:spcPts val="0"/>
              </a:spcBef>
              <a:buNone/>
              <a:defRPr/>
            </a:pPr>
            <a:endParaRPr lang="en-US" sz="24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defRPr/>
            </a:pPr>
            <a:r>
              <a:rPr lang="en-US" sz="2400" dirty="0">
                <a:cs typeface="Arial" panose="020B0604020202020204" pitchFamily="34" charset="0"/>
              </a:rPr>
              <a:t>NPRR850 - Market Suspension and </a:t>
            </a:r>
            <a:r>
              <a:rPr lang="en-US" sz="2400" dirty="0" smtClean="0">
                <a:cs typeface="Arial" panose="020B0604020202020204" pitchFamily="34" charset="0"/>
              </a:rPr>
              <a:t>Restart</a:t>
            </a:r>
          </a:p>
          <a:p>
            <a:pPr lvl="2">
              <a:spcBef>
                <a:spcPts val="0"/>
              </a:spcBef>
              <a:defRPr/>
            </a:pPr>
            <a:r>
              <a:rPr lang="en-US" sz="2000" dirty="0" smtClean="0"/>
              <a:t>Tabled and referred back to WMS for discussion on LCRA proposed changes.</a:t>
            </a:r>
          </a:p>
          <a:p>
            <a:pPr marL="914400" lvl="2" indent="0">
              <a:spcBef>
                <a:spcPts val="0"/>
              </a:spcBef>
              <a:buNone/>
              <a:defRPr/>
            </a:pPr>
            <a:endParaRPr lang="en-US" sz="2000" dirty="0" smtClean="0"/>
          </a:p>
          <a:p>
            <a:pPr lvl="1">
              <a:spcBef>
                <a:spcPts val="0"/>
              </a:spcBef>
              <a:defRPr/>
            </a:pPr>
            <a:r>
              <a:rPr lang="en-US" sz="2400" dirty="0" smtClean="0">
                <a:cs typeface="Arial" panose="020B0604020202020204" pitchFamily="34" charset="0"/>
              </a:rPr>
              <a:t>M1a Credit Parameter Review</a:t>
            </a:r>
            <a:endParaRPr lang="en-US" sz="2400" dirty="0"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  <a:defRPr/>
            </a:pPr>
            <a:r>
              <a:rPr lang="en-US" sz="2000" dirty="0" smtClean="0"/>
              <a:t>NPRR907 submitted.</a:t>
            </a:r>
          </a:p>
          <a:p>
            <a:pPr lvl="2">
              <a:spcBef>
                <a:spcPts val="0"/>
              </a:spcBef>
              <a:defRPr/>
            </a:pPr>
            <a:endParaRPr lang="en-US" sz="2000" dirty="0"/>
          </a:p>
          <a:p>
            <a:pPr lvl="1">
              <a:spcBef>
                <a:spcPts val="0"/>
              </a:spcBef>
              <a:defRPr/>
            </a:pPr>
            <a:r>
              <a:rPr lang="en-US" sz="2400" dirty="0" smtClean="0"/>
              <a:t>Mass Transition </a:t>
            </a:r>
            <a:r>
              <a:rPr lang="en-US" sz="2400" dirty="0" smtClean="0"/>
              <a:t>Timing (M1b) </a:t>
            </a:r>
            <a:r>
              <a:rPr lang="en-US" sz="2400" dirty="0" smtClean="0"/>
              <a:t>– </a:t>
            </a:r>
            <a:r>
              <a:rPr lang="en-US" sz="2400" dirty="0" smtClean="0"/>
              <a:t>Assumes between 2 to 8 days to complete (using </a:t>
            </a:r>
            <a:r>
              <a:rPr lang="en-US" sz="2400" dirty="0" smtClean="0"/>
              <a:t>100,000 ESIIDs per </a:t>
            </a:r>
            <a:r>
              <a:rPr lang="en-US" sz="2400" dirty="0" smtClean="0"/>
              <a:t>day rate floored at 2 and capped at 8).  Is that a </a:t>
            </a:r>
            <a:r>
              <a:rPr lang="en-US" sz="2400" dirty="0" smtClean="0"/>
              <a:t>reasonable </a:t>
            </a:r>
            <a:r>
              <a:rPr lang="en-US" sz="2400" dirty="0" smtClean="0"/>
              <a:t>assumption?</a:t>
            </a:r>
            <a:endParaRPr lang="en-US" sz="2400" dirty="0"/>
          </a:p>
          <a:p>
            <a:pPr marL="914400" lvl="2" indent="0">
              <a:spcBef>
                <a:spcPts val="0"/>
              </a:spcBef>
              <a:buNone/>
              <a:defRPr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08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458200" cy="1143000"/>
          </a:xfrm>
        </p:spPr>
        <p:txBody>
          <a:bodyPr>
            <a:normAutofit/>
          </a:bodyPr>
          <a:lstStyle/>
          <a:p>
            <a:r>
              <a:rPr lang="en-US" sz="3600" dirty="0">
                <a:cs typeface="Times New Roman" panose="02020603050405020304" pitchFamily="18" charset="0"/>
              </a:rPr>
              <a:t>Credit Exposure </a:t>
            </a:r>
            <a:r>
              <a:rPr lang="en-US" sz="3600" dirty="0" smtClean="0">
                <a:cs typeface="Times New Roman" panose="02020603050405020304" pitchFamily="18" charset="0"/>
              </a:rPr>
              <a:t>Update – Excess Collateral</a:t>
            </a:r>
            <a:endParaRPr lang="en-US" sz="3600" b="1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763000" y="6561138"/>
            <a:ext cx="228600" cy="212725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z="1100" smtClean="0"/>
              <a:t>3</a:t>
            </a:fld>
            <a:endParaRPr lang="en-US" sz="11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664" y="1219200"/>
            <a:ext cx="8126672" cy="5084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15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458200" cy="1143000"/>
          </a:xfrm>
        </p:spPr>
        <p:txBody>
          <a:bodyPr>
            <a:normAutofit/>
          </a:bodyPr>
          <a:lstStyle/>
          <a:p>
            <a:r>
              <a:rPr lang="en-US" sz="3600" dirty="0">
                <a:cs typeface="Times New Roman" panose="02020603050405020304" pitchFamily="18" charset="0"/>
              </a:rPr>
              <a:t>Credit Exposure </a:t>
            </a:r>
            <a:r>
              <a:rPr lang="en-US" sz="3600" dirty="0" smtClean="0">
                <a:cs typeface="Times New Roman" panose="02020603050405020304" pitchFamily="18" charset="0"/>
              </a:rPr>
              <a:t>Update</a:t>
            </a:r>
            <a:endParaRPr lang="en-US" sz="3600" b="1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763000" y="6561138"/>
            <a:ext cx="228600" cy="212725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z="1100" smtClean="0"/>
              <a:t>4</a:t>
            </a:fld>
            <a:endParaRPr lang="en-US" sz="11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511" y="984292"/>
            <a:ext cx="7766977" cy="4889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27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458200" cy="1143000"/>
          </a:xfrm>
        </p:spPr>
        <p:txBody>
          <a:bodyPr>
            <a:normAutofit/>
          </a:bodyPr>
          <a:lstStyle/>
          <a:p>
            <a:r>
              <a:rPr lang="en-US" sz="3600" dirty="0">
                <a:cs typeface="Times New Roman" panose="02020603050405020304" pitchFamily="18" charset="0"/>
              </a:rPr>
              <a:t>Credit Exposure Update – Summer Review</a:t>
            </a:r>
            <a:endParaRPr lang="en-US" sz="3600" b="1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763000" y="6561138"/>
            <a:ext cx="228600" cy="212725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z="1100" smtClean="0"/>
              <a:t>5</a:t>
            </a:fld>
            <a:endParaRPr lang="en-US" sz="11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511" y="1042209"/>
            <a:ext cx="7766977" cy="4773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27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6058</TotalTime>
  <Words>120</Words>
  <Application>Microsoft Office PowerPoint</Application>
  <PresentationFormat>On-screen Show (4:3)</PresentationFormat>
  <Paragraphs>27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Market Credit Working Group update to the Wholesale Market Subcommittee</vt:lpstr>
      <vt:lpstr>MCWG update to WMS</vt:lpstr>
      <vt:lpstr>Credit Exposure Update – Excess Collateral</vt:lpstr>
      <vt:lpstr>Credit Exposure Update</vt:lpstr>
      <vt:lpstr>Credit Exposure Update – Summer Review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Credit Working Group update to the Wholesale Market Subcommittee</dc:title>
  <dc:creator>Barnes, Bill</dc:creator>
  <cp:lastModifiedBy>Bill Barnes (NRG)</cp:lastModifiedBy>
  <cp:revision>220</cp:revision>
  <dcterms:created xsi:type="dcterms:W3CDTF">2006-08-16T00:00:00Z</dcterms:created>
  <dcterms:modified xsi:type="dcterms:W3CDTF">2018-11-05T22:19:07Z</dcterms:modified>
</cp:coreProperties>
</file>