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8" r:id="rId11"/>
    <p:sldId id="299" r:id="rId12"/>
    <p:sldId id="29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8"/>
            <p14:sldId id="299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30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11/8/2018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/>
                <a:t>Vice Chair</a:t>
              </a:r>
              <a:r>
                <a:rPr lang="en-US" sz="2000" i="1" dirty="0" smtClean="0"/>
                <a:t>: Chad Mulholland, NRG</a:t>
              </a:r>
              <a:endParaRPr lang="en-US" sz="2000" dirty="0" smtClean="0"/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November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958126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 smtClean="0"/>
              <a:t>Two FMEs on the </a:t>
            </a:r>
            <a:r>
              <a:rPr lang="en-US" sz="1600" dirty="0" smtClean="0"/>
              <a:t>last day of </a:t>
            </a:r>
            <a:r>
              <a:rPr lang="en-US" sz="1600" dirty="0" smtClean="0"/>
              <a:t>August and 4 </a:t>
            </a:r>
            <a:r>
              <a:rPr lang="en-US" sz="1600" dirty="0" smtClean="0"/>
              <a:t>FMEs in </a:t>
            </a:r>
            <a:r>
              <a:rPr lang="en-US" sz="1600" dirty="0" smtClean="0"/>
              <a:t>month of September</a:t>
            </a:r>
            <a:endParaRPr lang="en-US" sz="1600" dirty="0" smtClean="0"/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</a:t>
            </a:r>
            <a:r>
              <a:rPr lang="en-US" sz="2000" dirty="0" smtClean="0"/>
              <a:t>Report</a:t>
            </a:r>
          </a:p>
          <a:p>
            <a:pPr lvl="1"/>
            <a:r>
              <a:rPr lang="en-US" sz="2000" dirty="0" smtClean="0"/>
              <a:t>Regulation Report</a:t>
            </a:r>
            <a:endParaRPr lang="en-US" sz="2000" dirty="0"/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10/22/18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SCT DC Tie Directive 9 – MSSC Whitepaper and Ancillary Service Requirements</a:t>
            </a:r>
          </a:p>
          <a:p>
            <a:pPr lvl="1"/>
            <a:r>
              <a:rPr lang="en-US" sz="1800" kern="0" dirty="0" smtClean="0"/>
              <a:t>Draft NOGRR </a:t>
            </a:r>
            <a:r>
              <a:rPr lang="en-US" sz="1800" kern="0" dirty="0" smtClean="0"/>
              <a:t>Realignment with NPRR863</a:t>
            </a:r>
          </a:p>
          <a:p>
            <a:pPr lvl="1"/>
            <a:r>
              <a:rPr lang="en-US" sz="1800" kern="0" dirty="0" smtClean="0"/>
              <a:t>SCR795-Intra Hour Wind Forecast Accuracy</a:t>
            </a:r>
          </a:p>
          <a:p>
            <a:pPr lvl="1"/>
            <a:r>
              <a:rPr lang="en-US" sz="1800" kern="0" dirty="0" smtClean="0"/>
              <a:t>Review PDCWG Scope</a:t>
            </a:r>
          </a:p>
          <a:p>
            <a:pPr lvl="1"/>
            <a:r>
              <a:rPr lang="en-US" sz="1800" kern="0" dirty="0" smtClean="0"/>
              <a:t>Regulation </a:t>
            </a:r>
            <a:r>
              <a:rPr lang="en-US" sz="1800" kern="0" dirty="0"/>
              <a:t>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 smtClean="0"/>
              <a:t>BAL-001-TRE-01 SDT Nominations Submitted for Approval</a:t>
            </a:r>
            <a:endParaRPr lang="en-US" sz="1800" kern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600" dirty="0"/>
              <a:t>There were </a:t>
            </a:r>
            <a:r>
              <a:rPr lang="en-US" sz="7600" dirty="0" smtClean="0"/>
              <a:t>2 </a:t>
            </a:r>
            <a:r>
              <a:rPr lang="en-US" sz="7600" dirty="0"/>
              <a:t>FMEs </a:t>
            </a:r>
            <a:r>
              <a:rPr lang="en-US" sz="7600" dirty="0" smtClean="0"/>
              <a:t>at the end of August</a:t>
            </a:r>
          </a:p>
          <a:p>
            <a:pPr lvl="1"/>
            <a:r>
              <a:rPr lang="en-US" sz="7600" dirty="0" smtClean="0"/>
              <a:t>8/31/2018 12:03:57</a:t>
            </a:r>
          </a:p>
          <a:p>
            <a:pPr lvl="2"/>
            <a:r>
              <a:rPr lang="en-US" sz="7600" dirty="0"/>
              <a:t>Loss of 527 MW</a:t>
            </a:r>
          </a:p>
          <a:p>
            <a:pPr lvl="2"/>
            <a:r>
              <a:rPr lang="en-US" sz="7600" dirty="0"/>
              <a:t>Interconnection Frequency Response:</a:t>
            </a:r>
          </a:p>
          <a:p>
            <a:pPr lvl="2"/>
            <a:r>
              <a:rPr lang="en-US" sz="7600" dirty="0"/>
              <a:t>19 of 59 Evaluated Generation </a:t>
            </a:r>
            <a:r>
              <a:rPr lang="en-US" sz="7600" dirty="0" smtClean="0"/>
              <a:t>Resources</a:t>
            </a:r>
            <a:r>
              <a:rPr lang="en-US" sz="7600" dirty="0"/>
              <a:t> ( </a:t>
            </a:r>
            <a:r>
              <a:rPr lang="en-US" sz="7600" dirty="0" smtClean="0"/>
              <a:t>5 </a:t>
            </a:r>
            <a:r>
              <a:rPr lang="en-US" sz="7600" dirty="0"/>
              <a:t>of </a:t>
            </a:r>
            <a:r>
              <a:rPr lang="en-US" sz="7600" dirty="0" smtClean="0"/>
              <a:t>24 </a:t>
            </a:r>
            <a:r>
              <a:rPr lang="en-US" sz="7600" dirty="0"/>
              <a:t>RRS Providers)</a:t>
            </a:r>
            <a:r>
              <a:rPr lang="en-US" sz="7600" dirty="0" smtClean="0"/>
              <a:t> </a:t>
            </a:r>
            <a:r>
              <a:rPr lang="en-US" sz="7600" dirty="0"/>
              <a:t>had less than 75% of their expected Initial Primary Frequency Response.</a:t>
            </a:r>
          </a:p>
          <a:p>
            <a:pPr lvl="2"/>
            <a:r>
              <a:rPr lang="en-US" sz="7600" dirty="0"/>
              <a:t>15 of 59 Evaluated Generation </a:t>
            </a:r>
            <a:r>
              <a:rPr lang="en-US" sz="7600" dirty="0" smtClean="0"/>
              <a:t>Resources</a:t>
            </a:r>
            <a:r>
              <a:rPr lang="en-US" sz="7600" dirty="0"/>
              <a:t> ( </a:t>
            </a:r>
            <a:r>
              <a:rPr lang="en-US" sz="7600" dirty="0" smtClean="0"/>
              <a:t>3 </a:t>
            </a:r>
            <a:r>
              <a:rPr lang="en-US" sz="7600" dirty="0"/>
              <a:t>of </a:t>
            </a:r>
            <a:r>
              <a:rPr lang="en-US" sz="7600" dirty="0" smtClean="0"/>
              <a:t>24 </a:t>
            </a:r>
            <a:r>
              <a:rPr lang="en-US" sz="7600" dirty="0"/>
              <a:t>RRS Providers)</a:t>
            </a:r>
            <a:r>
              <a:rPr lang="en-US" sz="7600" dirty="0" smtClean="0"/>
              <a:t> </a:t>
            </a:r>
            <a:r>
              <a:rPr lang="en-US" sz="7600" dirty="0"/>
              <a:t>had less than 75% of their expected Sustained Primary Frequency Response.</a:t>
            </a:r>
          </a:p>
          <a:p>
            <a:pPr lvl="1"/>
            <a:r>
              <a:rPr lang="en-US" sz="7600" dirty="0" smtClean="0"/>
              <a:t>8/31/2018 22:33:31</a:t>
            </a:r>
            <a:endParaRPr lang="en-US" sz="7600" dirty="0"/>
          </a:p>
          <a:p>
            <a:pPr lvl="2"/>
            <a:r>
              <a:rPr lang="en-US" sz="7600" dirty="0"/>
              <a:t>Loss of 646 MW</a:t>
            </a:r>
          </a:p>
          <a:p>
            <a:pPr lvl="2"/>
            <a:r>
              <a:rPr lang="en-US" sz="7600" dirty="0"/>
              <a:t>Interconnection Frequency Response:</a:t>
            </a:r>
          </a:p>
          <a:p>
            <a:pPr lvl="2"/>
            <a:r>
              <a:rPr lang="en-US" sz="7600" dirty="0"/>
              <a:t>9 of 54 Evaluated Generation </a:t>
            </a:r>
            <a:r>
              <a:rPr lang="en-US" sz="7600" dirty="0" smtClean="0"/>
              <a:t>Resources</a:t>
            </a:r>
            <a:r>
              <a:rPr lang="en-US" sz="7600" dirty="0"/>
              <a:t> ( </a:t>
            </a:r>
            <a:r>
              <a:rPr lang="en-US" sz="7600" dirty="0" smtClean="0"/>
              <a:t>0 </a:t>
            </a:r>
            <a:r>
              <a:rPr lang="en-US" sz="7600" dirty="0"/>
              <a:t>of </a:t>
            </a:r>
            <a:r>
              <a:rPr lang="en-US" sz="7600" dirty="0" smtClean="0"/>
              <a:t>23 </a:t>
            </a:r>
            <a:r>
              <a:rPr lang="en-US" sz="7600" dirty="0"/>
              <a:t>RRS Providers)</a:t>
            </a:r>
            <a:r>
              <a:rPr lang="en-US" sz="7600" dirty="0" smtClean="0"/>
              <a:t> </a:t>
            </a:r>
            <a:r>
              <a:rPr lang="en-US" sz="7600" dirty="0"/>
              <a:t>had less than 75% of their expected Initial Primary Frequency Response.</a:t>
            </a:r>
          </a:p>
          <a:p>
            <a:pPr lvl="2"/>
            <a:r>
              <a:rPr lang="en-US" sz="7600" dirty="0"/>
              <a:t>8 of 54 Evaluated Generation </a:t>
            </a:r>
            <a:r>
              <a:rPr lang="en-US" sz="7600" dirty="0" smtClean="0"/>
              <a:t>Resources</a:t>
            </a:r>
            <a:r>
              <a:rPr lang="en-US" sz="7600" dirty="0"/>
              <a:t> ( </a:t>
            </a:r>
            <a:r>
              <a:rPr lang="en-US" sz="7600" dirty="0" smtClean="0"/>
              <a:t>0 </a:t>
            </a:r>
            <a:r>
              <a:rPr lang="en-US" sz="7600" dirty="0"/>
              <a:t>of </a:t>
            </a:r>
            <a:r>
              <a:rPr lang="en-US" sz="7600" dirty="0" smtClean="0"/>
              <a:t>23 </a:t>
            </a:r>
            <a:r>
              <a:rPr lang="en-US" sz="7600" dirty="0"/>
              <a:t>RRS Providers)</a:t>
            </a:r>
            <a:r>
              <a:rPr lang="en-US" sz="7600" dirty="0" smtClean="0"/>
              <a:t> </a:t>
            </a:r>
            <a:r>
              <a:rPr lang="en-US" sz="7600" dirty="0"/>
              <a:t>had less than 75% of their expected Sustained Primary Frequency Response.</a:t>
            </a:r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There were 4 FMEs in the month of September</a:t>
            </a:r>
          </a:p>
          <a:p>
            <a:pPr lvl="1"/>
            <a:r>
              <a:rPr lang="en-US" sz="8800" dirty="0"/>
              <a:t>9/1/2018 10:38:31</a:t>
            </a:r>
          </a:p>
          <a:p>
            <a:pPr lvl="2"/>
            <a:r>
              <a:rPr lang="en-US" sz="7600" dirty="0"/>
              <a:t>Loss of 637 MW</a:t>
            </a:r>
          </a:p>
          <a:p>
            <a:pPr lvl="2"/>
            <a:r>
              <a:rPr lang="en-US" sz="7600" dirty="0"/>
              <a:t>Interconnection Frequency Response:</a:t>
            </a:r>
          </a:p>
          <a:p>
            <a:pPr lvl="2"/>
            <a:r>
              <a:rPr lang="en-US" sz="7600" dirty="0"/>
              <a:t>11 of 47 Evaluated Generation Resources ( </a:t>
            </a:r>
            <a:r>
              <a:rPr lang="en-US" sz="7600" dirty="0" smtClean="0"/>
              <a:t>2 </a:t>
            </a:r>
            <a:r>
              <a:rPr lang="en-US" sz="7600" dirty="0"/>
              <a:t>of </a:t>
            </a:r>
            <a:r>
              <a:rPr lang="en-US" sz="7600" dirty="0" smtClean="0"/>
              <a:t>27 </a:t>
            </a:r>
            <a:r>
              <a:rPr lang="en-US" sz="7600" dirty="0"/>
              <a:t>RRS Providers) had less than 75% of their expected Initial Primary Frequency Response.</a:t>
            </a:r>
          </a:p>
          <a:p>
            <a:pPr lvl="2"/>
            <a:r>
              <a:rPr lang="en-US" sz="7600" dirty="0"/>
              <a:t>10 of 47 Evaluated Generation Resources ( </a:t>
            </a:r>
            <a:r>
              <a:rPr lang="en-US" sz="7600" dirty="0" smtClean="0"/>
              <a:t>3 </a:t>
            </a:r>
            <a:r>
              <a:rPr lang="en-US" sz="7600" dirty="0"/>
              <a:t>of </a:t>
            </a:r>
            <a:r>
              <a:rPr lang="en-US" sz="7600" dirty="0" smtClean="0"/>
              <a:t>27 </a:t>
            </a:r>
            <a:r>
              <a:rPr lang="en-US" sz="7600" dirty="0"/>
              <a:t>RRS Providers) had less than 75% of their expected Sustained Primary Frequency Response.</a:t>
            </a:r>
          </a:p>
          <a:p>
            <a:pPr lvl="1"/>
            <a:r>
              <a:rPr lang="en-US" sz="8800" dirty="0"/>
              <a:t>9/4/2018 19:30:21</a:t>
            </a:r>
          </a:p>
          <a:p>
            <a:pPr lvl="2"/>
            <a:r>
              <a:rPr lang="en-US" sz="7600" dirty="0"/>
              <a:t>Loss of 860 MW</a:t>
            </a:r>
          </a:p>
          <a:p>
            <a:pPr lvl="2"/>
            <a:r>
              <a:rPr lang="en-US" sz="7600" dirty="0"/>
              <a:t>Interconnection Frequency Response:</a:t>
            </a:r>
          </a:p>
          <a:p>
            <a:pPr lvl="2"/>
            <a:r>
              <a:rPr lang="en-US" sz="7600" dirty="0"/>
              <a:t>7 of 42 Evaluated Generation Resources ( </a:t>
            </a:r>
            <a:r>
              <a:rPr lang="en-US" sz="7600" dirty="0" smtClean="0"/>
              <a:t>6 </a:t>
            </a:r>
            <a:r>
              <a:rPr lang="en-US" sz="7600" dirty="0"/>
              <a:t>of </a:t>
            </a:r>
            <a:r>
              <a:rPr lang="en-US" sz="7600" dirty="0" smtClean="0"/>
              <a:t>30 </a:t>
            </a:r>
            <a:r>
              <a:rPr lang="en-US" sz="7600" dirty="0"/>
              <a:t>RRS Providers) had less than 75% of their expected Initial Primary Frequency Response.</a:t>
            </a:r>
          </a:p>
          <a:p>
            <a:pPr lvl="2"/>
            <a:r>
              <a:rPr lang="en-US" sz="7600" dirty="0"/>
              <a:t>6 of 42 Evaluated Generation Resources ( </a:t>
            </a:r>
            <a:r>
              <a:rPr lang="en-US" sz="7600" dirty="0" smtClean="0"/>
              <a:t>2 </a:t>
            </a:r>
            <a:r>
              <a:rPr lang="en-US" sz="7600" dirty="0"/>
              <a:t>of </a:t>
            </a:r>
            <a:r>
              <a:rPr lang="en-US" sz="7600" dirty="0" smtClean="0"/>
              <a:t>30 </a:t>
            </a:r>
            <a:r>
              <a:rPr lang="en-US" sz="7600" dirty="0"/>
              <a:t>RRS Providers) had less than 75% of their expected Sustained Primary Frequency 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200" dirty="0" smtClean="0"/>
              <a:t>9/19/2018 20:43:20</a:t>
            </a:r>
            <a:endParaRPr lang="en-US" sz="2200" dirty="0"/>
          </a:p>
          <a:p>
            <a:pPr lvl="2"/>
            <a:r>
              <a:rPr lang="en-US" sz="1900" dirty="0" smtClean="0"/>
              <a:t>Loss of 769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7</a:t>
            </a:r>
            <a:r>
              <a:rPr lang="en-US" sz="1900" dirty="0" smtClean="0"/>
              <a:t> of 43 Evaluated Generation </a:t>
            </a:r>
            <a:r>
              <a:rPr lang="en-US" sz="1900" dirty="0" smtClean="0"/>
              <a:t>Resources</a:t>
            </a:r>
            <a:r>
              <a:rPr lang="en-US" sz="2000" dirty="0" smtClean="0"/>
              <a:t>(1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26 </a:t>
            </a:r>
            <a:r>
              <a:rPr lang="en-US" sz="1900" dirty="0"/>
              <a:t>RRS Providers</a:t>
            </a:r>
            <a:r>
              <a:rPr lang="en-US" sz="2000" dirty="0"/>
              <a:t>)</a:t>
            </a:r>
            <a:r>
              <a:rPr lang="en-US" sz="1900" dirty="0" smtClean="0"/>
              <a:t> </a:t>
            </a:r>
            <a:r>
              <a:rPr lang="en-US" sz="1900" dirty="0" smtClean="0"/>
              <a:t>had less than 75% of their expected Initial Primary Frequency Response.</a:t>
            </a:r>
          </a:p>
          <a:p>
            <a:pPr lvl="2"/>
            <a:r>
              <a:rPr lang="en-US" sz="1900" dirty="0" smtClean="0"/>
              <a:t>6 of 43 Evaluated Generation </a:t>
            </a:r>
            <a:r>
              <a:rPr lang="en-US" sz="1900" dirty="0" smtClean="0"/>
              <a:t>Resources</a:t>
            </a:r>
            <a:r>
              <a:rPr lang="en-US" sz="2000" dirty="0" smtClean="0"/>
              <a:t>(0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26 </a:t>
            </a:r>
            <a:r>
              <a:rPr lang="en-US" sz="1900" dirty="0"/>
              <a:t>RRS Providers</a:t>
            </a:r>
            <a:r>
              <a:rPr lang="en-US" sz="2000" dirty="0"/>
              <a:t>)</a:t>
            </a:r>
            <a:r>
              <a:rPr lang="en-US" sz="1900" dirty="0" smtClean="0"/>
              <a:t> </a:t>
            </a:r>
            <a:r>
              <a:rPr lang="en-US" sz="1900" dirty="0" smtClean="0"/>
              <a:t>had less than 75% of their expected Sustained Primary Frequency Response.</a:t>
            </a:r>
          </a:p>
          <a:p>
            <a:pPr lvl="1"/>
            <a:r>
              <a:rPr lang="en-US" sz="2200" dirty="0" smtClean="0"/>
              <a:t>9/24/2018 01:39:15</a:t>
            </a:r>
            <a:endParaRPr lang="en-US" sz="2200" dirty="0"/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653 </a:t>
            </a:r>
            <a:r>
              <a:rPr lang="en-US" sz="1900" dirty="0"/>
              <a:t>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6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61 </a:t>
            </a:r>
            <a:r>
              <a:rPr lang="en-US" sz="1900" dirty="0"/>
              <a:t>Evaluated Generation </a:t>
            </a:r>
            <a:r>
              <a:rPr lang="en-US" sz="1900" dirty="0" smtClean="0"/>
              <a:t>Resources</a:t>
            </a:r>
            <a:r>
              <a:rPr lang="en-US" sz="2000" dirty="0" smtClean="0"/>
              <a:t>(</a:t>
            </a:r>
            <a:r>
              <a:rPr lang="en-US" sz="1900" dirty="0"/>
              <a:t>0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27 </a:t>
            </a:r>
            <a:r>
              <a:rPr lang="en-US" sz="1900" dirty="0"/>
              <a:t>RRS Providers</a:t>
            </a:r>
            <a:r>
              <a:rPr lang="en-US" sz="2000" dirty="0"/>
              <a:t>)</a:t>
            </a:r>
            <a:r>
              <a:rPr lang="en-US" sz="1900" dirty="0" smtClean="0"/>
              <a:t> </a:t>
            </a:r>
            <a:r>
              <a:rPr lang="en-US" sz="1900" dirty="0"/>
              <a:t>had less than 75% of their expected Initial Primary Frequency Response.</a:t>
            </a:r>
          </a:p>
          <a:p>
            <a:pPr lvl="2"/>
            <a:r>
              <a:rPr lang="en-US" sz="1900" dirty="0"/>
              <a:t>4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61 </a:t>
            </a:r>
            <a:r>
              <a:rPr lang="en-US" sz="1900" dirty="0"/>
              <a:t>Evaluated Generation </a:t>
            </a:r>
            <a:r>
              <a:rPr lang="en-US" sz="1900" dirty="0" smtClean="0"/>
              <a:t>Resources</a:t>
            </a:r>
            <a:r>
              <a:rPr lang="en-US" sz="2000" dirty="0" smtClean="0"/>
              <a:t>(1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27 </a:t>
            </a:r>
            <a:r>
              <a:rPr lang="en-US" sz="1900" dirty="0"/>
              <a:t>RRS Providers</a:t>
            </a:r>
            <a:r>
              <a:rPr lang="en-US" sz="2000" dirty="0"/>
              <a:t>)</a:t>
            </a:r>
            <a:r>
              <a:rPr lang="en-US" sz="1900" dirty="0" smtClean="0"/>
              <a:t> </a:t>
            </a:r>
            <a:r>
              <a:rPr lang="en-US" sz="1900" dirty="0"/>
              <a:t>had less than 75% of their expected Sustained Primary Frequency </a:t>
            </a:r>
            <a:r>
              <a:rPr lang="en-US" sz="1900" dirty="0" smtClean="0"/>
              <a:t>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509" y="828675"/>
            <a:ext cx="8106032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921.60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c34af464-7aa1-4edd-9be4-83dffc1cb9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10416</TotalTime>
  <Words>547</Words>
  <Application>Microsoft Office PowerPoint</Application>
  <PresentationFormat>On-screen Show (4:3)</PresentationFormat>
  <Paragraphs>73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447</cp:revision>
  <cp:lastPrinted>2013-01-30T23:16:36Z</cp:lastPrinted>
  <dcterms:created xsi:type="dcterms:W3CDTF">2010-04-12T23:12:02Z</dcterms:created>
  <dcterms:modified xsi:type="dcterms:W3CDTF">2018-11-06T21:50:44Z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