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60" r:id="rId3"/>
    <p:sldId id="265" r:id="rId4"/>
    <p:sldId id="268" r:id="rId5"/>
    <p:sldId id="267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87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72FB3-EFD1-40CC-8C25-76E6607A5CB6}" type="datetimeFigureOut">
              <a:rPr lang="en-US" smtClean="0"/>
              <a:t>11/5/2018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04F13-F422-4523-A031-49537DE621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396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8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204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673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45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636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11/5/2018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889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11/5/2018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68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11/5/2018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66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11/5/2018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579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11/5/2018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80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11/5/2018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63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15243-23E4-4C68-8C5A-3364207FA3CD}" type="datetimeFigureOut">
              <a:rPr lang="en-US" smtClean="0"/>
              <a:t>11/5/2018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01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November 7, 2018</a:t>
            </a:r>
          </a:p>
        </p:txBody>
      </p:sp>
    </p:spTree>
    <p:extLst>
      <p:ext uri="{BB962C8B-B14F-4D97-AF65-F5344CB8AC3E}">
        <p14:creationId xmlns:p14="http://schemas.microsoft.com/office/powerpoint/2010/main" val="828577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/>
          </a:bodyPr>
          <a:lstStyle/>
          <a:p>
            <a:r>
              <a:rPr lang="en-US" dirty="0"/>
              <a:t>CRR Framework Update</a:t>
            </a:r>
          </a:p>
          <a:p>
            <a:pPr lvl="1"/>
            <a:r>
              <a:rPr lang="en-US" dirty="0"/>
              <a:t>CRR MUI upgrade will be implemented November 19, 2018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ETT update regarding the CREZ </a:t>
            </a:r>
          </a:p>
          <a:p>
            <a:endParaRPr lang="en-US" dirty="0"/>
          </a:p>
          <a:p>
            <a:r>
              <a:rPr lang="en-US" dirty="0"/>
              <a:t>Review RENA Workshop</a:t>
            </a:r>
          </a:p>
          <a:p>
            <a:pPr lvl="1"/>
            <a:r>
              <a:rPr lang="en-US" dirty="0"/>
              <a:t>Review of LDFs and possible updates</a:t>
            </a:r>
          </a:p>
          <a:p>
            <a:pPr lvl="1"/>
            <a:r>
              <a:rPr lang="en-US" dirty="0"/>
              <a:t>Review of RASs</a:t>
            </a:r>
          </a:p>
          <a:p>
            <a:pPr lvl="1"/>
            <a:r>
              <a:rPr lang="en-US" dirty="0"/>
              <a:t>Developing a granular forecast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345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WMS Action Items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0629048"/>
              </p:ext>
            </p:extLst>
          </p:nvPr>
        </p:nvGraphicFramePr>
        <p:xfrm>
          <a:off x="457200" y="1417636"/>
          <a:ext cx="8229600" cy="478183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638800">
                  <a:extLst>
                    <a:ext uri="{9D8B030D-6E8A-4147-A177-3AD203B41FA5}">
                      <a16:colId xmlns:a16="http://schemas.microsoft.com/office/drawing/2014/main" val="531536429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45554850"/>
                    </a:ext>
                  </a:extLst>
                </a:gridCol>
              </a:tblGrid>
              <a:tr h="3340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dirty="0">
                          <a:effectLst/>
                        </a:rPr>
                        <a:t>Open Action Items</a:t>
                      </a:r>
                      <a:endParaRPr lang="en-US" sz="20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dirty="0">
                          <a:effectLst/>
                        </a:rPr>
                        <a:t>Status</a:t>
                      </a:r>
                      <a:endParaRPr lang="en-US" sz="20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50176320"/>
                  </a:ext>
                </a:extLst>
              </a:tr>
              <a:tr h="4225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Transmission losses in Real-Time Settlement</a:t>
                      </a:r>
                      <a:endParaRPr lang="en-US" sz="18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On hold due to 47199</a:t>
                      </a:r>
                      <a:endParaRPr lang="en-US" sz="18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7806481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Directive #7 (Southern Cross Transmission Assignment)</a:t>
                      </a:r>
                      <a:endParaRPr lang="en-US" sz="18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On hold for Directive 6</a:t>
                      </a:r>
                      <a:endParaRPr lang="en-US" sz="18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5868079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Day-Ahead Market OD 1/23/18 Event Assignment</a:t>
                      </a:r>
                      <a:endParaRPr lang="en-US" sz="18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Complete</a:t>
                      </a:r>
                      <a:endParaRPr lang="en-US" sz="18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07592718"/>
                  </a:ext>
                </a:extLst>
              </a:tr>
              <a:tr h="6576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Review the issue of High Revenue Neutrality Allocation (RENA) and PTP Obligations</a:t>
                      </a:r>
                      <a:endParaRPr lang="en-US" sz="18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In process</a:t>
                      </a:r>
                      <a:endParaRPr lang="en-US" sz="18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05855450"/>
                  </a:ext>
                </a:extLst>
              </a:tr>
              <a:tr h="6576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Virtuals in the Day-Ahead Market (DAM) being settled at a Resource Node while in Real-Time they are settled at the connectivity node</a:t>
                      </a:r>
                      <a:endParaRPr lang="en-US" sz="18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Remove</a:t>
                      </a:r>
                      <a:endParaRPr lang="en-US" sz="18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34136619"/>
                  </a:ext>
                </a:extLst>
              </a:tr>
              <a:tr h="6576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Examine whether capacity curtailed for purpose of base case violations should be included in  Operating Reserve Demand Curve (ORDC) reserve calculations 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TBD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70851782"/>
                  </a:ext>
                </a:extLst>
              </a:tr>
              <a:tr h="6576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Consider pros/cons of increasing Congestion Revenue Right (CRR) account and review drivers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TBD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79712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0223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Self Assigned Action Items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9799352"/>
              </p:ext>
            </p:extLst>
          </p:nvPr>
        </p:nvGraphicFramePr>
        <p:xfrm>
          <a:off x="457200" y="1417636"/>
          <a:ext cx="8229600" cy="325570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val="531536429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45554850"/>
                    </a:ext>
                  </a:extLst>
                </a:gridCol>
              </a:tblGrid>
              <a:tr h="3340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dirty="0">
                          <a:effectLst/>
                        </a:rPr>
                        <a:t>Open Action Items</a:t>
                      </a:r>
                      <a:endParaRPr lang="en-US" sz="20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dirty="0">
                          <a:effectLst/>
                        </a:rPr>
                        <a:t>Status</a:t>
                      </a:r>
                      <a:endParaRPr lang="en-US" sz="20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50176320"/>
                  </a:ext>
                </a:extLst>
              </a:tr>
              <a:tr h="7273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800" u="none" dirty="0">
                          <a:effectLst/>
                        </a:rPr>
                        <a:t>Operational Next-Day Study Discussion - Review outage cancellation rules</a:t>
                      </a:r>
                      <a:endParaRPr lang="en-US" sz="1800" u="non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Seeking direction</a:t>
                      </a:r>
                      <a:r>
                        <a:rPr lang="en-US" sz="1800" u="none" baseline="0" dirty="0">
                          <a:effectLst/>
                        </a:rPr>
                        <a:t> from CMWG members</a:t>
                      </a:r>
                      <a:endParaRPr lang="en-US" sz="1800" u="none" dirty="0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84729888"/>
                  </a:ext>
                </a:extLst>
              </a:tr>
              <a:tr h="4612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Non-ERS deployments of ERS Generators</a:t>
                      </a:r>
                      <a:endParaRPr lang="en-US" sz="18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dirty="0">
                          <a:effectLst/>
                        </a:rPr>
                        <a:t>Seeking direction</a:t>
                      </a:r>
                      <a:r>
                        <a:rPr lang="en-US" sz="1800" u="none" baseline="0" dirty="0">
                          <a:effectLst/>
                        </a:rPr>
                        <a:t> from CMWG members</a:t>
                      </a:r>
                      <a:endParaRPr lang="en-US" sz="1800" u="none" dirty="0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40923246"/>
                  </a:ext>
                </a:extLst>
              </a:tr>
              <a:tr h="5076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RENA Workshop</a:t>
                      </a:r>
                      <a:r>
                        <a:rPr lang="en-US" sz="1800" u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Review of LDFs and possible updates</a:t>
                      </a:r>
                      <a:endParaRPr lang="en-US" sz="18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TBD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0585545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RENA Workshop</a:t>
                      </a:r>
                      <a:r>
                        <a:rPr lang="en-US" sz="1800" u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dirty="0"/>
                        <a:t>Review of RASs</a:t>
                      </a:r>
                      <a:endParaRPr lang="en-US" sz="1800" u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TBD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34136619"/>
                  </a:ext>
                </a:extLst>
              </a:tr>
              <a:tr h="6576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RENA Workshop</a:t>
                      </a:r>
                      <a:r>
                        <a:rPr lang="en-US" sz="1800" u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Developing a Granular Forecast to improve RENA imbalances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TBD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70851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1282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/>
          </a:bodyPr>
          <a:lstStyle/>
          <a:p>
            <a:r>
              <a:rPr lang="en-US" dirty="0"/>
              <a:t>Next Meetings:</a:t>
            </a:r>
          </a:p>
          <a:p>
            <a:pPr lvl="1"/>
            <a:r>
              <a:rPr lang="en-US" dirty="0"/>
              <a:t>November 12, 2018</a:t>
            </a:r>
          </a:p>
          <a:p>
            <a:pPr lvl="1"/>
            <a:r>
              <a:rPr lang="en-US" dirty="0"/>
              <a:t>December 3, 2018</a:t>
            </a:r>
          </a:p>
        </p:txBody>
      </p:sp>
    </p:spTree>
    <p:extLst>
      <p:ext uri="{BB962C8B-B14F-4D97-AF65-F5344CB8AC3E}">
        <p14:creationId xmlns:p14="http://schemas.microsoft.com/office/powerpoint/2010/main" val="2980458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3726</TotalTime>
  <Words>234</Words>
  <Application>Microsoft Office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Congestion Management Working Group</vt:lpstr>
      <vt:lpstr>PowerPoint Presentation</vt:lpstr>
      <vt:lpstr>Open WMS Action Items</vt:lpstr>
      <vt:lpstr>Open Self Assigned Action Items</vt:lpstr>
      <vt:lpstr>PowerPoint Presentation</vt:lpstr>
    </vt:vector>
  </TitlesOfParts>
  <Company>EFH Corporate Services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Ian</dc:creator>
  <cp:lastModifiedBy>Luminant Generation LLC</cp:lastModifiedBy>
  <cp:revision>65</cp:revision>
  <cp:lastPrinted>2018-01-09T20:19:12Z</cp:lastPrinted>
  <dcterms:created xsi:type="dcterms:W3CDTF">2017-04-04T23:56:13Z</dcterms:created>
  <dcterms:modified xsi:type="dcterms:W3CDTF">2018-11-06T00:57:12Z</dcterms:modified>
</cp:coreProperties>
</file>