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89" autoAdjust="0"/>
  </p:normalViewPr>
  <p:slideViewPr>
    <p:cSldViewPr>
      <p:cViewPr varScale="1">
        <p:scale>
          <a:sx n="112" d="100"/>
          <a:sy n="112" d="100"/>
        </p:scale>
        <p:origin x="-163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F182DB-F8EC-442B-AA02-19E493650FBF}" type="datetimeFigureOut">
              <a:rPr lang="en-US" smtClean="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29184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F182DB-F8EC-442B-AA02-19E493650FBF}" type="datetimeFigureOut">
              <a:rPr lang="en-US" smtClean="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3479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F182DB-F8EC-442B-AA02-19E493650FBF}" type="datetimeFigureOut">
              <a:rPr lang="en-US" smtClean="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595829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F182DB-F8EC-442B-AA02-19E493650FBF}" type="datetimeFigureOut">
              <a:rPr lang="en-US" smtClean="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0790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F182DB-F8EC-442B-AA02-19E493650FBF}" type="datetimeFigureOut">
              <a:rPr lang="en-US" smtClean="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701286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F182DB-F8EC-442B-AA02-19E493650FBF}" type="datetimeFigureOut">
              <a:rPr lang="en-US" smtClean="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1463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F182DB-F8EC-442B-AA02-19E493650FBF}" type="datetimeFigureOut">
              <a:rPr lang="en-US" smtClean="0"/>
              <a:t>11/6/2018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1662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F182DB-F8EC-442B-AA02-19E493650FBF}" type="datetimeFigureOut">
              <a:rPr lang="en-US" smtClean="0"/>
              <a:t>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65955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182DB-F8EC-442B-AA02-19E493650FBF}" type="datetimeFigureOut">
              <a:rPr lang="en-US" smtClean="0"/>
              <a:t>11/6/2018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04104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F182DB-F8EC-442B-AA02-19E493650FBF}" type="datetimeFigureOut">
              <a:rPr lang="en-US" smtClean="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20609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F182DB-F8EC-442B-AA02-19E493650FBF}" type="datetimeFigureOut">
              <a:rPr lang="en-US" smtClean="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55508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F182DB-F8EC-442B-AA02-19E493650FBF}" type="datetimeFigureOut">
              <a:rPr lang="en-US" smtClean="0"/>
              <a:t>11/6/2018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E6DEE-B277-412F-8503-2977301076E2}" type="slidenum">
              <a:rPr lang="en-US" smtClean="0"/>
              <a:t>‹#›</a:t>
            </a:fld>
            <a:endParaRPr lang="en-US" dirty="0"/>
          </a:p>
        </p:txBody>
      </p:sp>
    </p:spTree>
    <p:extLst>
      <p:ext uri="{BB962C8B-B14F-4D97-AF65-F5344CB8AC3E}">
        <p14:creationId xmlns:p14="http://schemas.microsoft.com/office/powerpoint/2010/main" val="181581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229600" cy="6524863"/>
          </a:xfrm>
          <a:prstGeom prst="rect">
            <a:avLst/>
          </a:prstGeom>
          <a:noFill/>
        </p:spPr>
        <p:txBody>
          <a:bodyPr wrap="square" rtlCol="0">
            <a:spAutoFit/>
          </a:bodyPr>
          <a:lstStyle/>
          <a:p>
            <a:r>
              <a:rPr lang="en-US" b="1" dirty="0" smtClean="0"/>
              <a:t>Recent Resource </a:t>
            </a:r>
            <a:r>
              <a:rPr lang="en-US" b="1" dirty="0" smtClean="0"/>
              <a:t>Adequacy </a:t>
            </a:r>
            <a:r>
              <a:rPr lang="en-US" b="1" dirty="0" smtClean="0"/>
              <a:t>Reports:</a:t>
            </a:r>
          </a:p>
          <a:p>
            <a:endParaRPr lang="en-US" b="1" dirty="0" smtClean="0"/>
          </a:p>
          <a:p>
            <a:pPr marL="285750" indent="-285750">
              <a:buFont typeface="Arial" panose="020B0604020202020204" pitchFamily="34" charset="0"/>
              <a:buChar char="•"/>
            </a:pPr>
            <a:r>
              <a:rPr lang="en-US" b="1" dirty="0" smtClean="0"/>
              <a:t>Economically Optimum Reserve Margin (EORM) / Market Equilibrium Reserve Margin (MERM) </a:t>
            </a:r>
            <a:r>
              <a:rPr lang="en-US" b="1" dirty="0" smtClean="0"/>
              <a:t>Study </a:t>
            </a:r>
            <a:r>
              <a:rPr lang="en-US" dirty="0" smtClean="0"/>
              <a:t>– Released 10/12/18, Discussed at 10/19 SAWG</a:t>
            </a:r>
          </a:p>
          <a:p>
            <a:endParaRPr lang="en-US" dirty="0" smtClean="0"/>
          </a:p>
          <a:p>
            <a:pPr marL="285750" indent="-285750">
              <a:buFont typeface="Arial" panose="020B0604020202020204" pitchFamily="34" charset="0"/>
              <a:buChar char="•"/>
            </a:pPr>
            <a:r>
              <a:rPr lang="en-US" b="1" dirty="0" smtClean="0"/>
              <a:t>Final Winter Seasonal Assessment of Resource Adequacy (Dec-Feb)</a:t>
            </a:r>
          </a:p>
          <a:p>
            <a:pPr marL="742950" lvl="1" indent="-285750">
              <a:buFont typeface="Arial" panose="020B0604020202020204" pitchFamily="34" charset="0"/>
              <a:buChar char="•"/>
            </a:pPr>
            <a:r>
              <a:rPr lang="en-US" dirty="0" smtClean="0"/>
              <a:t>ERCOT expected </a:t>
            </a:r>
            <a:r>
              <a:rPr lang="en-US" dirty="0"/>
              <a:t>to have sufficient </a:t>
            </a:r>
            <a:r>
              <a:rPr lang="en-US" dirty="0" smtClean="0"/>
              <a:t>capacity </a:t>
            </a:r>
            <a:r>
              <a:rPr lang="en-US" dirty="0"/>
              <a:t>to serve the forecasted peak demand </a:t>
            </a:r>
            <a:endParaRPr lang="en-US" dirty="0" smtClean="0"/>
          </a:p>
          <a:p>
            <a:pPr marL="742950" lvl="1" indent="-285750">
              <a:buFont typeface="Arial" panose="020B0604020202020204" pitchFamily="34" charset="0"/>
              <a:buChar char="•"/>
            </a:pPr>
            <a:r>
              <a:rPr lang="en-US" dirty="0" smtClean="0"/>
              <a:t>Forecasted </a:t>
            </a:r>
            <a:r>
              <a:rPr lang="en-US" dirty="0"/>
              <a:t>peak demand of 61,780 MW is based on expected winter peak weather conditions, and is unchanged from the forecast used for the preliminary winter SARA report released in September 2018.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1" dirty="0" smtClean="0"/>
              <a:t>Preliminary Spring Seasonal Assessment of Resource Adequacy (Mar-May)</a:t>
            </a:r>
          </a:p>
          <a:p>
            <a:pPr marL="742950" lvl="1" indent="-285750">
              <a:buFont typeface="Arial" panose="020B0604020202020204" pitchFamily="34" charset="0"/>
              <a:buChar char="•"/>
            </a:pPr>
            <a:r>
              <a:rPr lang="en-US" dirty="0" smtClean="0"/>
              <a:t>ERCOT expected </a:t>
            </a:r>
            <a:r>
              <a:rPr lang="en-US" dirty="0"/>
              <a:t>to have sufficient </a:t>
            </a:r>
            <a:r>
              <a:rPr lang="en-US" dirty="0" smtClean="0"/>
              <a:t>capacity </a:t>
            </a:r>
            <a:r>
              <a:rPr lang="en-US" dirty="0"/>
              <a:t>to serve forecasted peak </a:t>
            </a:r>
            <a:r>
              <a:rPr lang="en-US" dirty="0" smtClean="0"/>
              <a:t>demand</a:t>
            </a:r>
            <a:endParaRPr lang="en-US" dirty="0"/>
          </a:p>
          <a:p>
            <a:pPr marL="742950" lvl="1" indent="-285750">
              <a:buFont typeface="Arial" panose="020B0604020202020204" pitchFamily="34" charset="0"/>
              <a:buChar char="•"/>
            </a:pPr>
            <a:r>
              <a:rPr lang="en-US" dirty="0"/>
              <a:t>P</a:t>
            </a:r>
            <a:r>
              <a:rPr lang="en-US" dirty="0" smtClean="0"/>
              <a:t>reliminary </a:t>
            </a:r>
            <a:r>
              <a:rPr lang="en-US" dirty="0"/>
              <a:t>SARA </a:t>
            </a:r>
            <a:r>
              <a:rPr lang="en-US" dirty="0" smtClean="0"/>
              <a:t>reflects </a:t>
            </a:r>
            <a:r>
              <a:rPr lang="en-US" dirty="0"/>
              <a:t>a </a:t>
            </a:r>
            <a:r>
              <a:rPr lang="en-US" dirty="0"/>
              <a:t>S</a:t>
            </a:r>
            <a:r>
              <a:rPr lang="en-US" dirty="0" smtClean="0"/>
              <a:t>pring </a:t>
            </a:r>
            <a:r>
              <a:rPr lang="en-US" dirty="0"/>
              <a:t>2019 peak forecast of 61,566 MW based on current expectations for average weather. </a:t>
            </a:r>
            <a:endParaRPr lang="en-US" dirty="0" smtClean="0"/>
          </a:p>
          <a:p>
            <a:pPr marL="742950" lvl="1" indent="-285750">
              <a:buFont typeface="Arial" panose="020B0604020202020204" pitchFamily="34" charset="0"/>
              <a:buChar char="•"/>
            </a:pPr>
            <a:r>
              <a:rPr lang="en-US" dirty="0" smtClean="0"/>
              <a:t>A </a:t>
            </a:r>
            <a:r>
              <a:rPr lang="en-US" dirty="0"/>
              <a:t>total of 2,262 MW of new nameplate capacity is also expected to be available at the start of the spring season. This capacity total translates into 1,139 MW expected to be available during spring peak load hours, with wind contributing 638 MW, gas-fired units contributing 326 MW, and solar contributing 175 MW.</a:t>
            </a:r>
          </a:p>
          <a:p>
            <a:pPr marL="742950" lvl="1" indent="-285750">
              <a:buFont typeface="Arial" panose="020B0604020202020204" pitchFamily="34" charset="0"/>
              <a:buChar char="•"/>
            </a:pPr>
            <a:endParaRPr lang="en-US" sz="2000" b="1" dirty="0" smtClean="0"/>
          </a:p>
          <a:p>
            <a:endParaRPr lang="en-US" sz="2000" dirty="0"/>
          </a:p>
        </p:txBody>
      </p:sp>
    </p:spTree>
    <p:extLst>
      <p:ext uri="{BB962C8B-B14F-4D97-AF65-F5344CB8AC3E}">
        <p14:creationId xmlns:p14="http://schemas.microsoft.com/office/powerpoint/2010/main" val="3374142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229600" cy="6186309"/>
          </a:xfrm>
          <a:prstGeom prst="rect">
            <a:avLst/>
          </a:prstGeom>
          <a:noFill/>
        </p:spPr>
        <p:txBody>
          <a:bodyPr wrap="square" rtlCol="0">
            <a:spAutoFit/>
          </a:bodyPr>
          <a:lstStyle/>
          <a:p>
            <a:r>
              <a:rPr lang="en-US" b="1" dirty="0" smtClean="0"/>
              <a:t>Review of </a:t>
            </a:r>
            <a:r>
              <a:rPr lang="en-US" b="1" dirty="0" smtClean="0"/>
              <a:t>10/19/18 </a:t>
            </a:r>
            <a:r>
              <a:rPr lang="en-US" b="1" dirty="0" smtClean="0"/>
              <a:t>Supply Analysis Working Group Discussion </a:t>
            </a:r>
          </a:p>
          <a:p>
            <a:pPr marL="285750" indent="-285750">
              <a:buFont typeface="Arial" panose="020B0604020202020204" pitchFamily="34" charset="0"/>
              <a:buChar char="•"/>
            </a:pPr>
            <a:endParaRPr lang="en-US" b="1" dirty="0" smtClean="0"/>
          </a:p>
          <a:p>
            <a:pPr marL="285750" indent="-285750">
              <a:buFont typeface="Arial" panose="020B0604020202020204" pitchFamily="34" charset="0"/>
              <a:buChar char="•"/>
            </a:pPr>
            <a:r>
              <a:rPr lang="en-US" b="1" dirty="0" smtClean="0"/>
              <a:t>Review of EORM/MERM Studies</a:t>
            </a:r>
          </a:p>
          <a:p>
            <a:pPr marL="742950" lvl="1" indent="-285750">
              <a:buFont typeface="Arial" panose="020B0604020202020204" pitchFamily="34" charset="0"/>
              <a:buChar char="•"/>
            </a:pPr>
            <a:r>
              <a:rPr lang="en-US" dirty="0"/>
              <a:t>Studies </a:t>
            </a:r>
            <a:r>
              <a:rPr lang="en-US" dirty="0" smtClean="0"/>
              <a:t>estimate </a:t>
            </a:r>
            <a:r>
              <a:rPr lang="en-US" dirty="0"/>
              <a:t>the economically-optimal reserve margin in ERCOT and inform our ongoing review of market design for resource adequacy</a:t>
            </a:r>
          </a:p>
          <a:p>
            <a:pPr marL="742950" lvl="1" indent="-285750">
              <a:buFont typeface="Arial" panose="020B0604020202020204" pitchFamily="34" charset="0"/>
              <a:buChar char="•"/>
            </a:pPr>
            <a:r>
              <a:rPr lang="en-US" dirty="0"/>
              <a:t>Brattle Group and </a:t>
            </a:r>
            <a:r>
              <a:rPr lang="en-US" dirty="0" err="1"/>
              <a:t>Astrapé</a:t>
            </a:r>
            <a:r>
              <a:rPr lang="en-US" dirty="0"/>
              <a:t> Consulting </a:t>
            </a:r>
            <a:r>
              <a:rPr lang="en-US" dirty="0" smtClean="0"/>
              <a:t>took Q&amp;A.</a:t>
            </a:r>
            <a:endParaRPr lang="en-US" dirty="0"/>
          </a:p>
          <a:p>
            <a:endParaRPr lang="en-US" b="1" dirty="0" smtClean="0"/>
          </a:p>
          <a:p>
            <a:pPr marL="285750" indent="-285750">
              <a:buFont typeface="Arial" panose="020B0604020202020204" pitchFamily="34" charset="0"/>
              <a:buChar char="•"/>
            </a:pPr>
            <a:r>
              <a:rPr lang="en-US" b="1" dirty="0" smtClean="0"/>
              <a:t>NPRR </a:t>
            </a:r>
            <a:r>
              <a:rPr lang="en-US" b="1" dirty="0" smtClean="0"/>
              <a:t>891 Removal of NOIE Capacity Reporting Threshold of the Unregistered Distributed Generation Report</a:t>
            </a:r>
          </a:p>
          <a:p>
            <a:pPr marL="742950" lvl="1" indent="-285750">
              <a:buFont typeface="Arial" panose="020B0604020202020204" pitchFamily="34" charset="0"/>
              <a:buChar char="•"/>
            </a:pPr>
            <a:r>
              <a:rPr lang="en-US" dirty="0"/>
              <a:t>R</a:t>
            </a:r>
            <a:r>
              <a:rPr lang="en-US" dirty="0" smtClean="0"/>
              <a:t>emoves </a:t>
            </a:r>
            <a:r>
              <a:rPr lang="en-US" dirty="0"/>
              <a:t>the 50 kW threshold for Non-Opt-In Entities (NOIEs) to report unregistered Distributed Generation (DG) to ERCOT for the purpose of creating the Unregistered Distributed Generation </a:t>
            </a:r>
            <a:r>
              <a:rPr lang="en-US" dirty="0" smtClean="0"/>
              <a:t>Report to align NOIE reporting with IOU reporting.</a:t>
            </a:r>
            <a:endParaRPr lang="en-US" b="1" dirty="0" smtClean="0"/>
          </a:p>
          <a:p>
            <a:pPr marL="742950" lvl="1" indent="-285750">
              <a:buFont typeface="Arial" panose="020B0604020202020204" pitchFamily="34" charset="0"/>
              <a:buChar char="•"/>
            </a:pPr>
            <a:r>
              <a:rPr lang="en-US" dirty="0" smtClean="0"/>
              <a:t>Goal </a:t>
            </a:r>
            <a:r>
              <a:rPr lang="en-US" dirty="0" smtClean="0"/>
              <a:t>is to develop some consensus comments for WMS consideration.  Discussion to continue at </a:t>
            </a:r>
            <a:r>
              <a:rPr lang="en-US" dirty="0" smtClean="0"/>
              <a:t>12</a:t>
            </a:r>
            <a:r>
              <a:rPr lang="en-US" dirty="0" smtClean="0"/>
              <a:t>/19 </a:t>
            </a:r>
            <a:r>
              <a:rPr lang="en-US" dirty="0" smtClean="0"/>
              <a:t>Meeting.  </a:t>
            </a:r>
            <a:endParaRPr lang="en-US" dirty="0" smtClean="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smtClean="0"/>
              <a:t>DC Tie Contribution in CDR</a:t>
            </a:r>
          </a:p>
          <a:p>
            <a:pPr marL="742950" lvl="1" indent="-285750">
              <a:buFont typeface="Arial" panose="020B0604020202020204" pitchFamily="34" charset="0"/>
              <a:buChar char="•"/>
            </a:pPr>
            <a:r>
              <a:rPr lang="en-US" dirty="0" smtClean="0"/>
              <a:t>Possibly amend CDR to provide 75% Capacity Value</a:t>
            </a: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smtClean="0"/>
              <a:t>Battery Contribution in CDR</a:t>
            </a:r>
            <a:endParaRPr lang="en-US" b="1" dirty="0" smtClean="0"/>
          </a:p>
          <a:p>
            <a:endParaRPr lang="en-US" b="1" dirty="0" smtClean="0"/>
          </a:p>
          <a:p>
            <a:r>
              <a:rPr lang="en-US" i="1" dirty="0" smtClean="0"/>
              <a:t> </a:t>
            </a:r>
            <a:endParaRPr lang="en-US" i="1" dirty="0" smtClean="0"/>
          </a:p>
        </p:txBody>
      </p:sp>
    </p:spTree>
    <p:extLst>
      <p:ext uri="{BB962C8B-B14F-4D97-AF65-F5344CB8AC3E}">
        <p14:creationId xmlns:p14="http://schemas.microsoft.com/office/powerpoint/2010/main" val="1380694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229600" cy="3139321"/>
          </a:xfrm>
          <a:prstGeom prst="rect">
            <a:avLst/>
          </a:prstGeom>
          <a:noFill/>
        </p:spPr>
        <p:txBody>
          <a:bodyPr wrap="square" rtlCol="0">
            <a:spAutoFit/>
          </a:bodyPr>
          <a:lstStyle/>
          <a:p>
            <a:r>
              <a:rPr lang="en-US" b="1" dirty="0" smtClean="0"/>
              <a:t>Next </a:t>
            </a:r>
            <a:r>
              <a:rPr lang="en-US" b="1" dirty="0"/>
              <a:t>SAWG Meeting </a:t>
            </a:r>
            <a:r>
              <a:rPr lang="en-US" b="1" dirty="0" smtClean="0"/>
              <a:t>12/12/18 </a:t>
            </a:r>
            <a:endParaRPr lang="en-US" b="1" dirty="0" smtClean="0"/>
          </a:p>
          <a:p>
            <a:pPr marL="285750" indent="-285750">
              <a:buFont typeface="Arial" panose="020B0604020202020204" pitchFamily="34" charset="0"/>
              <a:buChar char="•"/>
            </a:pPr>
            <a:endParaRPr lang="en-US" b="1" dirty="0" smtClean="0"/>
          </a:p>
          <a:p>
            <a:pPr marL="285750" indent="-285750">
              <a:buFont typeface="Arial" panose="020B0604020202020204" pitchFamily="34" charset="0"/>
              <a:buChar char="•"/>
            </a:pPr>
            <a:r>
              <a:rPr lang="en-US" b="1" dirty="0" smtClean="0"/>
              <a:t>Load Forecast Discussion</a:t>
            </a:r>
          </a:p>
          <a:p>
            <a:pPr marL="285750" indent="-285750">
              <a:buFont typeface="Arial" panose="020B0604020202020204" pitchFamily="34" charset="0"/>
              <a:buChar char="•"/>
            </a:pPr>
            <a:r>
              <a:rPr lang="en-US" b="1" dirty="0" smtClean="0"/>
              <a:t>December CDR</a:t>
            </a:r>
          </a:p>
          <a:p>
            <a:pPr marL="742950" lvl="1" indent="-285750">
              <a:buFont typeface="Arial" panose="020B0604020202020204" pitchFamily="34" charset="0"/>
              <a:buChar char="•"/>
            </a:pPr>
            <a:r>
              <a:rPr lang="en-US" b="1" dirty="0" smtClean="0"/>
              <a:t>SARA if there is interest</a:t>
            </a:r>
            <a:endParaRPr lang="en-US" b="1" dirty="0" smtClean="0"/>
          </a:p>
          <a:p>
            <a:pPr marL="285750" indent="-285750">
              <a:buFont typeface="Arial" panose="020B0604020202020204" pitchFamily="34" charset="0"/>
              <a:buChar char="•"/>
            </a:pPr>
            <a:r>
              <a:rPr lang="en-US" b="1" dirty="0" smtClean="0"/>
              <a:t>NPRR </a:t>
            </a:r>
            <a:r>
              <a:rPr lang="en-US" b="1" dirty="0" smtClean="0"/>
              <a:t>891 Removal of NOIE Capacity Reporting Threshold of the Unregistered Distributed Generation </a:t>
            </a:r>
            <a:r>
              <a:rPr lang="en-US" b="1" dirty="0" smtClean="0"/>
              <a:t>Report</a:t>
            </a:r>
            <a:endParaRPr lang="en-US" dirty="0"/>
          </a:p>
          <a:p>
            <a:pPr marL="285750" indent="-285750">
              <a:buFont typeface="Arial" panose="020B0604020202020204" pitchFamily="34" charset="0"/>
              <a:buChar char="•"/>
            </a:pPr>
            <a:r>
              <a:rPr lang="en-US" b="1" dirty="0" smtClean="0"/>
              <a:t>DC Tie Contribution in CDR</a:t>
            </a:r>
            <a:endParaRPr lang="en-US" dirty="0"/>
          </a:p>
          <a:p>
            <a:pPr marL="285750" indent="-285750">
              <a:buFont typeface="Arial" panose="020B0604020202020204" pitchFamily="34" charset="0"/>
              <a:buChar char="•"/>
            </a:pPr>
            <a:r>
              <a:rPr lang="en-US" b="1" dirty="0" smtClean="0"/>
              <a:t>Battery Contribution in CDR</a:t>
            </a:r>
            <a:endParaRPr lang="en-US" b="1" dirty="0" smtClean="0"/>
          </a:p>
          <a:p>
            <a:endParaRPr lang="en-US" b="1" dirty="0" smtClean="0"/>
          </a:p>
          <a:p>
            <a:r>
              <a:rPr lang="en-US" i="1" dirty="0" smtClean="0"/>
              <a:t> </a:t>
            </a:r>
            <a:endParaRPr lang="en-US" i="1" dirty="0" smtClean="0"/>
          </a:p>
        </p:txBody>
      </p:sp>
    </p:spTree>
    <p:extLst>
      <p:ext uri="{BB962C8B-B14F-4D97-AF65-F5344CB8AC3E}">
        <p14:creationId xmlns:p14="http://schemas.microsoft.com/office/powerpoint/2010/main" val="4753749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1769</TotalTime>
  <Words>349</Words>
  <Application>Microsoft Office PowerPoint</Application>
  <PresentationFormat>On-screen Show (4:3)</PresentationFormat>
  <Paragraphs>38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NRG Energy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Reliant Energy</dc:creator>
  <cp:lastModifiedBy>Reliant Energy </cp:lastModifiedBy>
  <cp:revision>15</cp:revision>
  <dcterms:created xsi:type="dcterms:W3CDTF">2018-10-08T15:17:08Z</dcterms:created>
  <dcterms:modified xsi:type="dcterms:W3CDTF">2018-11-06T19:48:21Z</dcterms:modified>
</cp:coreProperties>
</file>