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386" r:id="rId2"/>
    <p:sldMasterId id="2147485236" r:id="rId3"/>
    <p:sldMasterId id="2147485831" r:id="rId4"/>
  </p:sldMasterIdLst>
  <p:notesMasterIdLst>
    <p:notesMasterId r:id="rId21"/>
  </p:notesMasterIdLst>
  <p:handoutMasterIdLst>
    <p:handoutMasterId r:id="rId22"/>
  </p:handoutMasterIdLst>
  <p:sldIdLst>
    <p:sldId id="389" r:id="rId5"/>
    <p:sldId id="661" r:id="rId6"/>
    <p:sldId id="400" r:id="rId7"/>
    <p:sldId id="663" r:id="rId8"/>
    <p:sldId id="664" r:id="rId9"/>
    <p:sldId id="665" r:id="rId10"/>
    <p:sldId id="666" r:id="rId11"/>
    <p:sldId id="667" r:id="rId12"/>
    <p:sldId id="668" r:id="rId13"/>
    <p:sldId id="669" r:id="rId14"/>
    <p:sldId id="670" r:id="rId15"/>
    <p:sldId id="671" r:id="rId16"/>
    <p:sldId id="672" r:id="rId17"/>
    <p:sldId id="673" r:id="rId18"/>
    <p:sldId id="674" r:id="rId19"/>
    <p:sldId id="675" r:id="rId20"/>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4224">
          <p15:clr>
            <a:srgbClr val="A4A3A4"/>
          </p15:clr>
        </p15:guide>
        <p15:guide id="2" pos="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DDDDDD"/>
    <a:srgbClr val="40949A"/>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660"/>
  </p:normalViewPr>
  <p:slideViewPr>
    <p:cSldViewPr>
      <p:cViewPr>
        <p:scale>
          <a:sx n="100" d="100"/>
          <a:sy n="100" d="100"/>
        </p:scale>
        <p:origin x="-1369" y="76"/>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35" tIns="45717" rIns="91435" bIns="45717" rtlCol="0"/>
          <a:lstStyle>
            <a:lvl1pPr algn="l" eaLnBrk="1" hangingPunct="1">
              <a:defRPr sz="1200" dirty="0">
                <a:latin typeface="Arial" charset="0"/>
              </a:defRPr>
            </a:lvl1pPr>
          </a:lstStyle>
          <a:p>
            <a:pPr>
              <a:defRPr/>
            </a:pPr>
            <a:endParaRPr lang="en-US" dirty="0"/>
          </a:p>
        </p:txBody>
      </p:sp>
      <p:sp>
        <p:nvSpPr>
          <p:cNvPr id="3" name="Date Placeholder 2"/>
          <p:cNvSpPr>
            <a:spLocks noGrp="1"/>
          </p:cNvSpPr>
          <p:nvPr>
            <p:ph type="dt" sz="quarter" idx="1"/>
          </p:nvPr>
        </p:nvSpPr>
        <p:spPr>
          <a:xfrm>
            <a:off x="3937000" y="0"/>
            <a:ext cx="3011488" cy="461963"/>
          </a:xfrm>
          <a:prstGeom prst="rect">
            <a:avLst/>
          </a:prstGeom>
        </p:spPr>
        <p:txBody>
          <a:bodyPr vert="horz" lIns="91435" tIns="45717" rIns="91435" bIns="45717" rtlCol="0"/>
          <a:lstStyle>
            <a:lvl1pPr algn="r" eaLnBrk="1" hangingPunct="1">
              <a:defRPr sz="1200">
                <a:latin typeface="Arial" charset="0"/>
              </a:defRPr>
            </a:lvl1pPr>
          </a:lstStyle>
          <a:p>
            <a:pPr>
              <a:defRPr/>
            </a:pPr>
            <a:fld id="{8A6BB71A-0003-4C21-878A-6E33609DDFD2}" type="datetimeFigureOut">
              <a:rPr lang="en-US"/>
              <a:pPr>
                <a:defRPr/>
              </a:pPr>
              <a:t>11/6/2018</a:t>
            </a:fld>
            <a:endParaRPr lang="en-US"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1435" tIns="45717" rIns="91435" bIns="45717" rtlCol="0" anchor="b"/>
          <a:lstStyle>
            <a:lvl1pPr algn="l" eaLnBrk="1" hangingPunct="1">
              <a:defRPr sz="1200" dirty="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wrap="square" lIns="91435" tIns="45717" rIns="91435" bIns="45717" numCol="1" anchor="b" anchorCtr="0" compatLnSpc="1">
            <a:prstTxWarp prst="textNoShape">
              <a:avLst/>
            </a:prstTxWarp>
          </a:bodyPr>
          <a:lstStyle>
            <a:lvl1pPr algn="r" eaLnBrk="1" hangingPunct="1">
              <a:defRPr sz="1200"/>
            </a:lvl1pPr>
          </a:lstStyle>
          <a:p>
            <a:pPr>
              <a:defRPr/>
            </a:pPr>
            <a:fld id="{6337002B-42E5-4DC6-BFB2-46069658F9CC}" type="slidenum">
              <a:rPr lang="en-US" altLang="en-US"/>
              <a:pPr>
                <a:defRPr/>
              </a:pPr>
              <a:t>‹#›</a:t>
            </a:fld>
            <a:endParaRPr lang="en-US" altLang="en-US" dirty="0"/>
          </a:p>
        </p:txBody>
      </p:sp>
    </p:spTree>
    <p:extLst>
      <p:ext uri="{BB962C8B-B14F-4D97-AF65-F5344CB8AC3E}">
        <p14:creationId xmlns:p14="http://schemas.microsoft.com/office/powerpoint/2010/main" val="439739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1"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algn="r" eaLnBrk="1" hangingPunct="1">
              <a:defRPr sz="1200" dirty="0">
                <a:latin typeface="Arial" charset="0"/>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algn="r" eaLnBrk="1" hangingPunct="1">
              <a:defRPr sz="1200"/>
            </a:lvl1pPr>
          </a:lstStyle>
          <a:p>
            <a:pPr>
              <a:defRPr/>
            </a:pPr>
            <a:fld id="{13E18E33-0EFD-4523-ADBC-772E3CCBF56B}" type="slidenum">
              <a:rPr lang="en-US" altLang="en-US"/>
              <a:pPr>
                <a:defRPr/>
              </a:pPr>
              <a:t>‹#›</a:t>
            </a:fld>
            <a:endParaRPr lang="en-US" altLang="en-US" dirty="0"/>
          </a:p>
        </p:txBody>
      </p:sp>
    </p:spTree>
    <p:extLst>
      <p:ext uri="{BB962C8B-B14F-4D97-AF65-F5344CB8AC3E}">
        <p14:creationId xmlns:p14="http://schemas.microsoft.com/office/powerpoint/2010/main" val="3419461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2666753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62320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155248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68601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429893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044082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41027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4123676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0741282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2757862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Date Placeholder 4"/>
          <p:cNvSpPr>
            <a:spLocks noGrp="1" noChangeArrowheads="1"/>
          </p:cNvSpPr>
          <p:nvPr>
            <p:ph type="dt" sz="half" idx="10"/>
          </p:nvPr>
        </p:nvSpPr>
        <p:spPr>
          <a:xfrm>
            <a:off x="2333625" y="5467350"/>
            <a:ext cx="6276975" cy="476250"/>
          </a:xfrm>
        </p:spPr>
        <p:txBody>
          <a:bodyPr/>
          <a:lstStyle>
            <a:lvl1pPr>
              <a:defRPr sz="1800" b="1" dirty="0">
                <a:solidFill>
                  <a:schemeClr val="tx1"/>
                </a:solidFill>
              </a:defRPr>
            </a:lvl1pPr>
          </a:lstStyle>
          <a:p>
            <a:pPr>
              <a:defRPr/>
            </a:pPr>
            <a:r>
              <a:rPr lang="en-US" dirty="0"/>
              <a:t>Date</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dirty="0">
                <a:solidFill>
                  <a:schemeClr val="tx1"/>
                </a:solidFill>
              </a:defRPr>
            </a:lvl1pPr>
          </a:lstStyle>
          <a:p>
            <a:pPr>
              <a:defRPr/>
            </a:pPr>
            <a:r>
              <a:rPr lang="en-US" dirty="0"/>
              <a:t>Meeting Title (optional)</a:t>
            </a:r>
          </a:p>
        </p:txBody>
      </p:sp>
    </p:spTree>
    <p:extLst>
      <p:ext uri="{BB962C8B-B14F-4D97-AF65-F5344CB8AC3E}">
        <p14:creationId xmlns:p14="http://schemas.microsoft.com/office/powerpoint/2010/main" val="76783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B2D252-8E72-4823-8FA0-189BCC9CE81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2832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EB11F27C-F784-434C-9FFD-C6F86F99C04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586149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FA1AD39B-94A5-466C-A2F5-232C80EFE67E}"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5402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159584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lvl1pPr defTabSz="457200" eaLnBrk="0" hangingPunct="0">
              <a:defRPr>
                <a:solidFill>
                  <a:schemeClr val="tx1"/>
                </a:solidFill>
                <a:latin typeface="Arial" panose="020B0604020202020204" pitchFamily="34" charset="0"/>
              </a:defRPr>
            </a:lvl1pPr>
            <a:lvl2pPr marL="742950" indent="-285750" defTabSz="457200" eaLnBrk="0" hangingPunct="0">
              <a:defRPr>
                <a:solidFill>
                  <a:schemeClr val="tx1"/>
                </a:solidFill>
                <a:latin typeface="Arial" panose="020B0604020202020204" pitchFamily="34" charset="0"/>
              </a:defRPr>
            </a:lvl2pPr>
            <a:lvl3pPr marL="1143000" indent="-228600" defTabSz="457200" eaLnBrk="0" hangingPunct="0">
              <a:defRPr>
                <a:solidFill>
                  <a:schemeClr val="tx1"/>
                </a:solidFill>
                <a:latin typeface="Arial" panose="020B0604020202020204" pitchFamily="34" charset="0"/>
              </a:defRPr>
            </a:lvl3pPr>
            <a:lvl4pPr marL="1600200" indent="-228600" defTabSz="457200" eaLnBrk="0" hangingPunct="0">
              <a:defRPr>
                <a:solidFill>
                  <a:schemeClr val="tx1"/>
                </a:solidFill>
                <a:latin typeface="Arial" panose="020B0604020202020204" pitchFamily="34" charset="0"/>
              </a:defRPr>
            </a:lvl4pPr>
            <a:lvl5pPr marL="2057400" indent="-228600" defTabSz="4572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fld id="{BB831C1F-7D36-4A32-A29C-307547D5A0CC}" type="slidenum">
              <a:rPr lang="en-US" altLang="en-US" sz="1200" smtClean="0">
                <a:solidFill>
                  <a:srgbClr val="000000"/>
                </a:solidFill>
              </a:rPr>
              <a:pPr algn="r" eaLnBrk="1" hangingPunct="1">
                <a:defRPr/>
              </a:pPr>
              <a:t>‹#›</a:t>
            </a:fld>
            <a:endParaRPr lang="en-US" altLang="en-US" sz="1200" dirty="0">
              <a:solidFill>
                <a:srgbClr val="000000"/>
              </a:solidFill>
            </a:endParaRPr>
          </a:p>
        </p:txBody>
      </p:sp>
      <p:sp>
        <p:nvSpPr>
          <p:cNvPr id="3"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27188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87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5D6EB808-759E-4248-B10A-82109D682488}" type="slidenum">
              <a:rPr lang="en-US" altLang="en-US" smtClean="0"/>
              <a:pPr>
                <a:defRPr/>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B2844D05-E469-4E2F-AAA7-E1B2A0EF2D9D}" type="slidenum">
              <a:rPr lang="en-US" altLang="en-US" smtClean="0"/>
              <a:pPr>
                <a:defRPr/>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p:txBody>
          <a:bodyPr/>
          <a:lstStyle/>
          <a:p>
            <a:pPr>
              <a:defRPr/>
            </a:pPr>
            <a:fld id="{E8E4BBE2-B9D0-4F69-BDAE-95E413D817C7}" type="slidenum">
              <a:rPr lang="en-US" altLang="en-US" smtClean="0"/>
              <a:pPr>
                <a:defRPr/>
              </a:pPr>
              <a:t>‹#›</a:t>
            </a:fld>
            <a:endParaRPr lang="en-US" alt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D6EB808-759E-4248-B10A-82109D682488}"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421792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r>
              <a:rPr lang="en-US" dirty="0" smtClean="0"/>
              <a:t>Date</a:t>
            </a:r>
            <a:endParaRPr lang="en-US" dirty="0"/>
          </a:p>
        </p:txBody>
      </p:sp>
      <p:sp>
        <p:nvSpPr>
          <p:cNvPr id="8" name="Footer Placeholder 7"/>
          <p:cNvSpPr>
            <a:spLocks noGrp="1"/>
          </p:cNvSpPr>
          <p:nvPr>
            <p:ph type="ftr" sz="quarter" idx="11"/>
          </p:nvPr>
        </p:nvSpPr>
        <p:spPr/>
        <p:txBody>
          <a:bodyPr/>
          <a:lstStyle/>
          <a:p>
            <a:pPr>
              <a:defRPr/>
            </a:pPr>
            <a:r>
              <a:rPr lang="en-US" dirty="0" smtClean="0"/>
              <a:t>Meeting Title (optional)</a:t>
            </a:r>
            <a:endParaRPr lang="en-US" dirty="0"/>
          </a:p>
        </p:txBody>
      </p:sp>
      <p:sp>
        <p:nvSpPr>
          <p:cNvPr id="9" name="Slide Number Placeholder 8"/>
          <p:cNvSpPr>
            <a:spLocks noGrp="1"/>
          </p:cNvSpPr>
          <p:nvPr>
            <p:ph type="sldNum" sz="quarter" idx="12"/>
          </p:nvPr>
        </p:nvSpPr>
        <p:spPr/>
        <p:txBody>
          <a:bodyPr/>
          <a:lstStyle/>
          <a:p>
            <a:pPr>
              <a:defRPr/>
            </a:pPr>
            <a:fld id="{74AFA16B-3E29-4810-BDFA-6DBD814FB575}" type="slidenum">
              <a:rPr lang="en-US" altLang="en-US" smtClean="0"/>
              <a:pPr>
                <a:defRPr/>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Date</a:t>
            </a:r>
            <a:endParaRPr lang="en-US" dirty="0"/>
          </a:p>
        </p:txBody>
      </p:sp>
      <p:sp>
        <p:nvSpPr>
          <p:cNvPr id="4" name="Footer Placeholder 3"/>
          <p:cNvSpPr>
            <a:spLocks noGrp="1"/>
          </p:cNvSpPr>
          <p:nvPr>
            <p:ph type="ftr" sz="quarter" idx="11"/>
          </p:nvPr>
        </p:nvSpPr>
        <p:spPr/>
        <p:txBody>
          <a:bodyPr/>
          <a:lstStyle/>
          <a:p>
            <a:pPr>
              <a:defRPr/>
            </a:pPr>
            <a:r>
              <a:rPr lang="en-US" dirty="0" smtClean="0"/>
              <a:t>Meeting Title (optional)</a:t>
            </a:r>
            <a:endParaRPr lang="en-US" dirty="0"/>
          </a:p>
        </p:txBody>
      </p:sp>
      <p:sp>
        <p:nvSpPr>
          <p:cNvPr id="5" name="Slide Number Placeholder 4"/>
          <p:cNvSpPr>
            <a:spLocks noGrp="1"/>
          </p:cNvSpPr>
          <p:nvPr>
            <p:ph type="sldNum" sz="quarter" idx="12"/>
          </p:nvPr>
        </p:nvSpPr>
        <p:spPr/>
        <p:txBody>
          <a:bodyPr/>
          <a:lstStyle/>
          <a:p>
            <a:pPr>
              <a:defRPr/>
            </a:pPr>
            <a:fld id="{9EDE4F3E-3D5B-40F0-877B-FA4695E971C6}" type="slidenum">
              <a:rPr lang="en-US" altLang="en-US" smtClean="0"/>
              <a:pPr>
                <a:defRPr/>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Date</a:t>
            </a:r>
            <a:endParaRPr lang="en-US" dirty="0"/>
          </a:p>
        </p:txBody>
      </p:sp>
      <p:sp>
        <p:nvSpPr>
          <p:cNvPr id="3" name="Footer Placeholder 2"/>
          <p:cNvSpPr>
            <a:spLocks noGrp="1"/>
          </p:cNvSpPr>
          <p:nvPr>
            <p:ph type="ftr" sz="quarter" idx="11"/>
          </p:nvPr>
        </p:nvSpPr>
        <p:spPr/>
        <p:txBody>
          <a:bodyPr/>
          <a:lstStyle/>
          <a:p>
            <a:pPr>
              <a:defRPr/>
            </a:pPr>
            <a:r>
              <a:rPr lang="en-US" dirty="0" smtClean="0"/>
              <a:t>Meeting Title (optional)</a:t>
            </a:r>
            <a:endParaRPr lang="en-US" dirty="0"/>
          </a:p>
        </p:txBody>
      </p:sp>
      <p:sp>
        <p:nvSpPr>
          <p:cNvPr id="4" name="Slide Number Placeholder 3"/>
          <p:cNvSpPr>
            <a:spLocks noGrp="1"/>
          </p:cNvSpPr>
          <p:nvPr>
            <p:ph type="sldNum" sz="quarter" idx="12"/>
          </p:nvPr>
        </p:nvSpPr>
        <p:spPr/>
        <p:txBody>
          <a:bodyPr/>
          <a:lstStyle/>
          <a:p>
            <a:pPr>
              <a:defRPr/>
            </a:pPr>
            <a:fld id="{176C0B6F-6A06-4CCF-A0FE-7B6B6049975D}" type="slidenum">
              <a:rPr lang="en-US" altLang="en-US" smtClean="0"/>
              <a:pPr>
                <a:defRPr/>
              </a:pPr>
              <a:t>‹#›</a:t>
            </a:fld>
            <a:endParaRPr lang="en-US"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6C0AA885-38C5-44C9-8470-2D8988C078F5}" type="slidenum">
              <a:rPr lang="en-US" altLang="en-US" smtClean="0"/>
              <a:pPr>
                <a:defRPr/>
              </a:pPr>
              <a:t>‹#›</a:t>
            </a:fld>
            <a:endParaRPr lang="en-US"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6" name="Footer Placeholder 5"/>
          <p:cNvSpPr>
            <a:spLocks noGrp="1"/>
          </p:cNvSpPr>
          <p:nvPr>
            <p:ph type="ftr" sz="quarter" idx="11"/>
          </p:nvPr>
        </p:nvSpPr>
        <p:spPr/>
        <p:txBody>
          <a:bodyPr/>
          <a:lstStyle/>
          <a:p>
            <a:pPr>
              <a:defRPr/>
            </a:pPr>
            <a:r>
              <a:rPr lang="en-US" dirty="0" smtClean="0"/>
              <a:t>Meeting Title (optional)</a:t>
            </a:r>
            <a:endParaRPr lang="en-US" dirty="0"/>
          </a:p>
        </p:txBody>
      </p:sp>
      <p:sp>
        <p:nvSpPr>
          <p:cNvPr id="7" name="Slide Number Placeholder 6"/>
          <p:cNvSpPr>
            <a:spLocks noGrp="1"/>
          </p:cNvSpPr>
          <p:nvPr>
            <p:ph type="sldNum" sz="quarter" idx="12"/>
          </p:nvPr>
        </p:nvSpPr>
        <p:spPr/>
        <p:txBody>
          <a:bodyPr/>
          <a:lstStyle/>
          <a:p>
            <a:pPr>
              <a:defRPr/>
            </a:pPr>
            <a:fld id="{68AEA207-E4FE-40C6-BD93-B56D4E6F479D}" type="slidenum">
              <a:rPr lang="en-US" altLang="en-US" smtClean="0"/>
              <a:pPr>
                <a:defRPr/>
              </a:pPr>
              <a:t>‹#›</a:t>
            </a:fld>
            <a:endParaRPr lang="en-US"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34B2D252-8E72-4823-8FA0-189BCC9CE810}" type="slidenum">
              <a:rPr lang="en-US" altLang="en-US" smtClean="0"/>
              <a:pPr>
                <a:defRPr/>
              </a:pPr>
              <a:t>‹#›</a:t>
            </a:fld>
            <a:endParaRPr lang="en-US"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r>
              <a:rPr lang="en-US" dirty="0" smtClean="0"/>
              <a:t>Date</a:t>
            </a:r>
            <a:endParaRPr lang="en-US" dirty="0"/>
          </a:p>
        </p:txBody>
      </p:sp>
      <p:sp>
        <p:nvSpPr>
          <p:cNvPr id="5" name="Footer Placeholder 4"/>
          <p:cNvSpPr>
            <a:spLocks noGrp="1"/>
          </p:cNvSpPr>
          <p:nvPr>
            <p:ph type="ftr" sz="quarter" idx="11"/>
          </p:nvPr>
        </p:nvSpPr>
        <p:spPr/>
        <p:txBody>
          <a:bodyPr/>
          <a:lstStyle/>
          <a:p>
            <a:pPr>
              <a:defRPr/>
            </a:pPr>
            <a:r>
              <a:rPr lang="en-US" dirty="0" smtClean="0"/>
              <a:t>Meeting Title (optional)</a:t>
            </a:r>
            <a:endParaRPr lang="en-US" dirty="0"/>
          </a:p>
        </p:txBody>
      </p:sp>
      <p:sp>
        <p:nvSpPr>
          <p:cNvPr id="6" name="Slide Number Placeholder 5"/>
          <p:cNvSpPr>
            <a:spLocks noGrp="1"/>
          </p:cNvSpPr>
          <p:nvPr>
            <p:ph type="sldNum" sz="quarter" idx="12"/>
          </p:nvPr>
        </p:nvSpPr>
        <p:spPr/>
        <p:txBody>
          <a:bodyPr/>
          <a:lstStyle/>
          <a:p>
            <a:pPr>
              <a:defRPr/>
            </a:pPr>
            <a:fld id="{EB11F27C-F784-434C-9FFD-C6F86F99C040}" type="slidenum">
              <a:rPr lang="en-US" altLang="en-US" smtClean="0"/>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2844D05-E469-4E2F-AAA7-E1B2A0EF2D9D}"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50351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E8E4BBE2-B9D0-4F69-BDAE-95E413D817C7}"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39766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74AFA16B-3E29-4810-BDFA-6DBD814FB575}" type="slidenum">
              <a:rPr lang="en-US" altLang="en-US"/>
              <a:pPr>
                <a:defRPr/>
              </a:pPr>
              <a:t>‹#›</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18593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9EDE4F3E-3D5B-40F0-877B-FA4695E971C6}" type="slidenum">
              <a:rPr lang="en-US" altLang="en-US"/>
              <a:pPr>
                <a:defRPr/>
              </a:pPr>
              <a:t>‹#›</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33854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76C0B6F-6A06-4CCF-A0FE-7B6B6049975D}" type="slidenum">
              <a:rPr lang="en-US" altLang="en-US"/>
              <a:pPr>
                <a:defRPr/>
              </a:pPr>
              <a:t>‹#›</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81614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0AA885-38C5-44C9-8470-2D8988C078F5}"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4603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8AEA207-E4FE-40C6-BD93-B56D4E6F479D}"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3899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8D40A47-3DD9-4C1E-BC60-5C5DFBAF17EF}" type="slidenum">
              <a:rPr lang="en-US" altLang="en-US"/>
              <a:pPr>
                <a:defRPr/>
              </a:pPr>
              <a:t>‹#›</a:t>
            </a:fld>
            <a:endParaRPr lang="en-US" altLang="en-US" dirty="0"/>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2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defRPr>
            </a:lvl1pPr>
          </a:lstStyle>
          <a:p>
            <a:pPr>
              <a:defRPr/>
            </a:pPr>
            <a:r>
              <a:rPr lang="en-US" dirty="0"/>
              <a:t>Meeting Title (optional)</a:t>
            </a: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defRPr>
            </a:lvl1pPr>
          </a:lstStyle>
          <a:p>
            <a:pPr>
              <a:defRPr/>
            </a:pPr>
            <a:r>
              <a:rPr lang="en-US" dirty="0"/>
              <a:t>Date</a:t>
            </a:r>
          </a:p>
        </p:txBody>
      </p:sp>
      <p:sp>
        <p:nvSpPr>
          <p:cNvPr id="103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4"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fld id="{F1DF9C0A-5BB2-4EC4-80B6-B62649C667F0}" type="slidenum">
              <a:rPr lang="en-US" altLang="en-US" sz="1200" smtClean="0"/>
              <a:pPr algn="ctr" eaLnBrk="1" hangingPunct="1">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5828" r:id="rId1"/>
    <p:sldLayoutId id="2147485816" r:id="rId2"/>
    <p:sldLayoutId id="2147485817" r:id="rId3"/>
    <p:sldLayoutId id="2147485818" r:id="rId4"/>
    <p:sldLayoutId id="2147485819" r:id="rId5"/>
    <p:sldLayoutId id="2147485820" r:id="rId6"/>
    <p:sldLayoutId id="2147485821" r:id="rId7"/>
    <p:sldLayoutId id="2147485822" r:id="rId8"/>
    <p:sldLayoutId id="2147485823" r:id="rId9"/>
    <p:sldLayoutId id="2147485824" r:id="rId10"/>
    <p:sldLayoutId id="2147485825" r:id="rId11"/>
    <p:sldLayoutId id="2147485826"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dirty="0">
              <a:solidFill>
                <a:prstClr val="white"/>
              </a:solidFill>
            </a:endParaRPr>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1200">
                <a:solidFill>
                  <a:prstClr val="black">
                    <a:tint val="75000"/>
                  </a:prstClr>
                </a:solidFill>
                <a:latin typeface="Arial"/>
              </a:defRPr>
            </a:lvl1pPr>
          </a:lstStyle>
          <a:p>
            <a:pPr>
              <a:defRPr/>
            </a:pPr>
            <a:fld id="{6ECE9855-A38A-4A5F-8F2F-06FFABD34A01}" type="datetime1">
              <a:rPr lang="en-US"/>
              <a:pPr>
                <a:defRPr/>
              </a:pPr>
              <a:t>11/6/2018</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dirty="0">
                <a:solidFill>
                  <a:prstClr val="black">
                    <a:tint val="75000"/>
                  </a:prstClr>
                </a:solidFill>
                <a:latin typeface="Arial"/>
              </a:defRPr>
            </a:lvl1pPr>
          </a:lstStyle>
          <a:p>
            <a:pPr>
              <a:defRPr/>
            </a:pP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defRPr>
            </a:lvl1pPr>
          </a:lstStyle>
          <a:p>
            <a:pPr>
              <a:defRPr/>
            </a:pPr>
            <a:fld id="{B2A5F010-3F29-44CA-9E29-651C5229D50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5829" r:id="rId1"/>
    <p:sldLayoutId id="2147485830" r:id="rId2"/>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230563" y="0"/>
            <a:ext cx="5913437"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07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6850" y="2876550"/>
            <a:ext cx="28575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27" r:id="rId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smtClean="0"/>
              <a:t>Date</a:t>
            </a:r>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r>
              <a:rPr lang="en-US" dirty="0" smtClean="0"/>
              <a:t>Meeting Title (optional)</a:t>
            </a:r>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B8D40A47-3DD9-4C1E-BC60-5C5DFBAF17EF}" type="slidenum">
              <a:rPr lang="en-US" altLang="en-US" smtClean="0"/>
              <a:pPr>
                <a:defRPr/>
              </a:pPr>
              <a:t>‹#›</a:t>
            </a:fld>
            <a:endParaRPr lang="en-US" altLang="en-US" dirty="0"/>
          </a:p>
        </p:txBody>
      </p:sp>
      <p:sp>
        <p:nvSpPr>
          <p:cNvPr id="9"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5832" r:id="rId1"/>
    <p:sldLayoutId id="2147485833" r:id="rId2"/>
    <p:sldLayoutId id="2147485834" r:id="rId3"/>
    <p:sldLayoutId id="2147485835" r:id="rId4"/>
    <p:sldLayoutId id="2147485836" r:id="rId5"/>
    <p:sldLayoutId id="2147485837" r:id="rId6"/>
    <p:sldLayoutId id="2147485838" r:id="rId7"/>
    <p:sldLayoutId id="2147485839" r:id="rId8"/>
    <p:sldLayoutId id="2147485840" r:id="rId9"/>
    <p:sldLayoutId id="2147485841" r:id="rId10"/>
    <p:sldLayoutId id="2147485842" r:id="rId11"/>
  </p:sldLayoutIdLst>
  <p:hf sldNum="0" hdr="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381000" y="1219200"/>
            <a:ext cx="8305800" cy="4114800"/>
          </a:xfrm>
        </p:spPr>
        <p:txBody>
          <a:bodyPr/>
          <a:lstStyle/>
          <a:p>
            <a:pPr algn="ctr"/>
            <a:r>
              <a:rPr lang="en-US" altLang="en-US" dirty="0" smtClean="0"/>
              <a:t>MSWG</a:t>
            </a:r>
            <a:br>
              <a:rPr lang="en-US" altLang="en-US" dirty="0" smtClean="0"/>
            </a:br>
            <a:r>
              <a:rPr lang="en-US" altLang="en-US" dirty="0" smtClean="0"/>
              <a:t/>
            </a:r>
            <a:br>
              <a:rPr lang="en-US" altLang="en-US" dirty="0" smtClean="0"/>
            </a:br>
            <a:r>
              <a:rPr lang="en-US" altLang="en-US" dirty="0" smtClean="0"/>
              <a:t>Update to WMS</a:t>
            </a:r>
            <a:br>
              <a:rPr lang="en-US" altLang="en-US" dirty="0" smtClean="0"/>
            </a:br>
            <a:r>
              <a:rPr lang="en-US" altLang="en-US" dirty="0" smtClean="0"/>
              <a:t>11/6/2018</a:t>
            </a:r>
            <a:endParaRPr lang="en-US"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02934" y="815182"/>
            <a:ext cx="7347554" cy="534431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10</a:t>
            </a:fld>
            <a:endParaRPr lang="en-US"/>
          </a:p>
        </p:txBody>
      </p:sp>
    </p:spTree>
    <p:extLst>
      <p:ext uri="{BB962C8B-B14F-4D97-AF65-F5344CB8AC3E}">
        <p14:creationId xmlns:p14="http://schemas.microsoft.com/office/powerpoint/2010/main" val="303308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60580" y="815182"/>
            <a:ext cx="7343032" cy="533716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610600" y="6561138"/>
            <a:ext cx="381000" cy="296862"/>
          </a:xfrm>
          <a:prstGeom prst="rect">
            <a:avLst/>
          </a:prstGeom>
        </p:spPr>
        <p:txBody>
          <a:bodyPr/>
          <a:lstStyle/>
          <a:p>
            <a:fld id="{1D93BD3E-1E9A-4970-A6F7-E7AC52762E0C}" type="slidenum">
              <a:rPr lang="en-US" smtClean="0"/>
              <a:t>11</a:t>
            </a:fld>
            <a:endParaRPr lang="en-US" dirty="0"/>
          </a:p>
        </p:txBody>
      </p:sp>
    </p:spTree>
    <p:extLst>
      <p:ext uri="{BB962C8B-B14F-4D97-AF65-F5344CB8AC3E}">
        <p14:creationId xmlns:p14="http://schemas.microsoft.com/office/powerpoint/2010/main" val="2700634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22981" y="805106"/>
            <a:ext cx="7357168" cy="5332000"/>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534400" y="6561138"/>
            <a:ext cx="457200" cy="296862"/>
          </a:xfrm>
          <a:prstGeom prst="rect">
            <a:avLst/>
          </a:prstGeom>
        </p:spPr>
        <p:txBody>
          <a:bodyPr/>
          <a:lstStyle/>
          <a:p>
            <a:fld id="{1D93BD3E-1E9A-4970-A6F7-E7AC52762E0C}" type="slidenum">
              <a:rPr lang="en-US" smtClean="0"/>
              <a:t>12</a:t>
            </a:fld>
            <a:endParaRPr lang="en-US" dirty="0"/>
          </a:p>
        </p:txBody>
      </p:sp>
    </p:spTree>
    <p:extLst>
      <p:ext uri="{BB962C8B-B14F-4D97-AF65-F5344CB8AC3E}">
        <p14:creationId xmlns:p14="http://schemas.microsoft.com/office/powerpoint/2010/main" val="1219192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07983" y="730673"/>
            <a:ext cx="7435437" cy="539391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610600" y="6561138"/>
            <a:ext cx="381000" cy="296862"/>
          </a:xfrm>
          <a:prstGeom prst="rect">
            <a:avLst/>
          </a:prstGeom>
        </p:spPr>
        <p:txBody>
          <a:bodyPr/>
          <a:lstStyle/>
          <a:p>
            <a:fld id="{1D93BD3E-1E9A-4970-A6F7-E7AC52762E0C}" type="slidenum">
              <a:rPr lang="en-US" smtClean="0"/>
              <a:t>13</a:t>
            </a:fld>
            <a:endParaRPr lang="en-US"/>
          </a:p>
        </p:txBody>
      </p:sp>
    </p:spTree>
    <p:extLst>
      <p:ext uri="{BB962C8B-B14F-4D97-AF65-F5344CB8AC3E}">
        <p14:creationId xmlns:p14="http://schemas.microsoft.com/office/powerpoint/2010/main" val="23175766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938292" y="794399"/>
            <a:ext cx="7343616" cy="537387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610600" y="6561138"/>
            <a:ext cx="381000" cy="296862"/>
          </a:xfrm>
          <a:prstGeom prst="rect">
            <a:avLst/>
          </a:prstGeom>
        </p:spPr>
        <p:txBody>
          <a:bodyPr/>
          <a:lstStyle/>
          <a:p>
            <a:fld id="{1D93BD3E-1E9A-4970-A6F7-E7AC52762E0C}" type="slidenum">
              <a:rPr lang="en-US" smtClean="0"/>
              <a:t>14</a:t>
            </a:fld>
            <a:endParaRPr lang="en-US" dirty="0"/>
          </a:p>
        </p:txBody>
      </p:sp>
    </p:spTree>
    <p:extLst>
      <p:ext uri="{BB962C8B-B14F-4D97-AF65-F5344CB8AC3E}">
        <p14:creationId xmlns:p14="http://schemas.microsoft.com/office/powerpoint/2010/main" val="7107829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1"/>
          </p:nvPr>
        </p:nvSpPr>
        <p:spPr>
          <a:xfrm>
            <a:off x="457200" y="5192751"/>
            <a:ext cx="8229600" cy="740664"/>
          </a:xfrm>
        </p:spPr>
        <p:txBody>
          <a:bodyPr>
            <a:normAutofit fontScale="92500"/>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294967295"/>
          </p:nvPr>
        </p:nvSpPr>
        <p:spPr>
          <a:xfrm>
            <a:off x="4718050" y="5815013"/>
            <a:ext cx="4425950" cy="595312"/>
          </a:xfrm>
          <a:prstGeom prst="rect">
            <a:avLst/>
          </a:prstGeo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3355975" y="814388"/>
            <a:ext cx="5788025" cy="219075"/>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gridCol w="512064"/>
                <a:gridCol w="512064"/>
                <a:gridCol w="512064"/>
                <a:gridCol w="512064"/>
                <a:gridCol w="512064"/>
                <a:gridCol w="512064"/>
                <a:gridCol w="512064"/>
                <a:gridCol w="512064"/>
                <a:gridCol w="512064"/>
                <a:gridCol w="512064"/>
                <a:gridCol w="512064"/>
                <a:gridCol w="512064"/>
                <a:gridCol w="512064"/>
              </a:tblGrid>
              <a:tr h="201168">
                <a:tc>
                  <a:txBody>
                    <a:bodyPr/>
                    <a:lstStyle/>
                    <a:p>
                      <a:pPr marL="25400" marR="25400" algn="l">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87.8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-24.3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21.5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77.2</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-6.1</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201168">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597331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1"/>
          </p:nvPr>
        </p:nvSpPr>
        <p:spPr>
          <a:xfrm>
            <a:off x="1901952" y="804672"/>
            <a:ext cx="5788152" cy="219456"/>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3355975" y="2166938"/>
            <a:ext cx="5788025" cy="219075"/>
          </a:xfrm>
        </p:spPr>
        <p:txBody>
          <a:bodyPr/>
          <a:lstStyle/>
          <a:p>
            <a:pPr marL="0" marR="0" indent="0" algn="ctr">
              <a:spcBef>
                <a:spcPts val="0"/>
              </a:spcBef>
              <a:spcAft>
                <a:spcPts val="0"/>
              </a:spcAft>
              <a:buNone/>
            </a:pPr>
            <a:r>
              <a:rPr sz="800" b="1">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3355975" y="3557588"/>
            <a:ext cx="5788025" cy="219075"/>
          </a:xfrm>
        </p:spPr>
        <p:txBody>
          <a:bodyPr/>
          <a:lstStyle/>
          <a:p>
            <a:pPr marL="0" marR="0" indent="0" algn="ctr">
              <a:spcBef>
                <a:spcPts val="0"/>
              </a:spcBef>
              <a:spcAft>
                <a:spcPts val="0"/>
              </a:spcAft>
              <a:buNone/>
            </a:pPr>
            <a:r>
              <a:rPr sz="800" b="1" dirty="0" smtClean="0">
                <a:solidFill>
                  <a:srgbClr val="3DB0CD">
                    <a:alpha val="100000"/>
                  </a:srgbClr>
                </a:solidFill>
                <a:latin typeface="Times New Roman"/>
                <a:ea typeface="Times New Roman"/>
                <a:cs typeface="Times New Roman"/>
              </a:rPr>
              <a:t>ZONAL </a:t>
            </a:r>
            <a:r>
              <a:rPr sz="800" b="1" dirty="0">
                <a:solidFill>
                  <a:srgbClr val="3DB0CD">
                    <a:alpha val="100000"/>
                  </a:srgbClr>
                </a:solidFill>
                <a:latin typeface="Times New Roman"/>
                <a:ea typeface="Times New Roman"/>
                <a:cs typeface="Times New Roman"/>
              </a:rPr>
              <a:t>AUCTION REVENUE PER CONGESTION 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3355975" y="4919663"/>
            <a:ext cx="5788025" cy="219075"/>
          </a:xfrm>
        </p:spPr>
        <p:txBody>
          <a:bodyPr/>
          <a:lstStyle/>
          <a:p>
            <a:pPr marL="0" marR="0" indent="0" algn="ctr">
              <a:spcBef>
                <a:spcPts val="0"/>
              </a:spcBef>
              <a:spcAft>
                <a:spcPts val="0"/>
              </a:spcAft>
              <a:buNone/>
            </a:pPr>
            <a:r>
              <a:rPr lang="en-US" sz="800" b="1" dirty="0" smtClean="0">
                <a:solidFill>
                  <a:srgbClr val="3DB0CD">
                    <a:alpha val="100000"/>
                  </a:srgbClr>
                </a:solidFill>
                <a:latin typeface="Times New Roman"/>
                <a:ea typeface="Times New Roman"/>
                <a:cs typeface="Times New Roman"/>
              </a:rPr>
              <a:t>NET ALLOCATION TO LOAD PER </a:t>
            </a:r>
            <a:r>
              <a:rPr sz="800" b="1" dirty="0" smtClean="0">
                <a:solidFill>
                  <a:srgbClr val="3DB0CD">
                    <a:alpha val="100000"/>
                  </a:srgbClr>
                </a:solidFill>
                <a:latin typeface="Times New Roman"/>
                <a:ea typeface="Times New Roman"/>
                <a:cs typeface="Times New Roman"/>
              </a:rPr>
              <a:t>CONGESTION </a:t>
            </a:r>
            <a:r>
              <a:rPr sz="800" b="1" dirty="0">
                <a:solidFill>
                  <a:srgbClr val="3DB0CD">
                    <a:alpha val="100000"/>
                  </a:srgbClr>
                </a:solidFill>
                <a:latin typeface="Times New Roman"/>
                <a:ea typeface="Times New Roman"/>
                <a:cs typeface="Times New Roman"/>
              </a:rPr>
              <a:t>MANAGEMENT </a:t>
            </a:r>
            <a:r>
              <a:rPr sz="800" b="1" dirty="0" smtClean="0">
                <a:solidFill>
                  <a:srgbClr val="3DB0CD">
                    <a:alpha val="100000"/>
                  </a:srgbClr>
                </a:solidFill>
                <a:latin typeface="Times New Roman"/>
                <a:ea typeface="Times New Roman"/>
                <a:cs typeface="Times New Roman"/>
              </a:rPr>
              <a:t>ZONE</a:t>
            </a:r>
            <a:r>
              <a:rPr lang="en-US" sz="800" b="1" dirty="0" smtClean="0">
                <a:solidFill>
                  <a:srgbClr val="3DB0CD">
                    <a:alpha val="100000"/>
                  </a:srgbClr>
                </a:solidFill>
                <a:latin typeface="Times New Roman"/>
                <a:ea typeface="Times New Roman"/>
                <a:cs typeface="Times New Roman"/>
              </a:rPr>
              <a:t> ($/MWh)</a:t>
            </a:r>
            <a:r>
              <a:rPr sz="800" b="1" baseline="30000" dirty="0" smtClean="0">
                <a:solidFill>
                  <a:srgbClr val="3DB0CD">
                    <a:alpha val="100000"/>
                  </a:srgbClr>
                </a:solidFill>
                <a:latin typeface="Times New Roman"/>
                <a:ea typeface="Times New Roman"/>
                <a:cs typeface="Times New Roman"/>
              </a:rPr>
              <a:t>4</a:t>
            </a:r>
            <a:endParaRPr sz="800" b="1" baseline="30000" dirty="0">
              <a:solidFill>
                <a:srgbClr val="3DB0CD">
                  <a:alpha val="100000"/>
                </a:srgbClr>
              </a:solidFill>
              <a:latin typeface="Times New Roman"/>
              <a:ea typeface="Times New Roman"/>
              <a:cs typeface="Times New Roman"/>
            </a:endParaRP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-4.8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-5.8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gridCol w="585216"/>
                <a:gridCol w="585216"/>
                <a:gridCol w="585216"/>
                <a:gridCol w="585216"/>
                <a:gridCol w="585216"/>
                <a:gridCol w="585216"/>
                <a:gridCol w="585216"/>
                <a:gridCol w="585216"/>
                <a:gridCol w="585216"/>
                <a:gridCol w="585216"/>
                <a:gridCol w="585216"/>
                <a:gridCol w="585216"/>
                <a:gridCol w="585216"/>
              </a:tblGrid>
              <a:tr h="182880">
                <a:tc>
                  <a:txBody>
                    <a:bodyPr/>
                    <a:lstStyle/>
                    <a:p>
                      <a:pPr marL="25400" marR="25400" algn="r">
                        <a:spcBef>
                          <a:spcPts val="200"/>
                        </a:spcBef>
                        <a:spcAft>
                          <a:spcPts val="200"/>
                        </a:spcAft>
                        <a:buNone/>
                      </a:pPr>
                      <a:r>
                        <a:rPr sz="800" b="1">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Oct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Nov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2.5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-1.9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-0.5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-3.7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r>
              <a:tr h="182880">
                <a:tc>
                  <a:txBody>
                    <a:bodyPr/>
                    <a:lstStyle/>
                    <a:p>
                      <a:pPr marL="25400" marR="25400" algn="l">
                        <a:spcBef>
                          <a:spcPts val="200"/>
                        </a:spcBef>
                        <a:spcAft>
                          <a:spcPts val="200"/>
                        </a:spcAft>
                        <a:buNone/>
                      </a:pPr>
                      <a:r>
                        <a:rPr sz="90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r>
            </a:tbl>
          </a:graphicData>
        </a:graphic>
      </p:graphicFrame>
    </p:spTree>
    <p:extLst>
      <p:ext uri="{BB962C8B-B14F-4D97-AF65-F5344CB8AC3E}">
        <p14:creationId xmlns:p14="http://schemas.microsoft.com/office/powerpoint/2010/main" val="836933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20940" cy="548640"/>
          </a:xfrm>
        </p:spPr>
        <p:txBody>
          <a:bodyPr/>
          <a:lstStyle/>
          <a:p>
            <a:pPr algn="ctr"/>
            <a:r>
              <a:rPr lang="en-US" altLang="en-US" b="1" dirty="0" smtClean="0">
                <a:solidFill>
                  <a:srgbClr val="C00000"/>
                </a:solidFill>
              </a:rPr>
              <a:t>MSWG </a:t>
            </a:r>
            <a:r>
              <a:rPr lang="en-US" altLang="en-US" b="1" dirty="0">
                <a:solidFill>
                  <a:srgbClr val="C00000"/>
                </a:solidFill>
              </a:rPr>
              <a:t>Meeting </a:t>
            </a:r>
            <a:r>
              <a:rPr lang="en-US" altLang="en-US" b="1" dirty="0" smtClean="0">
                <a:solidFill>
                  <a:srgbClr val="C00000"/>
                </a:solidFill>
              </a:rPr>
              <a:t>10/17/18</a:t>
            </a:r>
            <a:endParaRPr lang="en-US" dirty="0"/>
          </a:p>
        </p:txBody>
      </p:sp>
      <p:sp>
        <p:nvSpPr>
          <p:cNvPr id="3" name="Content Placeholder 2"/>
          <p:cNvSpPr>
            <a:spLocks noGrp="1"/>
          </p:cNvSpPr>
          <p:nvPr>
            <p:ph idx="1"/>
          </p:nvPr>
        </p:nvSpPr>
        <p:spPr>
          <a:xfrm>
            <a:off x="822960" y="1100628"/>
            <a:ext cx="7520940" cy="3776172"/>
          </a:xfrm>
        </p:spPr>
        <p:txBody>
          <a:bodyPr>
            <a:normAutofit fontScale="85000" lnSpcReduction="20000"/>
          </a:bodyPr>
          <a:lstStyle/>
          <a:p>
            <a:pPr marL="514350" lvl="4" indent="-457200">
              <a:spcBef>
                <a:spcPts val="800"/>
              </a:spcBef>
              <a:buNone/>
              <a:defRPr/>
            </a:pPr>
            <a:r>
              <a:rPr lang="en-US" sz="2800" b="1" dirty="0" smtClean="0"/>
              <a:t>ON Going  Activities</a:t>
            </a:r>
          </a:p>
          <a:p>
            <a:pPr marL="514350" lvl="4" indent="-457200">
              <a:spcBef>
                <a:spcPts val="800"/>
              </a:spcBef>
              <a:defRPr/>
            </a:pPr>
            <a:r>
              <a:rPr lang="en-US" sz="2200" dirty="0" smtClean="0"/>
              <a:t>Nodal Handbook – ongoing </a:t>
            </a:r>
          </a:p>
          <a:p>
            <a:pPr marL="514350" lvl="4" indent="-457200">
              <a:spcBef>
                <a:spcPts val="800"/>
              </a:spcBef>
              <a:defRPr/>
            </a:pPr>
            <a:r>
              <a:rPr lang="en-US" sz="2200" dirty="0" smtClean="0"/>
              <a:t>Settlement Stability Report – Appendix A</a:t>
            </a:r>
            <a:endParaRPr lang="en-US" sz="2200" dirty="0" smtClean="0"/>
          </a:p>
          <a:p>
            <a:pPr marL="514350" lvl="4" indent="-457200">
              <a:spcBef>
                <a:spcPts val="800"/>
              </a:spcBef>
              <a:defRPr/>
            </a:pPr>
            <a:r>
              <a:rPr lang="en-US" sz="2200" dirty="0" smtClean="0"/>
              <a:t>Special </a:t>
            </a:r>
            <a:r>
              <a:rPr lang="en-US" sz="2200" dirty="0" err="1" smtClean="0"/>
              <a:t>Webex</a:t>
            </a:r>
            <a:r>
              <a:rPr lang="en-US" sz="2200" dirty="0" smtClean="0"/>
              <a:t> on October 23 on NPRR884</a:t>
            </a:r>
          </a:p>
          <a:p>
            <a:pPr marL="752094" lvl="5" indent="-457200">
              <a:spcBef>
                <a:spcPts val="800"/>
              </a:spcBef>
              <a:defRPr/>
            </a:pPr>
            <a:r>
              <a:rPr lang="en-US" sz="2000" dirty="0" smtClean="0"/>
              <a:t>Concerns about availability of flags</a:t>
            </a:r>
          </a:p>
          <a:p>
            <a:pPr marL="1008126" lvl="6" indent="-457200">
              <a:spcBef>
                <a:spcPts val="800"/>
              </a:spcBef>
              <a:defRPr/>
            </a:pPr>
            <a:r>
              <a:rPr lang="en-US" sz="2000" dirty="0" smtClean="0"/>
              <a:t>ERCOT will bring the Settlement Matrix Calculation to MSWG prior to implementation</a:t>
            </a:r>
          </a:p>
          <a:p>
            <a:pPr marL="752094" lvl="5" indent="-457200">
              <a:spcBef>
                <a:spcPts val="800"/>
              </a:spcBef>
              <a:defRPr/>
            </a:pPr>
            <a:r>
              <a:rPr lang="en-US" sz="2000" dirty="0" smtClean="0"/>
              <a:t>Varying Definitions on </a:t>
            </a:r>
            <a:r>
              <a:rPr lang="en-US" sz="2000" i="1" dirty="0" err="1" smtClean="0"/>
              <a:t>before</a:t>
            </a:r>
            <a:r>
              <a:rPr lang="en-US" sz="2000" dirty="0" err="1" smtClean="0"/>
              <a:t>CCGR</a:t>
            </a:r>
            <a:r>
              <a:rPr lang="en-US" sz="2000" dirty="0" smtClean="0"/>
              <a:t> and </a:t>
            </a:r>
            <a:r>
              <a:rPr lang="en-US" sz="2000" dirty="0" err="1" smtClean="0"/>
              <a:t>a</a:t>
            </a:r>
            <a:r>
              <a:rPr lang="en-US" sz="2000" i="1" dirty="0" err="1" smtClean="0"/>
              <a:t>fter</a:t>
            </a:r>
            <a:r>
              <a:rPr lang="en-US" sz="2000" dirty="0" err="1" smtClean="0"/>
              <a:t>CCGR</a:t>
            </a:r>
            <a:endParaRPr lang="en-US" sz="2000" dirty="0" smtClean="0"/>
          </a:p>
          <a:p>
            <a:pPr marL="752094" lvl="5" indent="-457200">
              <a:spcBef>
                <a:spcPts val="800"/>
              </a:spcBef>
              <a:defRPr/>
            </a:pPr>
            <a:r>
              <a:rPr lang="en-US" sz="2000" dirty="0" smtClean="0"/>
              <a:t>ERCOT was able to address concerns regarding the use of the varying definitions.</a:t>
            </a:r>
          </a:p>
          <a:p>
            <a:pPr marL="752094" lvl="5" indent="-457200">
              <a:spcBef>
                <a:spcPts val="800"/>
              </a:spcBef>
              <a:defRPr/>
            </a:pPr>
            <a:r>
              <a:rPr lang="en-US" sz="2000" dirty="0" smtClean="0"/>
              <a:t>MSWG Requested that when NPRR’s with Settlement equations are approved that MSWG review the Settlement Matrix prior to implementation to help identify issues </a:t>
            </a:r>
            <a:r>
              <a:rPr lang="en-US" sz="2000" dirty="0"/>
              <a:t>.</a:t>
            </a:r>
            <a:endParaRPr lang="en-US" sz="2000" dirty="0" smtClean="0"/>
          </a:p>
          <a:p>
            <a:pPr marL="294894" lvl="5" indent="0">
              <a:spcBef>
                <a:spcPts val="800"/>
              </a:spcBef>
              <a:buNone/>
              <a:defRPr/>
            </a:pPr>
            <a:endParaRPr lang="en-US" sz="2000" dirty="0"/>
          </a:p>
          <a:p>
            <a:pPr marL="752094" lvl="5" indent="-457200">
              <a:spcBef>
                <a:spcPts val="800"/>
              </a:spcBef>
              <a:defRPr/>
            </a:pPr>
            <a:endParaRPr lang="en-US" sz="2000" dirty="0"/>
          </a:p>
          <a:p>
            <a:pPr marL="2114550" lvl="4" indent="-285750"/>
            <a:endParaRPr lang="en-US" dirty="0"/>
          </a:p>
        </p:txBody>
      </p:sp>
      <p:sp>
        <p:nvSpPr>
          <p:cNvPr id="5" name="Date Placeholder 4"/>
          <p:cNvSpPr>
            <a:spLocks noGrp="1"/>
          </p:cNvSpPr>
          <p:nvPr>
            <p:ph type="dt" sz="half" idx="10"/>
          </p:nvPr>
        </p:nvSpPr>
        <p:spPr/>
        <p:txBody>
          <a:bodyPr/>
          <a:lstStyle/>
          <a:p>
            <a:pPr>
              <a:defRPr/>
            </a:pPr>
            <a:r>
              <a:rPr lang="en-US" dirty="0" smtClean="0"/>
              <a:t>Date</a:t>
            </a:r>
            <a:endParaRPr lang="en-US" dirty="0"/>
          </a:p>
        </p:txBody>
      </p:sp>
      <p:sp>
        <p:nvSpPr>
          <p:cNvPr id="4" name="Footer Placeholder 3"/>
          <p:cNvSpPr>
            <a:spLocks noGrp="1"/>
          </p:cNvSpPr>
          <p:nvPr>
            <p:ph type="ftr" sz="quarter" idx="11"/>
          </p:nvPr>
        </p:nvSpPr>
        <p:spPr/>
        <p:txBody>
          <a:bodyPr/>
          <a:lstStyle/>
          <a:p>
            <a:pPr>
              <a:defRPr/>
            </a:pPr>
            <a:r>
              <a:rPr lang="en-US" dirty="0" smtClean="0"/>
              <a:t>Meeting Title (optional)</a:t>
            </a:r>
            <a:endParaRPr lang="en-US" dirty="0"/>
          </a:p>
        </p:txBody>
      </p:sp>
    </p:spTree>
    <p:extLst>
      <p:ext uri="{BB962C8B-B14F-4D97-AF65-F5344CB8AC3E}">
        <p14:creationId xmlns:p14="http://schemas.microsoft.com/office/powerpoint/2010/main" val="3034634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685800"/>
            <a:ext cx="8077200" cy="2590800"/>
          </a:xfrm>
        </p:spPr>
        <p:txBody>
          <a:bodyPr/>
          <a:lstStyle/>
          <a:p>
            <a:pPr marL="0" indent="0" algn="ctr">
              <a:buFontTx/>
              <a:buNone/>
              <a:defRPr/>
            </a:pPr>
            <a:r>
              <a:rPr lang="en-US" altLang="en-US" sz="2800" dirty="0" smtClean="0"/>
              <a:t>Questions?</a:t>
            </a:r>
          </a:p>
          <a:p>
            <a:pPr marL="0" indent="0" algn="ctr">
              <a:buFontTx/>
              <a:buNone/>
              <a:defRPr/>
            </a:pPr>
            <a:r>
              <a:rPr lang="en-US" altLang="en-US" sz="2800" dirty="0" smtClean="0"/>
              <a:t>Next Meeting </a:t>
            </a:r>
            <a:r>
              <a:rPr lang="en-US" altLang="en-US" sz="2800" dirty="0" smtClean="0"/>
              <a:t> 11/14/2018</a:t>
            </a:r>
          </a:p>
          <a:p>
            <a:pPr marL="0" indent="0" algn="ctr">
              <a:buFontTx/>
              <a:buNone/>
              <a:defRPr/>
            </a:pPr>
            <a:r>
              <a:rPr lang="en-US" altLang="en-US" sz="2800" dirty="0" err="1" smtClean="0">
                <a:solidFill>
                  <a:srgbClr val="C00000"/>
                </a:solidFill>
              </a:rPr>
              <a:t>Webex</a:t>
            </a:r>
            <a:r>
              <a:rPr lang="en-US" altLang="en-US" sz="2800" dirty="0" smtClean="0">
                <a:solidFill>
                  <a:srgbClr val="C00000"/>
                </a:solidFill>
              </a:rPr>
              <a:t> Only</a:t>
            </a:r>
            <a:endParaRPr lang="en-US" altLang="en-US" sz="2800" dirty="0">
              <a:solidFill>
                <a:srgbClr val="C00000"/>
              </a:solidFill>
            </a:endParaRPr>
          </a:p>
          <a:p>
            <a:pPr marL="0" indent="0">
              <a:buNone/>
              <a:defRPr/>
            </a:pPr>
            <a:endParaRPr lang="en-US" alt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9962" y="2484407"/>
            <a:ext cx="1984075" cy="188918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8200" cy="381000"/>
          </a:xfrm>
        </p:spPr>
        <p:txBody>
          <a:bodyPr/>
          <a:lstStyle/>
          <a:p>
            <a:r>
              <a:rPr lang="en-US" sz="2000" dirty="0" smtClean="0"/>
              <a:t>8.2(2)(c</a:t>
            </a:r>
            <a:r>
              <a:rPr lang="en-US" sz="2000" dirty="0"/>
              <a:t>)(</a:t>
            </a:r>
            <a:r>
              <a:rPr lang="en-US" sz="2000" dirty="0" err="1"/>
              <a:t>i</a:t>
            </a:r>
            <a:r>
              <a:rPr lang="en-US" sz="2000" dirty="0"/>
              <a:t>) Track number of price changes</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1282245436"/>
              </p:ext>
            </p:extLst>
          </p:nvPr>
        </p:nvGraphicFramePr>
        <p:xfrm>
          <a:off x="1236019" y="1219200"/>
          <a:ext cx="6748161" cy="1159785"/>
        </p:xfrm>
        <a:graphic>
          <a:graphicData uri="http://schemas.openxmlformats.org/drawingml/2006/table">
            <a:tbl>
              <a:tblPr firstRow="1" firstCol="1" bandRow="1"/>
              <a:tblGrid>
                <a:gridCol w="1140007"/>
                <a:gridCol w="628500"/>
                <a:gridCol w="710067"/>
                <a:gridCol w="701302"/>
                <a:gridCol w="727602"/>
                <a:gridCol w="648705"/>
                <a:gridCol w="561042"/>
                <a:gridCol w="718835"/>
                <a:gridCol w="912101"/>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lt1"/>
                          </a:solidFill>
                          <a:effectLst/>
                          <a:latin typeface="+mn-lt"/>
                          <a:ea typeface="+mn-ea"/>
                          <a:cs typeface="+mn-cs"/>
                        </a:rPr>
                        <a:t>Reporting Period: </a:t>
                      </a:r>
                      <a:r>
                        <a:rPr lang="en-US" sz="1200" b="1" kern="1200" dirty="0" smtClean="0">
                          <a:solidFill>
                            <a:schemeClr val="bg1"/>
                          </a:solidFill>
                          <a:effectLst/>
                          <a:latin typeface="+mn-lt"/>
                          <a:ea typeface="+mn-ea"/>
                          <a:cs typeface="+mn-cs"/>
                        </a:rPr>
                        <a:t>2018 Q3</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smtClean="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smtClean="0">
                          <a:effectLst/>
                          <a:latin typeface="+mn-lt"/>
                          <a:ea typeface="+mn-ea"/>
                          <a:cs typeface="+mn-cs"/>
                        </a:rPr>
                        <a:t># of Intervals</a:t>
                      </a:r>
                      <a:r>
                        <a:rPr lang="en-US" sz="1200" baseline="0" dirty="0" smtClean="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smtClean="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smtClean="0">
                          <a:solidFill>
                            <a:schemeClr val="bg1"/>
                          </a:solidFill>
                          <a:effectLst/>
                          <a:latin typeface="+mn-lt"/>
                        </a:rPr>
                        <a:t>7/18/2018</a:t>
                      </a:r>
                      <a:endParaRPr lang="en-US" sz="1000" b="1" i="0" u="none" strike="noStrike" dirty="0">
                        <a:solidFill>
                          <a:schemeClr val="bg1"/>
                        </a:solidFill>
                        <a:effectLst/>
                        <a:latin typeface="+mn-lt"/>
                      </a:endParaRP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5,238</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4,274</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10</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smtClean="0">
                          <a:solidFill>
                            <a:schemeClr val="dk1"/>
                          </a:solidFill>
                          <a:latin typeface="+mn-lt"/>
                          <a:ea typeface="+mn-ea"/>
                          <a:cs typeface="+mn-cs"/>
                        </a:rPr>
                        <a:t>-</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9</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smtClean="0">
                          <a:solidFill>
                            <a:schemeClr val="dk1"/>
                          </a:solidFill>
                          <a:latin typeface="+mn-lt"/>
                          <a:ea typeface="+mn-ea"/>
                          <a:cs typeface="+mn-cs"/>
                        </a:rPr>
                        <a:t>6</a:t>
                      </a:r>
                      <a:endParaRPr lang="en-US" sz="1000" kern="1200" dirty="0">
                        <a:solidFill>
                          <a:schemeClr val="dk1"/>
                        </a:solidFill>
                        <a:latin typeface="+mn-lt"/>
                        <a:ea typeface="+mn-ea"/>
                        <a:cs typeface="+mn-cs"/>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r>
            </a:tbl>
          </a:graphicData>
        </a:graphic>
      </p:graphicFrame>
      <p:sp>
        <p:nvSpPr>
          <p:cNvPr id="9" name="TextBox 8"/>
          <p:cNvSpPr txBox="1"/>
          <p:nvPr/>
        </p:nvSpPr>
        <p:spPr>
          <a:xfrm>
            <a:off x="1236018" y="2378985"/>
            <a:ext cx="6748161" cy="1446550"/>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r>
              <a:rPr lang="en-US" sz="1100" b="1" u="sng" dirty="0" smtClean="0">
                <a:solidFill>
                  <a:prstClr val="black"/>
                </a:solidFill>
              </a:rPr>
              <a:t>:</a:t>
            </a:r>
          </a:p>
          <a:p>
            <a:pPr defTabSz="457200"/>
            <a:endParaRPr lang="en-US" sz="1100" b="1" u="sng" dirty="0">
              <a:solidFill>
                <a:prstClr val="black"/>
              </a:solidFill>
            </a:endParaRPr>
          </a:p>
          <a:p>
            <a:pPr defTabSz="457200"/>
            <a:r>
              <a:rPr lang="en-US" sz="1100" dirty="0" smtClean="0">
                <a:solidFill>
                  <a:prstClr val="black"/>
                </a:solidFill>
              </a:rPr>
              <a:t>The price changes above were a result of incorrect definitions of two double-circuit contingencies. These incorrect definitions led to a Data Input error and resulted in incorrect Real-Time prices as explained in </a:t>
            </a:r>
            <a:r>
              <a:rPr lang="en-US" sz="1100" smtClean="0">
                <a:solidFill>
                  <a:prstClr val="black"/>
                </a:solidFill>
              </a:rPr>
              <a:t>Market Notice W-A072018-01.</a:t>
            </a:r>
            <a:endParaRPr lang="en-US" sz="1100" dirty="0" smtClean="0">
              <a:solidFill>
                <a:prstClr val="black"/>
              </a:solidFill>
            </a:endParaRPr>
          </a:p>
          <a:p>
            <a:pPr defTabSz="457200"/>
            <a:endParaRPr lang="en-US" sz="1100" dirty="0">
              <a:solidFill>
                <a:prstClr val="black"/>
              </a:solidFill>
            </a:endParaRPr>
          </a:p>
          <a:p>
            <a:pPr defTabSz="457200"/>
            <a:r>
              <a:rPr lang="en-US" sz="1100" dirty="0" smtClean="0">
                <a:solidFill>
                  <a:prstClr val="black"/>
                </a:solidFill>
              </a:rPr>
              <a:t>The price changes reported on this slide display the price corrections that have been done after the Settlement Statement has posted for the Operating Day.</a:t>
            </a:r>
            <a:endParaRPr lang="en-US" sz="1100" dirty="0">
              <a:solidFill>
                <a:prstClr val="black"/>
              </a:solidFill>
            </a:endParaRPr>
          </a:p>
        </p:txBody>
      </p:sp>
      <p:sp>
        <p:nvSpPr>
          <p:cNvPr id="3" name="TextBox 2"/>
          <p:cNvSpPr txBox="1"/>
          <p:nvPr/>
        </p:nvSpPr>
        <p:spPr>
          <a:xfrm>
            <a:off x="685800" y="76200"/>
            <a:ext cx="7696200" cy="369332"/>
          </a:xfrm>
          <a:prstGeom prst="rect">
            <a:avLst/>
          </a:prstGeom>
          <a:noFill/>
        </p:spPr>
        <p:txBody>
          <a:bodyPr wrap="square" rtlCol="0">
            <a:spAutoFit/>
          </a:bodyPr>
          <a:lstStyle/>
          <a:p>
            <a:pPr algn="ctr"/>
            <a:r>
              <a:rPr lang="en-US" dirty="0" smtClean="0"/>
              <a:t>Appendix A</a:t>
            </a:r>
            <a:endParaRPr lang="en-US" dirty="0"/>
          </a:p>
        </p:txBody>
      </p:sp>
    </p:spTree>
    <p:extLst>
      <p:ext uri="{BB962C8B-B14F-4D97-AF65-F5344CB8AC3E}">
        <p14:creationId xmlns:p14="http://schemas.microsoft.com/office/powerpoint/2010/main" val="1258848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a:t>
            </a:r>
            <a:r>
              <a:rPr lang="en-US" sz="2000" dirty="0" smtClean="0"/>
              <a:t>)(</a:t>
            </a:r>
            <a:r>
              <a:rPr lang="en-US" sz="2000" dirty="0"/>
              <a:t>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5</a:t>
            </a:fld>
            <a:endParaRPr lang="en-US"/>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b="1" dirty="0" smtClean="0"/>
              <a:t>Submitted but not resolved disputes may be:</a:t>
            </a:r>
          </a:p>
          <a:p>
            <a:pPr marL="171450" indent="-171450">
              <a:buFont typeface="Arial" panose="020B0604020202020204" pitchFamily="34" charset="0"/>
              <a:buChar char="•"/>
            </a:pPr>
            <a:r>
              <a:rPr lang="en-US" sz="800" b="1" dirty="0" smtClean="0"/>
              <a:t>Not started</a:t>
            </a:r>
          </a:p>
          <a:p>
            <a:pPr marL="171450" indent="-171450">
              <a:buFont typeface="Arial" panose="020B0604020202020204" pitchFamily="34" charset="0"/>
              <a:buChar char="•"/>
            </a:pPr>
            <a:r>
              <a:rPr lang="en-US" sz="800" b="1" dirty="0" smtClean="0"/>
              <a:t>Open</a:t>
            </a:r>
          </a:p>
          <a:p>
            <a:pPr marL="171450" indent="-171450">
              <a:buFont typeface="Arial" panose="020B0604020202020204" pitchFamily="34" charset="0"/>
              <a:buChar char="•"/>
            </a:pPr>
            <a:r>
              <a:rPr lang="en-US" sz="800" b="1" dirty="0" smtClean="0"/>
              <a:t>Rejected</a:t>
            </a:r>
          </a:p>
          <a:p>
            <a:pPr marL="171450" indent="-171450">
              <a:buFont typeface="Arial" panose="020B0604020202020204" pitchFamily="34" charset="0"/>
              <a:buChar char="•"/>
            </a:pPr>
            <a:r>
              <a:rPr lang="en-US" sz="800" b="1" dirty="0" smtClean="0"/>
              <a:t>Withdrawn</a:t>
            </a:r>
          </a:p>
        </p:txBody>
      </p:sp>
      <p:pic>
        <p:nvPicPr>
          <p:cNvPr id="4" name="Picture 3"/>
          <p:cNvPicPr>
            <a:picLocks noChangeAspect="1"/>
          </p:cNvPicPr>
          <p:nvPr/>
        </p:nvPicPr>
        <p:blipFill>
          <a:blip r:embed="rId3"/>
          <a:stretch>
            <a:fillRect/>
          </a:stretch>
        </p:blipFill>
        <p:spPr>
          <a:xfrm>
            <a:off x="381000" y="1359602"/>
            <a:ext cx="8382000" cy="3898197"/>
          </a:xfrm>
          <a:prstGeom prst="rect">
            <a:avLst/>
          </a:prstGeom>
        </p:spPr>
      </p:pic>
    </p:spTree>
    <p:extLst>
      <p:ext uri="{BB962C8B-B14F-4D97-AF65-F5344CB8AC3E}">
        <p14:creationId xmlns:p14="http://schemas.microsoft.com/office/powerpoint/2010/main" val="428650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6707669" y="4191000"/>
            <a:ext cx="1807155" cy="2192012"/>
          </a:xfrm>
          <a:prstGeom prst="rect">
            <a:avLst/>
          </a:prstGeom>
        </p:spPr>
      </p:pic>
      <p:pic>
        <p:nvPicPr>
          <p:cNvPr id="4" name="Picture 3"/>
          <p:cNvPicPr>
            <a:picLocks noChangeAspect="1"/>
          </p:cNvPicPr>
          <p:nvPr/>
        </p:nvPicPr>
        <p:blipFill>
          <a:blip r:embed="rId4"/>
          <a:stretch>
            <a:fillRect/>
          </a:stretch>
        </p:blipFill>
        <p:spPr>
          <a:xfrm>
            <a:off x="110832" y="1027648"/>
            <a:ext cx="8780952" cy="267337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6</a:t>
            </a:fld>
            <a:endParaRPr lang="en-US"/>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smtClean="0"/>
              <a:t>NOTE: </a:t>
            </a:r>
            <a:r>
              <a:rPr lang="en-US" sz="800" dirty="0" smtClean="0"/>
              <a:t>ERS </a:t>
            </a:r>
            <a:r>
              <a:rPr lang="en-US" sz="800" dirty="0"/>
              <a:t>Final settlement </a:t>
            </a:r>
            <a:r>
              <a:rPr lang="en-US" sz="800" dirty="0" smtClean="0"/>
              <a:t>OD data </a:t>
            </a:r>
            <a:r>
              <a:rPr lang="en-US" sz="800" dirty="0"/>
              <a:t>is not </a:t>
            </a:r>
            <a:r>
              <a:rPr lang="en-US" sz="800" dirty="0" smtClean="0"/>
              <a:t>represented </a:t>
            </a:r>
            <a:r>
              <a:rPr lang="en-US" sz="800" dirty="0"/>
              <a:t>in graph</a:t>
            </a:r>
            <a:r>
              <a:rPr lang="en-US" sz="800" dirty="0" smtClean="0"/>
              <a:t>.</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smtClean="0"/>
              <a:t>Average percent change</a:t>
            </a:r>
            <a:endParaRPr lang="en-US" sz="1200" b="1" dirty="0"/>
          </a:p>
        </p:txBody>
      </p:sp>
    </p:spTree>
    <p:extLst>
      <p:ext uri="{BB962C8B-B14F-4D97-AF65-F5344CB8AC3E}">
        <p14:creationId xmlns:p14="http://schemas.microsoft.com/office/powerpoint/2010/main" val="3328421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717865" y="583433"/>
            <a:ext cx="3675877" cy="2821939"/>
          </a:xfrm>
          <a:prstGeom prst="rect">
            <a:avLst/>
          </a:prstGeom>
        </p:spPr>
      </p:pic>
      <p:pic>
        <p:nvPicPr>
          <p:cNvPr id="10" name="Picture 9"/>
          <p:cNvPicPr>
            <a:picLocks noChangeAspect="1"/>
          </p:cNvPicPr>
          <p:nvPr/>
        </p:nvPicPr>
        <p:blipFill>
          <a:blip r:embed="rId4"/>
          <a:stretch>
            <a:fillRect/>
          </a:stretch>
        </p:blipFill>
        <p:spPr>
          <a:xfrm>
            <a:off x="4717865" y="3397816"/>
            <a:ext cx="3675877" cy="2858140"/>
          </a:xfrm>
          <a:prstGeom prst="rect">
            <a:avLst/>
          </a:prstGeom>
        </p:spPr>
      </p:pic>
      <p:pic>
        <p:nvPicPr>
          <p:cNvPr id="9" name="Picture 8"/>
          <p:cNvPicPr>
            <a:picLocks noChangeAspect="1"/>
          </p:cNvPicPr>
          <p:nvPr/>
        </p:nvPicPr>
        <p:blipFill>
          <a:blip r:embed="rId5"/>
          <a:stretch>
            <a:fillRect/>
          </a:stretch>
        </p:blipFill>
        <p:spPr>
          <a:xfrm>
            <a:off x="687293" y="3405372"/>
            <a:ext cx="3684987" cy="2850583"/>
          </a:xfrm>
          <a:prstGeom prst="rect">
            <a:avLst/>
          </a:prstGeom>
        </p:spPr>
      </p:pic>
      <p:pic>
        <p:nvPicPr>
          <p:cNvPr id="8" name="Picture 7"/>
          <p:cNvPicPr>
            <a:picLocks noChangeAspect="1"/>
          </p:cNvPicPr>
          <p:nvPr/>
        </p:nvPicPr>
        <p:blipFill>
          <a:blip r:embed="rId6"/>
          <a:stretch>
            <a:fillRect/>
          </a:stretch>
        </p:blipFill>
        <p:spPr>
          <a:xfrm>
            <a:off x="687293" y="706790"/>
            <a:ext cx="3684987" cy="269858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7</a:t>
            </a:fld>
            <a:endParaRPr lang="en-US"/>
          </a:p>
        </p:txBody>
      </p:sp>
    </p:spTree>
    <p:extLst>
      <p:ext uri="{BB962C8B-B14F-4D97-AF65-F5344CB8AC3E}">
        <p14:creationId xmlns:p14="http://schemas.microsoft.com/office/powerpoint/2010/main" val="3649881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611309" y="750987"/>
            <a:ext cx="3628709" cy="2802643"/>
          </a:xfrm>
          <a:prstGeom prst="rect">
            <a:avLst/>
          </a:prstGeom>
        </p:spPr>
      </p:pic>
      <p:pic>
        <p:nvPicPr>
          <p:cNvPr id="9" name="Picture 8"/>
          <p:cNvPicPr>
            <a:picLocks noChangeAspect="1"/>
          </p:cNvPicPr>
          <p:nvPr/>
        </p:nvPicPr>
        <p:blipFill>
          <a:blip r:embed="rId4"/>
          <a:stretch>
            <a:fillRect/>
          </a:stretch>
        </p:blipFill>
        <p:spPr>
          <a:xfrm>
            <a:off x="4713703" y="750987"/>
            <a:ext cx="3651811" cy="2795716"/>
          </a:xfrm>
          <a:prstGeom prst="rect">
            <a:avLst/>
          </a:prstGeom>
        </p:spPr>
      </p:pic>
      <p:pic>
        <p:nvPicPr>
          <p:cNvPr id="5" name="Picture 4"/>
          <p:cNvPicPr>
            <a:picLocks noChangeAspect="1"/>
          </p:cNvPicPr>
          <p:nvPr/>
        </p:nvPicPr>
        <p:blipFill>
          <a:blip r:embed="rId5"/>
          <a:stretch>
            <a:fillRect/>
          </a:stretch>
        </p:blipFill>
        <p:spPr>
          <a:xfrm>
            <a:off x="4790210" y="3546703"/>
            <a:ext cx="3575305" cy="2717007"/>
          </a:xfrm>
          <a:prstGeom prst="rect">
            <a:avLst/>
          </a:prstGeom>
        </p:spPr>
      </p:pic>
      <p:pic>
        <p:nvPicPr>
          <p:cNvPr id="4" name="Picture 3"/>
          <p:cNvPicPr>
            <a:picLocks noChangeAspect="1"/>
          </p:cNvPicPr>
          <p:nvPr/>
        </p:nvPicPr>
        <p:blipFill>
          <a:blip r:embed="rId6"/>
          <a:stretch>
            <a:fillRect/>
          </a:stretch>
        </p:blipFill>
        <p:spPr>
          <a:xfrm>
            <a:off x="591787" y="3546703"/>
            <a:ext cx="3648231" cy="2717008"/>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c)(iv) Other Settlement metrics</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8</a:t>
            </a:fld>
            <a:endParaRPr lang="en-US"/>
          </a:p>
        </p:txBody>
      </p:sp>
    </p:spTree>
    <p:extLst>
      <p:ext uri="{BB962C8B-B14F-4D97-AF65-F5344CB8AC3E}">
        <p14:creationId xmlns:p14="http://schemas.microsoft.com/office/powerpoint/2010/main" val="3299406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38201" y="717595"/>
            <a:ext cx="7382256" cy="540783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smtClean="0"/>
              <a:t>8.2(2)(</a:t>
            </a:r>
            <a:r>
              <a:rPr lang="en-US" sz="2000" dirty="0"/>
              <a:t>c)(v) Availability of ESIID consumption data</a:t>
            </a:r>
            <a:endParaRPr lang="en-US" sz="2000" b="1" dirty="0">
              <a:solidFill>
                <a:schemeClr val="accent1"/>
              </a:solidFill>
            </a:endParaRPr>
          </a:p>
        </p:txBody>
      </p:sp>
      <p:sp>
        <p:nvSpPr>
          <p:cNvPr id="6" name="Slide Number Placeholder 5"/>
          <p:cNvSpPr>
            <a:spLocks noGrp="1"/>
          </p:cNvSpPr>
          <p:nvPr>
            <p:ph type="sldNum" sz="quarter" idx="10"/>
          </p:nvPr>
        </p:nvSpPr>
        <p:spPr>
          <a:xfrm>
            <a:off x="8763000" y="6561138"/>
            <a:ext cx="228600" cy="212725"/>
          </a:xfrm>
          <a:prstGeom prst="rect">
            <a:avLst/>
          </a:prstGeom>
        </p:spPr>
        <p:txBody>
          <a:bodyPr/>
          <a:lstStyle/>
          <a:p>
            <a:fld id="{1D93BD3E-1E9A-4970-A6F7-E7AC52762E0C}" type="slidenum">
              <a:rPr lang="en-US" smtClean="0"/>
              <a:t>9</a:t>
            </a:fld>
            <a:endParaRPr lang="en-US"/>
          </a:p>
        </p:txBody>
      </p:sp>
    </p:spTree>
    <p:extLst>
      <p:ext uri="{BB962C8B-B14F-4D97-AF65-F5344CB8AC3E}">
        <p14:creationId xmlns:p14="http://schemas.microsoft.com/office/powerpoint/2010/main" val="3154783224"/>
      </p:ext>
    </p:extLst>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48204</TotalTime>
  <Words>1807</Words>
  <Application>Microsoft Office PowerPoint</Application>
  <PresentationFormat>On-screen Show (4:3)</PresentationFormat>
  <Paragraphs>712</Paragraphs>
  <Slides>16</Slides>
  <Notes>11</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Custom Design</vt:lpstr>
      <vt:lpstr>1_Custom Design</vt:lpstr>
      <vt:lpstr>2_Custom Design</vt:lpstr>
      <vt:lpstr>Angles</vt:lpstr>
      <vt:lpstr>MSWG  Update to WMS 11/6/2018</vt:lpstr>
      <vt:lpstr>MSWG Meeting 10/17/18</vt:lpstr>
      <vt:lpstr>PowerPoint Presentation</vt:lpstr>
      <vt:lpstr>8.2(2)(c)(i) Track number of price changes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8.2(2)(g) Net Allocation to Load - Totals and $/MWh </vt:lpstr>
      <vt:lpstr>8.2(2)(g) Net Allocation to Load - Totals and $/MWh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Basaran, Harika</dc:creator>
  <cp:lastModifiedBy>Lookadoo, Heddie</cp:lastModifiedBy>
  <cp:revision>1962</cp:revision>
  <cp:lastPrinted>2016-10-21T15:37:14Z</cp:lastPrinted>
  <dcterms:created xsi:type="dcterms:W3CDTF">2005-04-21T14:28:35Z</dcterms:created>
  <dcterms:modified xsi:type="dcterms:W3CDTF">2018-11-06T20:57:14Z</dcterms:modified>
</cp:coreProperties>
</file>