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1"/>
  </p:notesMasterIdLst>
  <p:handoutMasterIdLst>
    <p:handoutMasterId r:id="rId12"/>
  </p:handoutMasterIdLst>
  <p:sldIdLst>
    <p:sldId id="260" r:id="rId7"/>
    <p:sldId id="257" r:id="rId8"/>
    <p:sldId id="266" r:id="rId9"/>
    <p:sldId id="265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45" autoAdjust="0"/>
    <p:restoredTop sz="94660"/>
  </p:normalViewPr>
  <p:slideViewPr>
    <p:cSldViewPr showGuides="1">
      <p:cViewPr varScale="1">
        <p:scale>
          <a:sx n="126" d="100"/>
          <a:sy n="126" d="100"/>
        </p:scale>
        <p:origin x="1356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7833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November</a:t>
            </a:r>
            <a:r>
              <a:rPr lang="en-US" b="1" dirty="0" smtClean="0">
                <a:solidFill>
                  <a:srgbClr val="000000"/>
                </a:solidFill>
              </a:rPr>
              <a:t> </a:t>
            </a:r>
            <a:r>
              <a:rPr lang="en-US" b="1" dirty="0" smtClean="0">
                <a:solidFill>
                  <a:srgbClr val="000000"/>
                </a:solidFill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</a:t>
            </a:r>
            <a:r>
              <a:rPr lang="en-US" sz="1600" b="1" kern="0" dirty="0" smtClean="0">
                <a:solidFill>
                  <a:srgbClr val="000000"/>
                </a:solidFill>
              </a:rPr>
              <a:t>– </a:t>
            </a:r>
            <a:r>
              <a:rPr lang="en-US" sz="1600" b="1" kern="0" dirty="0" smtClean="0">
                <a:solidFill>
                  <a:srgbClr val="000000"/>
                </a:solidFill>
              </a:rPr>
              <a:t>October</a:t>
            </a:r>
            <a:r>
              <a:rPr lang="en-US" sz="1600" b="1" kern="0" dirty="0" smtClean="0">
                <a:solidFill>
                  <a:srgbClr val="000000"/>
                </a:solidFill>
              </a:rPr>
              <a:t> </a:t>
            </a:r>
            <a:r>
              <a:rPr lang="en-US" sz="1600" b="1" kern="0" dirty="0" smtClean="0">
                <a:solidFill>
                  <a:srgbClr val="000000"/>
                </a:solidFill>
              </a:rPr>
              <a:t>2018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</a:t>
            </a:r>
            <a:r>
              <a:rPr lang="en-US" sz="1600" kern="0" dirty="0" smtClean="0">
                <a:solidFill>
                  <a:srgbClr val="000000"/>
                </a:solidFill>
              </a:rPr>
              <a:t>targets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Retail 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October </a:t>
            </a:r>
            <a:r>
              <a:rPr lang="en-US" sz="1600" b="1" kern="0" dirty="0" smtClean="0">
                <a:solidFill>
                  <a:srgbClr val="000000"/>
                </a:solidFill>
              </a:rPr>
              <a:t>2018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10/14/18 </a:t>
            </a:r>
            <a:r>
              <a:rPr lang="en-US" sz="1600" dirty="0"/>
              <a:t>– Planned Maintenance (Site Failover – Retail Processing, </a:t>
            </a:r>
            <a:r>
              <a:rPr lang="en-US" sz="1600" dirty="0" err="1"/>
              <a:t>MarkeTrak</a:t>
            </a:r>
            <a:r>
              <a:rPr lang="en-US" sz="1600" dirty="0"/>
              <a:t>, </a:t>
            </a:r>
            <a:r>
              <a:rPr lang="en-US" sz="1600" dirty="0" err="1"/>
              <a:t>FindESIID</a:t>
            </a:r>
            <a:r>
              <a:rPr lang="en-US" sz="1600" dirty="0"/>
              <a:t>, </a:t>
            </a:r>
            <a:r>
              <a:rPr lang="en-US" sz="1600" dirty="0" err="1"/>
              <a:t>FindTransaction</a:t>
            </a:r>
            <a:r>
              <a:rPr lang="en-US" sz="1600" dirty="0" smtClean="0"/>
              <a:t>)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Non-Retail </a:t>
            </a:r>
            <a:r>
              <a:rPr lang="en-US" sz="1600" b="1" kern="0" dirty="0">
                <a:solidFill>
                  <a:srgbClr val="000000"/>
                </a:solidFill>
              </a:rPr>
              <a:t>Incidents &amp; Maintenance – October 2018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10/12/18 </a:t>
            </a:r>
            <a:r>
              <a:rPr lang="en-US" sz="1600" dirty="0"/>
              <a:t>9:01 – 10:07 PM – Downloading of reports from ERCOT's Market Information System (MIS) may have been intermittent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10/15/18 – Planned Maintenance (Site Failover – External Web Services)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10/16/18 – Planned Maintenance (Site Failover – MIS)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10/17/18 – Planned Maintenance (Site Failover – MPIM, Retail API)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10/22/18 – Planned Maintenance (ercot.com)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10/23/18 – 10/25/18 – R5 Release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10/24/18 7:01 – 7:30 AM – Access to ERCOT's Market Information System (MIS) may have been intermittent</a:t>
            </a:r>
          </a:p>
          <a:p>
            <a:pPr marL="457200" lvl="1" indent="0" eaLnBrk="0" fontAlgn="base" hangingPunct="0">
              <a:spcAft>
                <a:spcPct val="0"/>
              </a:spcAft>
              <a:buNone/>
            </a:pPr>
            <a:endParaRPr lang="en-US" sz="1600" dirty="0" smtClean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 smtClean="0"/>
              <a:t>2019 Retail Market IT Services SLA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2019 Retail Market IT Services SLA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Presented at the October 23</a:t>
            </a:r>
            <a:r>
              <a:rPr lang="en-US" sz="1600" baseline="30000" dirty="0" smtClean="0"/>
              <a:t>rd</a:t>
            </a:r>
            <a:r>
              <a:rPr lang="en-US" sz="1600" dirty="0" smtClean="0"/>
              <a:t> TDTMS/Texas SET meeting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The only change is to the Release Calendar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Have not received any feedback at this point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ERCOT’s 2019 Release Calendar is not yet 100% complete, so the Retail SLA Release Calendar is incomplete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Suggest bringing the 2019 Retail SLA to the December RMS for voting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15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981200"/>
            <a:ext cx="8534400" cy="1896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1418</TotalTime>
  <Words>233</Words>
  <Application>Microsoft Office PowerPoint</Application>
  <PresentationFormat>On-screen Show (4:3)</PresentationFormat>
  <Paragraphs>39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2019 Retail Market IT Services SLA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133</cp:revision>
  <cp:lastPrinted>2016-01-21T20:53:15Z</cp:lastPrinted>
  <dcterms:created xsi:type="dcterms:W3CDTF">2016-01-21T15:20:31Z</dcterms:created>
  <dcterms:modified xsi:type="dcterms:W3CDTF">2018-11-02T23:33:46Z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