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63" r:id="rId7"/>
    <p:sldId id="26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Unregistered%20Distribution%20Generation%20Report\2018\Q3\Unregistered%20DG%20Growth%20as%20of%202018-Q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87.339565399999486</c:v>
                </c:pt>
                <c:pt idx="1">
                  <c:v>103.77877939999892</c:v>
                </c:pt>
                <c:pt idx="2">
                  <c:v>115.36805259999808</c:v>
                </c:pt>
                <c:pt idx="3">
                  <c:v>130.56943199999992</c:v>
                </c:pt>
                <c:pt idx="4">
                  <c:v>142.77625200000085</c:v>
                </c:pt>
                <c:pt idx="5">
                  <c:v>149.58505499999944</c:v>
                </c:pt>
                <c:pt idx="6">
                  <c:v>157.02840499999891</c:v>
                </c:pt>
                <c:pt idx="7">
                  <c:v>171.21392000000142</c:v>
                </c:pt>
                <c:pt idx="8">
                  <c:v>181.76475199999922</c:v>
                </c:pt>
                <c:pt idx="9">
                  <c:v>200.81076700000037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3.1400399999999982</c:v>
                </c:pt>
                <c:pt idx="1">
                  <c:v>3.2230999999999979</c:v>
                </c:pt>
                <c:pt idx="2">
                  <c:v>3.5429919999999946</c:v>
                </c:pt>
                <c:pt idx="3">
                  <c:v>3.4479619999999973</c:v>
                </c:pt>
                <c:pt idx="4">
                  <c:v>3.5205319999999993</c:v>
                </c:pt>
                <c:pt idx="5">
                  <c:v>3.5197819999999975</c:v>
                </c:pt>
                <c:pt idx="6">
                  <c:v>4.642687999999997</c:v>
                </c:pt>
                <c:pt idx="7">
                  <c:v>4.5878879999999986</c:v>
                </c:pt>
                <c:pt idx="8">
                  <c:v>4.5878879999999969</c:v>
                </c:pt>
                <c:pt idx="9" formatCode="0.00000">
                  <c:v>4.5840879999999924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Renewable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0.22500000000000001</c:v>
                </c:pt>
                <c:pt idx="1">
                  <c:v>0.33700000000000002</c:v>
                </c:pt>
                <c:pt idx="2">
                  <c:v>0.33700000000000002</c:v>
                </c:pt>
                <c:pt idx="3">
                  <c:v>0.33700000000000002</c:v>
                </c:pt>
                <c:pt idx="4">
                  <c:v>0.33700000000000002</c:v>
                </c:pt>
                <c:pt idx="5">
                  <c:v>0.93700000000000006</c:v>
                </c:pt>
                <c:pt idx="6">
                  <c:v>0.93700000000000006</c:v>
                </c:pt>
                <c:pt idx="7">
                  <c:v>0.93700000000000006</c:v>
                </c:pt>
                <c:pt idx="8">
                  <c:v>0.93700000000000006</c:v>
                </c:pt>
                <c:pt idx="9">
                  <c:v>0.33700000000000002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 Non-Renewable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  <c:pt idx="0">
                  <c:v>4.9508599999999996</c:v>
                </c:pt>
                <c:pt idx="1">
                  <c:v>4.9508599999999996</c:v>
                </c:pt>
                <c:pt idx="2">
                  <c:v>5.2838600000000007</c:v>
                </c:pt>
                <c:pt idx="3">
                  <c:v>5.2200999999999995</c:v>
                </c:pt>
                <c:pt idx="4">
                  <c:v>5.3878640000000004</c:v>
                </c:pt>
                <c:pt idx="5">
                  <c:v>5.3878640000000013</c:v>
                </c:pt>
                <c:pt idx="6">
                  <c:v>5.3878640000000013</c:v>
                </c:pt>
                <c:pt idx="7">
                  <c:v>5.3878640000000013</c:v>
                </c:pt>
                <c:pt idx="8">
                  <c:v>5.3878640000000013</c:v>
                </c:pt>
                <c:pt idx="9">
                  <c:v>5.3878640000000013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458512"/>
        <c:axId val="173376984"/>
      </c:barChart>
      <c:catAx>
        <c:axId val="17245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376984"/>
        <c:crosses val="autoZero"/>
        <c:auto val="1"/>
        <c:lblAlgn val="ctr"/>
        <c:lblOffset val="100"/>
        <c:noMultiLvlLbl val="0"/>
      </c:catAx>
      <c:valAx>
        <c:axId val="173376984"/>
        <c:scaling>
          <c:orientation val="minMax"/>
          <c:max val="22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Megawatts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45851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Unregistered Distributed Generation Report:</a:t>
            </a:r>
          </a:p>
          <a:p>
            <a:r>
              <a:rPr lang="en-US" b="1" dirty="0" smtClean="0"/>
              <a:t>2018.Q3 Update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11/7/2018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2018 Q3 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140415"/>
              </p:ext>
            </p:extLst>
          </p:nvPr>
        </p:nvGraphicFramePr>
        <p:xfrm>
          <a:off x="1447800" y="1219200"/>
          <a:ext cx="6248400" cy="2369775"/>
        </p:xfrm>
        <a:graphic>
          <a:graphicData uri="http://schemas.openxmlformats.org/drawingml/2006/table">
            <a:tbl>
              <a:tblPr/>
              <a:tblGrid>
                <a:gridCol w="1103681"/>
                <a:gridCol w="1031261"/>
                <a:gridCol w="1025468"/>
                <a:gridCol w="1123959"/>
                <a:gridCol w="1121062"/>
                <a:gridCol w="842969"/>
              </a:tblGrid>
              <a:tr h="186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Zone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 Q3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 MW by Primary Fuel Type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9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LZ_AEN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LZ_CPS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LZ_HOUSTON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10.49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LZ_LCRA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12.46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12.46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LZ_NORTH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106.44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109.72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LZ_RAYBN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LZ_SOUTH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LZ_WEST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9.56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200.81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211.12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278516"/>
              </p:ext>
            </p:extLst>
          </p:nvPr>
        </p:nvGraphicFramePr>
        <p:xfrm>
          <a:off x="1447800" y="3733800"/>
          <a:ext cx="6248400" cy="2369775"/>
        </p:xfrm>
        <a:graphic>
          <a:graphicData uri="http://schemas.openxmlformats.org/drawingml/2006/table">
            <a:tbl>
              <a:tblPr/>
              <a:tblGrid>
                <a:gridCol w="1103681"/>
                <a:gridCol w="1031261"/>
                <a:gridCol w="1025468"/>
                <a:gridCol w="1123959"/>
                <a:gridCol w="1121062"/>
                <a:gridCol w="842969"/>
              </a:tblGrid>
              <a:tr h="186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Zone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 Q2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Q3 Change 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 MW by Primary Fuel Type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9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LZ_AEN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LZ_CPS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+4.26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+4.26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LZ_HOUSTON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LZ_LCRA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LZ_NORTH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+7.70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+7.69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LZ_RAYBN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LZ_SOUTH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+3.79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+3.79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LZ_WEST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+0.49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+0.49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+19.05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+18.44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7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Unregistered DG Growth: 2016-Q2* to 2018-Q3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6019800"/>
            <a:ext cx="7391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* 2016-Q2 was the first report published after implementation of report changes per NPRR794/COPMGR044</a:t>
            </a:r>
            <a:endParaRPr lang="en-US" sz="1100" b="1" dirty="0"/>
          </a:p>
        </p:txBody>
      </p:sp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999454"/>
              </p:ext>
            </p:extLst>
          </p:nvPr>
        </p:nvGraphicFramePr>
        <p:xfrm>
          <a:off x="945007" y="762000"/>
          <a:ext cx="7330185" cy="5324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openxmlformats.org/package/2006/metadata/core-properties"/>
    <ds:schemaRef ds:uri="c34af464-7aa1-4edd-9be4-83dffc1cb926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</TotalTime>
  <Words>205</Words>
  <Application>Microsoft Office PowerPoint</Application>
  <PresentationFormat>On-screen Show (4:3)</PresentationFormat>
  <Paragraphs>138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2018 Q3 Unregistered Distributed Generation Report</vt:lpstr>
      <vt:lpstr>Unregistered DG Growth: 2016-Q2* to 2018-Q3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56</cp:revision>
  <cp:lastPrinted>2016-01-21T20:53:15Z</cp:lastPrinted>
  <dcterms:created xsi:type="dcterms:W3CDTF">2016-01-21T15:20:31Z</dcterms:created>
  <dcterms:modified xsi:type="dcterms:W3CDTF">2018-11-05T21:42:08Z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