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8.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58" r:id="rId3"/>
    <p:sldId id="257" r:id="rId4"/>
    <p:sldId id="265" r:id="rId5"/>
    <p:sldId id="260" r:id="rId6"/>
    <p:sldId id="259" r:id="rId7"/>
    <p:sldId id="261" r:id="rId8"/>
    <p:sldId id="262" r:id="rId9"/>
    <p:sldId id="263" r:id="rId10"/>
    <p:sldId id="264"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EE8DFAA0-509A-4BBF-9E54-4D70F65A62A7}">
      <dgm:prSet/>
      <dgm:spPr/>
      <dgm:t>
        <a:bodyPr/>
        <a:lstStyle/>
        <a:p>
          <a:pPr rtl="0"/>
          <a:r>
            <a:rPr lang="en-US" dirty="0" smtClean="0"/>
            <a:t>HPI Task </a:t>
          </a:r>
          <a:r>
            <a:rPr lang="en-US" dirty="0" smtClean="0"/>
            <a:t>Force</a:t>
          </a:r>
          <a:endParaRPr lang="en-US" dirty="0"/>
        </a:p>
      </dgm:t>
    </dgm:pt>
    <dgm:pt modelId="{F07A4F99-A63F-46AF-B7A8-C5CD32F6693B}" type="parTrans" cxnId="{0E0AABC1-4676-4EEE-BC6B-61EF4FDA7FBF}">
      <dgm:prSet/>
      <dgm:spPr/>
      <dgm:t>
        <a:bodyPr/>
        <a:lstStyle/>
        <a:p>
          <a:endParaRPr lang="en-US"/>
        </a:p>
      </dgm:t>
    </dgm:pt>
    <dgm:pt modelId="{33001524-E81C-4FA1-A8D6-3CB90B332392}" type="sibTrans" cxnId="{0E0AABC1-4676-4EEE-BC6B-61EF4FDA7FBF}">
      <dgm:prSet/>
      <dgm:spPr/>
      <dgm:t>
        <a:bodyPr/>
        <a:lstStyle/>
        <a:p>
          <a:endParaRPr lang="en-US"/>
        </a:p>
      </dgm:t>
    </dgm:pt>
    <dgm:pt modelId="{BFAA8A29-6133-4793-910B-8F3EAAA851C0}">
      <dgm:prSet/>
      <dgm:spPr/>
      <dgm:t>
        <a:bodyPr/>
        <a:lstStyle/>
        <a:p>
          <a:r>
            <a:rPr lang="en-US" dirty="0" smtClean="0"/>
            <a:t>A member of the OTWG recognized the absence of a Human Performance Improvement (HPI) group</a:t>
          </a:r>
          <a:endParaRPr lang="en-US" dirty="0"/>
        </a:p>
      </dgm:t>
    </dgm:pt>
    <dgm:pt modelId="{347C09EE-5D8F-4EAD-8031-0FB2A3C01B26}" type="parTrans" cxnId="{9A7FD586-43AE-4ADC-85A3-0C92828EEAC8}">
      <dgm:prSet/>
      <dgm:spPr/>
      <dgm:t>
        <a:bodyPr/>
        <a:lstStyle/>
        <a:p>
          <a:endParaRPr lang="en-US"/>
        </a:p>
      </dgm:t>
    </dgm:pt>
    <dgm:pt modelId="{FEA35EBC-38EF-4E82-991D-94AC6B0C5F10}" type="sibTrans" cxnId="{9A7FD586-43AE-4ADC-85A3-0C92828EEAC8}">
      <dgm:prSet/>
      <dgm:spPr/>
      <dgm:t>
        <a:bodyPr/>
        <a:lstStyle/>
        <a:p>
          <a:endParaRPr lang="en-US"/>
        </a:p>
      </dgm:t>
    </dgm:pt>
    <dgm:pt modelId="{BA43133F-A842-4BBD-A557-A52B83AE7062}">
      <dgm:prSet/>
      <dgm:spPr/>
      <dgm:t>
        <a:bodyPr/>
        <a:lstStyle/>
        <a:p>
          <a:r>
            <a:rPr lang="en-US" dirty="0" smtClean="0"/>
            <a:t>A motion was made to form a Task Force that would determine the need</a:t>
          </a:r>
          <a:endParaRPr lang="en-US" dirty="0"/>
        </a:p>
      </dgm:t>
    </dgm:pt>
    <dgm:pt modelId="{157555C1-C67E-4098-88DC-BCAF4BB10389}" type="parTrans" cxnId="{473B9654-150F-4A24-B7E4-7ACE8E13C916}">
      <dgm:prSet/>
      <dgm:spPr/>
      <dgm:t>
        <a:bodyPr/>
        <a:lstStyle/>
        <a:p>
          <a:endParaRPr lang="en-US"/>
        </a:p>
      </dgm:t>
    </dgm:pt>
    <dgm:pt modelId="{9BB8B3F4-C088-4E66-ADF0-C2A66D88D930}" type="sibTrans" cxnId="{473B9654-150F-4A24-B7E4-7ACE8E13C916}">
      <dgm:prSet/>
      <dgm:spPr/>
      <dgm:t>
        <a:bodyPr/>
        <a:lstStyle/>
        <a:p>
          <a:endParaRPr lang="en-US"/>
        </a:p>
      </dgm:t>
    </dgm:pt>
    <dgm:pt modelId="{00DDE982-D78B-4F10-BF03-9A3FE27928D5}">
      <dgm:prSet/>
      <dgm:spPr/>
      <dgm:t>
        <a:bodyPr/>
        <a:lstStyle/>
        <a:p>
          <a:endParaRPr lang="en-US" dirty="0"/>
        </a:p>
      </dgm:t>
    </dgm:pt>
    <dgm:pt modelId="{134E9D39-9908-487C-B4BB-3CB03948C6C4}" type="parTrans" cxnId="{20D98F92-FD13-436B-A5BC-59FEB5BC7AE0}">
      <dgm:prSet/>
      <dgm:spPr/>
      <dgm:t>
        <a:bodyPr/>
        <a:lstStyle/>
        <a:p>
          <a:endParaRPr lang="en-US"/>
        </a:p>
      </dgm:t>
    </dgm:pt>
    <dgm:pt modelId="{D4832C3C-4FCC-4C76-BF7C-AA639E67B6B0}" type="sibTrans" cxnId="{20D98F92-FD13-436B-A5BC-59FEB5BC7AE0}">
      <dgm:prSet/>
      <dgm:spPr/>
      <dgm:t>
        <a:bodyPr/>
        <a:lstStyle/>
        <a:p>
          <a:endParaRPr lang="en-US"/>
        </a:p>
      </dgm:t>
    </dgm:pt>
    <dgm:pt modelId="{2B0E1F29-F4FA-4FDA-ACE0-B023C2F112AE}">
      <dgm:prSet/>
      <dgm:spPr/>
      <dgm:t>
        <a:bodyPr/>
        <a:lstStyle/>
        <a:p>
          <a:r>
            <a:rPr lang="en-US" dirty="0" smtClean="0"/>
            <a:t>The task force findings where returned and the OTWG believes there is a need to form a Human Performance Improvement Working Group that reports to the ROS </a:t>
          </a:r>
          <a:endParaRPr lang="en-US" dirty="0"/>
        </a:p>
      </dgm:t>
    </dgm:pt>
    <dgm:pt modelId="{26CA0D0A-F6CB-4285-92A7-E98CF5E224A1}" type="parTrans" cxnId="{07365E72-210F-46AA-B5B7-B3ED16DD07FB}">
      <dgm:prSet/>
      <dgm:spPr/>
      <dgm:t>
        <a:bodyPr/>
        <a:lstStyle/>
        <a:p>
          <a:endParaRPr lang="en-US"/>
        </a:p>
      </dgm:t>
    </dgm:pt>
    <dgm:pt modelId="{C1188B23-B875-4E3F-B21D-69C047091E57}" type="sibTrans" cxnId="{07365E72-210F-46AA-B5B7-B3ED16DD07FB}">
      <dgm:prSet/>
      <dgm:spPr/>
      <dgm:t>
        <a:bodyPr/>
        <a:lstStyle/>
        <a:p>
          <a:endParaRPr lang="en-US"/>
        </a:p>
      </dgm:t>
    </dgm:pt>
    <dgm:pt modelId="{80AE5E9C-D3B3-4324-A259-EBEC239FB69D}">
      <dgm:prSet/>
      <dgm:spPr/>
      <dgm:t>
        <a:bodyPr/>
        <a:lstStyle/>
        <a:p>
          <a:endParaRPr lang="en-US" dirty="0"/>
        </a:p>
      </dgm:t>
    </dgm:pt>
    <dgm:pt modelId="{CB202AE0-21CD-4D00-93F7-E11D508A5BCE}" type="parTrans" cxnId="{F5B2EC21-28F6-4909-81DA-AC740BEA851F}">
      <dgm:prSet/>
      <dgm:spPr/>
      <dgm:t>
        <a:bodyPr/>
        <a:lstStyle/>
        <a:p>
          <a:endParaRPr lang="en-US"/>
        </a:p>
      </dgm:t>
    </dgm:pt>
    <dgm:pt modelId="{5AF3C3F8-D206-474C-99A9-EBBAC7E5BC26}" type="sibTrans" cxnId="{F5B2EC21-28F6-4909-81DA-AC740BEA851F}">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1D5A6636-9E65-4D1F-8B21-3C2D79B39C6E}" type="pres">
      <dgm:prSet presAssocID="{EE8DFAA0-509A-4BBF-9E54-4D70F65A62A7}" presName="node" presStyleLbl="node1" presStyleIdx="0" presStyleCnt="1">
        <dgm:presLayoutVars>
          <dgm:bulletEnabled val="1"/>
        </dgm:presLayoutVars>
      </dgm:prSet>
      <dgm:spPr/>
      <dgm:t>
        <a:bodyPr/>
        <a:lstStyle/>
        <a:p>
          <a:endParaRPr lang="en-US"/>
        </a:p>
      </dgm:t>
    </dgm:pt>
  </dgm:ptLst>
  <dgm:cxnLst>
    <dgm:cxn modelId="{8F376A87-DE61-4A90-92B1-A2C2E984339D}" type="presOf" srcId="{2B0E1F29-F4FA-4FDA-ACE0-B023C2F112AE}" destId="{1D5A6636-9E65-4D1F-8B21-3C2D79B39C6E}" srcOrd="0" destOrd="5" presId="urn:microsoft.com/office/officeart/2005/8/layout/process2"/>
    <dgm:cxn modelId="{4238B4EC-C0D3-461C-9FE0-E1CA25F010A1}" type="presOf" srcId="{80AE5E9C-D3B3-4324-A259-EBEC239FB69D}" destId="{1D5A6636-9E65-4D1F-8B21-3C2D79B39C6E}" srcOrd="0" destOrd="4" presId="urn:microsoft.com/office/officeart/2005/8/layout/process2"/>
    <dgm:cxn modelId="{F5B2EC21-28F6-4909-81DA-AC740BEA851F}" srcId="{EE8DFAA0-509A-4BBF-9E54-4D70F65A62A7}" destId="{80AE5E9C-D3B3-4324-A259-EBEC239FB69D}" srcOrd="3" destOrd="0" parTransId="{CB202AE0-21CD-4D00-93F7-E11D508A5BCE}" sibTransId="{5AF3C3F8-D206-474C-99A9-EBBAC7E5BC26}"/>
    <dgm:cxn modelId="{147DFE28-DD2C-4380-A679-46A0F9EF36D5}" type="presOf" srcId="{BFAA8A29-6133-4793-910B-8F3EAAA851C0}" destId="{1D5A6636-9E65-4D1F-8B21-3C2D79B39C6E}" srcOrd="0" destOrd="1" presId="urn:microsoft.com/office/officeart/2005/8/layout/process2"/>
    <dgm:cxn modelId="{5557546F-262E-4B69-BE41-F492B545D3DE}" type="presOf" srcId="{EE8DFAA0-509A-4BBF-9E54-4D70F65A62A7}" destId="{1D5A6636-9E65-4D1F-8B21-3C2D79B39C6E}" srcOrd="0" destOrd="0" presId="urn:microsoft.com/office/officeart/2005/8/layout/process2"/>
    <dgm:cxn modelId="{794F0EF6-B906-463F-A650-70141242BF74}" type="presOf" srcId="{BA43133F-A842-4BBD-A557-A52B83AE7062}" destId="{1D5A6636-9E65-4D1F-8B21-3C2D79B39C6E}" srcOrd="0" destOrd="3" presId="urn:microsoft.com/office/officeart/2005/8/layout/process2"/>
    <dgm:cxn modelId="{07365E72-210F-46AA-B5B7-B3ED16DD07FB}" srcId="{EE8DFAA0-509A-4BBF-9E54-4D70F65A62A7}" destId="{2B0E1F29-F4FA-4FDA-ACE0-B023C2F112AE}" srcOrd="4" destOrd="0" parTransId="{26CA0D0A-F6CB-4285-92A7-E98CF5E224A1}" sibTransId="{C1188B23-B875-4E3F-B21D-69C047091E57}"/>
    <dgm:cxn modelId="{0E0AABC1-4676-4EEE-BC6B-61EF4FDA7FBF}" srcId="{899FE776-B662-43FB-8BC5-76DB883474CE}" destId="{EE8DFAA0-509A-4BBF-9E54-4D70F65A62A7}" srcOrd="0" destOrd="0" parTransId="{F07A4F99-A63F-46AF-B7A8-C5CD32F6693B}" sibTransId="{33001524-E81C-4FA1-A8D6-3CB90B332392}"/>
    <dgm:cxn modelId="{B675618D-C63B-4262-BFFD-AD32107961BB}" type="presOf" srcId="{00DDE982-D78B-4F10-BF03-9A3FE27928D5}" destId="{1D5A6636-9E65-4D1F-8B21-3C2D79B39C6E}" srcOrd="0" destOrd="2" presId="urn:microsoft.com/office/officeart/2005/8/layout/process2"/>
    <dgm:cxn modelId="{473B9654-150F-4A24-B7E4-7ACE8E13C916}" srcId="{EE8DFAA0-509A-4BBF-9E54-4D70F65A62A7}" destId="{BA43133F-A842-4BBD-A557-A52B83AE7062}" srcOrd="2" destOrd="0" parTransId="{157555C1-C67E-4098-88DC-BCAF4BB10389}" sibTransId="{9BB8B3F4-C088-4E66-ADF0-C2A66D88D930}"/>
    <dgm:cxn modelId="{B4F8AEFD-09AB-40A3-AFA8-A023DE91B008}" type="presOf" srcId="{899FE776-B662-43FB-8BC5-76DB883474CE}" destId="{388648A2-97A7-4A13-A713-8CA482C0DD64}" srcOrd="0" destOrd="0" presId="urn:microsoft.com/office/officeart/2005/8/layout/process2"/>
    <dgm:cxn modelId="{20D98F92-FD13-436B-A5BC-59FEB5BC7AE0}" srcId="{EE8DFAA0-509A-4BBF-9E54-4D70F65A62A7}" destId="{00DDE982-D78B-4F10-BF03-9A3FE27928D5}" srcOrd="1" destOrd="0" parTransId="{134E9D39-9908-487C-B4BB-3CB03948C6C4}" sibTransId="{D4832C3C-4FCC-4C76-BF7C-AA639E67B6B0}"/>
    <dgm:cxn modelId="{9A7FD586-43AE-4ADC-85A3-0C92828EEAC8}" srcId="{EE8DFAA0-509A-4BBF-9E54-4D70F65A62A7}" destId="{BFAA8A29-6133-4793-910B-8F3EAAA851C0}" srcOrd="0" destOrd="0" parTransId="{347C09EE-5D8F-4EAD-8031-0FB2A3C01B26}" sibTransId="{FEA35EBC-38EF-4E82-991D-94AC6B0C5F10}"/>
    <dgm:cxn modelId="{839016C1-B8A3-47AF-BA56-FC87DCD6A1D1}" type="presParOf" srcId="{388648A2-97A7-4A13-A713-8CA482C0DD64}" destId="{1D5A6636-9E65-4D1F-8B21-3C2D79B39C6E}"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EE8DFAA0-509A-4BBF-9E54-4D70F65A62A7}">
      <dgm:prSet/>
      <dgm:spPr/>
      <dgm:t>
        <a:bodyPr/>
        <a:lstStyle/>
        <a:p>
          <a:pPr rtl="0"/>
          <a:r>
            <a:rPr lang="en-US" dirty="0" smtClean="0"/>
            <a:t>HPI Task </a:t>
          </a:r>
          <a:r>
            <a:rPr lang="en-US" dirty="0" smtClean="0"/>
            <a:t>Force</a:t>
          </a:r>
          <a:endParaRPr lang="en-US" dirty="0"/>
        </a:p>
      </dgm:t>
    </dgm:pt>
    <dgm:pt modelId="{F07A4F99-A63F-46AF-B7A8-C5CD32F6693B}" type="parTrans" cxnId="{0E0AABC1-4676-4EEE-BC6B-61EF4FDA7FBF}">
      <dgm:prSet/>
      <dgm:spPr/>
      <dgm:t>
        <a:bodyPr/>
        <a:lstStyle/>
        <a:p>
          <a:endParaRPr lang="en-US"/>
        </a:p>
      </dgm:t>
    </dgm:pt>
    <dgm:pt modelId="{33001524-E81C-4FA1-A8D6-3CB90B332392}" type="sibTrans" cxnId="{0E0AABC1-4676-4EEE-BC6B-61EF4FDA7FBF}">
      <dgm:prSet/>
      <dgm:spPr/>
      <dgm:t>
        <a:bodyPr/>
        <a:lstStyle/>
        <a:p>
          <a:endParaRPr lang="en-US"/>
        </a:p>
      </dgm:t>
    </dgm:pt>
    <dgm:pt modelId="{BFAA8A29-6133-4793-910B-8F3EAAA851C0}">
      <dgm:prSet/>
      <dgm:spPr/>
      <dgm:t>
        <a:bodyPr/>
        <a:lstStyle/>
        <a:p>
          <a:r>
            <a:rPr lang="en-US" dirty="0" smtClean="0"/>
            <a:t>A member of the OTWG recognized the absence of a Human Performance Improvement (HPI) group</a:t>
          </a:r>
          <a:endParaRPr lang="en-US" dirty="0"/>
        </a:p>
      </dgm:t>
    </dgm:pt>
    <dgm:pt modelId="{347C09EE-5D8F-4EAD-8031-0FB2A3C01B26}" type="parTrans" cxnId="{9A7FD586-43AE-4ADC-85A3-0C92828EEAC8}">
      <dgm:prSet/>
      <dgm:spPr/>
      <dgm:t>
        <a:bodyPr/>
        <a:lstStyle/>
        <a:p>
          <a:endParaRPr lang="en-US"/>
        </a:p>
      </dgm:t>
    </dgm:pt>
    <dgm:pt modelId="{FEA35EBC-38EF-4E82-991D-94AC6B0C5F10}" type="sibTrans" cxnId="{9A7FD586-43AE-4ADC-85A3-0C92828EEAC8}">
      <dgm:prSet/>
      <dgm:spPr/>
      <dgm:t>
        <a:bodyPr/>
        <a:lstStyle/>
        <a:p>
          <a:endParaRPr lang="en-US"/>
        </a:p>
      </dgm:t>
    </dgm:pt>
    <dgm:pt modelId="{BA43133F-A842-4BBD-A557-A52B83AE7062}">
      <dgm:prSet/>
      <dgm:spPr/>
      <dgm:t>
        <a:bodyPr/>
        <a:lstStyle/>
        <a:p>
          <a:r>
            <a:rPr lang="en-US" dirty="0" smtClean="0"/>
            <a:t>A motion was made to form a Task Force that would determine the need</a:t>
          </a:r>
          <a:endParaRPr lang="en-US" dirty="0"/>
        </a:p>
      </dgm:t>
    </dgm:pt>
    <dgm:pt modelId="{157555C1-C67E-4098-88DC-BCAF4BB10389}" type="parTrans" cxnId="{473B9654-150F-4A24-B7E4-7ACE8E13C916}">
      <dgm:prSet/>
      <dgm:spPr/>
      <dgm:t>
        <a:bodyPr/>
        <a:lstStyle/>
        <a:p>
          <a:endParaRPr lang="en-US"/>
        </a:p>
      </dgm:t>
    </dgm:pt>
    <dgm:pt modelId="{9BB8B3F4-C088-4E66-ADF0-C2A66D88D930}" type="sibTrans" cxnId="{473B9654-150F-4A24-B7E4-7ACE8E13C916}">
      <dgm:prSet/>
      <dgm:spPr/>
      <dgm:t>
        <a:bodyPr/>
        <a:lstStyle/>
        <a:p>
          <a:endParaRPr lang="en-US"/>
        </a:p>
      </dgm:t>
    </dgm:pt>
    <dgm:pt modelId="{00DDE982-D78B-4F10-BF03-9A3FE27928D5}">
      <dgm:prSet/>
      <dgm:spPr/>
      <dgm:t>
        <a:bodyPr/>
        <a:lstStyle/>
        <a:p>
          <a:endParaRPr lang="en-US" dirty="0"/>
        </a:p>
      </dgm:t>
    </dgm:pt>
    <dgm:pt modelId="{134E9D39-9908-487C-B4BB-3CB03948C6C4}" type="parTrans" cxnId="{20D98F92-FD13-436B-A5BC-59FEB5BC7AE0}">
      <dgm:prSet/>
      <dgm:spPr/>
      <dgm:t>
        <a:bodyPr/>
        <a:lstStyle/>
        <a:p>
          <a:endParaRPr lang="en-US"/>
        </a:p>
      </dgm:t>
    </dgm:pt>
    <dgm:pt modelId="{D4832C3C-4FCC-4C76-BF7C-AA639E67B6B0}" type="sibTrans" cxnId="{20D98F92-FD13-436B-A5BC-59FEB5BC7AE0}">
      <dgm:prSet/>
      <dgm:spPr/>
      <dgm:t>
        <a:bodyPr/>
        <a:lstStyle/>
        <a:p>
          <a:endParaRPr lang="en-US"/>
        </a:p>
      </dgm:t>
    </dgm:pt>
    <dgm:pt modelId="{2B0E1F29-F4FA-4FDA-ACE0-B023C2F112AE}">
      <dgm:prSet/>
      <dgm:spPr/>
      <dgm:t>
        <a:bodyPr/>
        <a:lstStyle/>
        <a:p>
          <a:r>
            <a:rPr lang="en-US" dirty="0" smtClean="0"/>
            <a:t>The task force findings where returned and the OTWG believes there is a need to form a Human Performance Improvement Working Group that reports to the ROS </a:t>
          </a:r>
          <a:endParaRPr lang="en-US" dirty="0"/>
        </a:p>
      </dgm:t>
    </dgm:pt>
    <dgm:pt modelId="{26CA0D0A-F6CB-4285-92A7-E98CF5E224A1}" type="parTrans" cxnId="{07365E72-210F-46AA-B5B7-B3ED16DD07FB}">
      <dgm:prSet/>
      <dgm:spPr/>
      <dgm:t>
        <a:bodyPr/>
        <a:lstStyle/>
        <a:p>
          <a:endParaRPr lang="en-US"/>
        </a:p>
      </dgm:t>
    </dgm:pt>
    <dgm:pt modelId="{C1188B23-B875-4E3F-B21D-69C047091E57}" type="sibTrans" cxnId="{07365E72-210F-46AA-B5B7-B3ED16DD07FB}">
      <dgm:prSet/>
      <dgm:spPr/>
      <dgm:t>
        <a:bodyPr/>
        <a:lstStyle/>
        <a:p>
          <a:endParaRPr lang="en-US"/>
        </a:p>
      </dgm:t>
    </dgm:pt>
    <dgm:pt modelId="{80AE5E9C-D3B3-4324-A259-EBEC239FB69D}">
      <dgm:prSet/>
      <dgm:spPr/>
      <dgm:t>
        <a:bodyPr/>
        <a:lstStyle/>
        <a:p>
          <a:endParaRPr lang="en-US" dirty="0"/>
        </a:p>
      </dgm:t>
    </dgm:pt>
    <dgm:pt modelId="{CB202AE0-21CD-4D00-93F7-E11D508A5BCE}" type="parTrans" cxnId="{F5B2EC21-28F6-4909-81DA-AC740BEA851F}">
      <dgm:prSet/>
      <dgm:spPr/>
      <dgm:t>
        <a:bodyPr/>
        <a:lstStyle/>
        <a:p>
          <a:endParaRPr lang="en-US"/>
        </a:p>
      </dgm:t>
    </dgm:pt>
    <dgm:pt modelId="{5AF3C3F8-D206-474C-99A9-EBBAC7E5BC26}" type="sibTrans" cxnId="{F5B2EC21-28F6-4909-81DA-AC740BEA851F}">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1D5A6636-9E65-4D1F-8B21-3C2D79B39C6E}" type="pres">
      <dgm:prSet presAssocID="{EE8DFAA0-509A-4BBF-9E54-4D70F65A62A7}" presName="node" presStyleLbl="node1" presStyleIdx="0" presStyleCnt="1">
        <dgm:presLayoutVars>
          <dgm:bulletEnabled val="1"/>
        </dgm:presLayoutVars>
      </dgm:prSet>
      <dgm:spPr/>
      <dgm:t>
        <a:bodyPr/>
        <a:lstStyle/>
        <a:p>
          <a:endParaRPr lang="en-US"/>
        </a:p>
      </dgm:t>
    </dgm:pt>
  </dgm:ptLst>
  <dgm:cxnLst>
    <dgm:cxn modelId="{5C24EA36-D2E0-413C-AE85-FD4DFC6B56B3}" type="presOf" srcId="{899FE776-B662-43FB-8BC5-76DB883474CE}" destId="{388648A2-97A7-4A13-A713-8CA482C0DD64}" srcOrd="0" destOrd="0" presId="urn:microsoft.com/office/officeart/2005/8/layout/process2"/>
    <dgm:cxn modelId="{07365E72-210F-46AA-B5B7-B3ED16DD07FB}" srcId="{EE8DFAA0-509A-4BBF-9E54-4D70F65A62A7}" destId="{2B0E1F29-F4FA-4FDA-ACE0-B023C2F112AE}" srcOrd="4" destOrd="0" parTransId="{26CA0D0A-F6CB-4285-92A7-E98CF5E224A1}" sibTransId="{C1188B23-B875-4E3F-B21D-69C047091E57}"/>
    <dgm:cxn modelId="{78A44E9E-944F-47DE-A162-F5EFE1E10728}" type="presOf" srcId="{BFAA8A29-6133-4793-910B-8F3EAAA851C0}" destId="{1D5A6636-9E65-4D1F-8B21-3C2D79B39C6E}" srcOrd="0" destOrd="1" presId="urn:microsoft.com/office/officeart/2005/8/layout/process2"/>
    <dgm:cxn modelId="{3075012A-7D0F-4D16-9CB6-A0D8E8F6BB62}" type="presOf" srcId="{EE8DFAA0-509A-4BBF-9E54-4D70F65A62A7}" destId="{1D5A6636-9E65-4D1F-8B21-3C2D79B39C6E}" srcOrd="0" destOrd="0" presId="urn:microsoft.com/office/officeart/2005/8/layout/process2"/>
    <dgm:cxn modelId="{9B2B6297-015B-415B-8871-DD2442D58443}" type="presOf" srcId="{00DDE982-D78B-4F10-BF03-9A3FE27928D5}" destId="{1D5A6636-9E65-4D1F-8B21-3C2D79B39C6E}" srcOrd="0" destOrd="2" presId="urn:microsoft.com/office/officeart/2005/8/layout/process2"/>
    <dgm:cxn modelId="{0E0AABC1-4676-4EEE-BC6B-61EF4FDA7FBF}" srcId="{899FE776-B662-43FB-8BC5-76DB883474CE}" destId="{EE8DFAA0-509A-4BBF-9E54-4D70F65A62A7}" srcOrd="0" destOrd="0" parTransId="{F07A4F99-A63F-46AF-B7A8-C5CD32F6693B}" sibTransId="{33001524-E81C-4FA1-A8D6-3CB90B332392}"/>
    <dgm:cxn modelId="{20D98F92-FD13-436B-A5BC-59FEB5BC7AE0}" srcId="{EE8DFAA0-509A-4BBF-9E54-4D70F65A62A7}" destId="{00DDE982-D78B-4F10-BF03-9A3FE27928D5}" srcOrd="1" destOrd="0" parTransId="{134E9D39-9908-487C-B4BB-3CB03948C6C4}" sibTransId="{D4832C3C-4FCC-4C76-BF7C-AA639E67B6B0}"/>
    <dgm:cxn modelId="{DB26C4DA-06F9-4CB4-911B-A8591F5146C5}" type="presOf" srcId="{80AE5E9C-D3B3-4324-A259-EBEC239FB69D}" destId="{1D5A6636-9E65-4D1F-8B21-3C2D79B39C6E}" srcOrd="0" destOrd="4" presId="urn:microsoft.com/office/officeart/2005/8/layout/process2"/>
    <dgm:cxn modelId="{9A7FD586-43AE-4ADC-85A3-0C92828EEAC8}" srcId="{EE8DFAA0-509A-4BBF-9E54-4D70F65A62A7}" destId="{BFAA8A29-6133-4793-910B-8F3EAAA851C0}" srcOrd="0" destOrd="0" parTransId="{347C09EE-5D8F-4EAD-8031-0FB2A3C01B26}" sibTransId="{FEA35EBC-38EF-4E82-991D-94AC6B0C5F10}"/>
    <dgm:cxn modelId="{0B087AB5-9241-489C-94AA-04EE5439E075}" type="presOf" srcId="{2B0E1F29-F4FA-4FDA-ACE0-B023C2F112AE}" destId="{1D5A6636-9E65-4D1F-8B21-3C2D79B39C6E}" srcOrd="0" destOrd="5" presId="urn:microsoft.com/office/officeart/2005/8/layout/process2"/>
    <dgm:cxn modelId="{F5B2EC21-28F6-4909-81DA-AC740BEA851F}" srcId="{EE8DFAA0-509A-4BBF-9E54-4D70F65A62A7}" destId="{80AE5E9C-D3B3-4324-A259-EBEC239FB69D}" srcOrd="3" destOrd="0" parTransId="{CB202AE0-21CD-4D00-93F7-E11D508A5BCE}" sibTransId="{5AF3C3F8-D206-474C-99A9-EBBAC7E5BC26}"/>
    <dgm:cxn modelId="{473B9654-150F-4A24-B7E4-7ACE8E13C916}" srcId="{EE8DFAA0-509A-4BBF-9E54-4D70F65A62A7}" destId="{BA43133F-A842-4BBD-A557-A52B83AE7062}" srcOrd="2" destOrd="0" parTransId="{157555C1-C67E-4098-88DC-BCAF4BB10389}" sibTransId="{9BB8B3F4-C088-4E66-ADF0-C2A66D88D930}"/>
    <dgm:cxn modelId="{475866FC-F78C-4CD8-9A97-7D04918CAC56}" type="presOf" srcId="{BA43133F-A842-4BBD-A557-A52B83AE7062}" destId="{1D5A6636-9E65-4D1F-8B21-3C2D79B39C6E}" srcOrd="0" destOrd="3" presId="urn:microsoft.com/office/officeart/2005/8/layout/process2"/>
    <dgm:cxn modelId="{64371A02-8330-455D-BC73-C697C30CB0C3}" type="presParOf" srcId="{388648A2-97A7-4A13-A713-8CA482C0DD64}" destId="{1D5A6636-9E65-4D1F-8B21-3C2D79B39C6E}"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EE8DFAA0-509A-4BBF-9E54-4D70F65A62A7}">
      <dgm:prSet/>
      <dgm:spPr/>
      <dgm:t>
        <a:bodyPr/>
        <a:lstStyle/>
        <a:p>
          <a:pPr rtl="0"/>
          <a:r>
            <a:rPr lang="en-US" dirty="0" smtClean="0"/>
            <a:t>HPI Task </a:t>
          </a:r>
          <a:r>
            <a:rPr lang="en-US" dirty="0" smtClean="0"/>
            <a:t>Force – Findings Summarized</a:t>
          </a:r>
          <a:endParaRPr lang="en-US" dirty="0"/>
        </a:p>
      </dgm:t>
    </dgm:pt>
    <dgm:pt modelId="{F07A4F99-A63F-46AF-B7A8-C5CD32F6693B}" type="parTrans" cxnId="{0E0AABC1-4676-4EEE-BC6B-61EF4FDA7FBF}">
      <dgm:prSet/>
      <dgm:spPr/>
      <dgm:t>
        <a:bodyPr/>
        <a:lstStyle/>
        <a:p>
          <a:endParaRPr lang="en-US"/>
        </a:p>
      </dgm:t>
    </dgm:pt>
    <dgm:pt modelId="{33001524-E81C-4FA1-A8D6-3CB90B332392}" type="sibTrans" cxnId="{0E0AABC1-4676-4EEE-BC6B-61EF4FDA7FBF}">
      <dgm:prSet/>
      <dgm:spPr/>
      <dgm:t>
        <a:bodyPr/>
        <a:lstStyle/>
        <a:p>
          <a:endParaRPr lang="en-US"/>
        </a:p>
      </dgm:t>
    </dgm:pt>
    <dgm:pt modelId="{BFAA8A29-6133-4793-910B-8F3EAAA851C0}">
      <dgm:prSet/>
      <dgm:spPr/>
      <dgm:t>
        <a:bodyPr/>
        <a:lstStyle/>
        <a:p>
          <a:r>
            <a:rPr lang="en-US" dirty="0" smtClean="0"/>
            <a:t>According to NERC, human error is often cited as the main cause for up to 80 percent of all incidents and accidents in complex, high-risk systems that exist in the aviation, petrochemical, healthcare, construction, mining, and nuclear power industries. </a:t>
          </a:r>
          <a:endParaRPr lang="en-US" dirty="0"/>
        </a:p>
      </dgm:t>
    </dgm:pt>
    <dgm:pt modelId="{347C09EE-5D8F-4EAD-8031-0FB2A3C01B26}" type="parTrans" cxnId="{9A7FD586-43AE-4ADC-85A3-0C92828EEAC8}">
      <dgm:prSet/>
      <dgm:spPr/>
      <dgm:t>
        <a:bodyPr/>
        <a:lstStyle/>
        <a:p>
          <a:endParaRPr lang="en-US"/>
        </a:p>
      </dgm:t>
    </dgm:pt>
    <dgm:pt modelId="{FEA35EBC-38EF-4E82-991D-94AC6B0C5F10}" type="sibTrans" cxnId="{9A7FD586-43AE-4ADC-85A3-0C92828EEAC8}">
      <dgm:prSet/>
      <dgm:spPr/>
      <dgm:t>
        <a:bodyPr/>
        <a:lstStyle/>
        <a:p>
          <a:endParaRPr lang="en-US"/>
        </a:p>
      </dgm:t>
    </dgm:pt>
    <dgm:pt modelId="{3AA8AA12-8F79-4075-B1CA-A17CB4252E86}">
      <dgm:prSet/>
      <dgm:spPr/>
      <dgm:t>
        <a:bodyPr/>
        <a:lstStyle/>
        <a:p>
          <a:r>
            <a:rPr lang="en-US" dirty="0" smtClean="0"/>
            <a:t>Many of the major events that occur in the bulk power system are initially labeled as being caused by individual human error. </a:t>
          </a:r>
          <a:endParaRPr lang="en-US" dirty="0"/>
        </a:p>
      </dgm:t>
    </dgm:pt>
    <dgm:pt modelId="{36F2AB19-1293-418D-B3BC-AEFE63AF5E6F}" type="parTrans" cxnId="{FF18A495-17B5-4A3F-A022-06B51B8D71C2}">
      <dgm:prSet/>
      <dgm:spPr/>
    </dgm:pt>
    <dgm:pt modelId="{A634AF51-1B36-4E49-9AE8-5B02A27FF041}" type="sibTrans" cxnId="{FF18A495-17B5-4A3F-A022-06B51B8D71C2}">
      <dgm:prSet/>
      <dgm:spPr/>
    </dgm:pt>
    <dgm:pt modelId="{D27D685F-0E4C-4B39-8ECC-B1B221A8386D}">
      <dgm:prSet/>
      <dgm:spPr/>
      <dgm:t>
        <a:bodyPr/>
        <a:lstStyle/>
        <a:p>
          <a:r>
            <a:rPr lang="en-US" dirty="0" smtClean="0"/>
            <a:t>When the causes of these human errors are broken down further, they reveal that the majority of the errors associated with events stem from latent organizational weaknesses, which are not attributable to one individual.</a:t>
          </a:r>
          <a:endParaRPr lang="en-US" dirty="0"/>
        </a:p>
      </dgm:t>
    </dgm:pt>
    <dgm:pt modelId="{657AEC27-4944-449B-BCC2-41B8745B8BBC}" type="parTrans" cxnId="{1675F7AB-07D4-4C80-BDE3-CF9EE2004A42}">
      <dgm:prSet/>
      <dgm:spPr/>
    </dgm:pt>
    <dgm:pt modelId="{1976BD86-7BF0-4050-AC98-60F60E032D56}" type="sibTrans" cxnId="{1675F7AB-07D4-4C80-BDE3-CF9EE2004A42}">
      <dgm:prSet/>
      <dgm:spPr/>
    </dgm:pt>
    <dgm:pt modelId="{D4AB81C4-954E-41DE-AF62-398838D57559}">
      <dgm:prSet/>
      <dgm:spPr/>
      <dgm:t>
        <a:bodyPr/>
        <a:lstStyle/>
        <a:p>
          <a:endParaRPr lang="en-US" dirty="0"/>
        </a:p>
      </dgm:t>
    </dgm:pt>
    <dgm:pt modelId="{9CDC325F-5373-4441-8B10-94AA3D6AA123}" type="parTrans" cxnId="{876C3059-AD62-456B-ABFE-54E6950C5796}">
      <dgm:prSet/>
      <dgm:spPr/>
    </dgm:pt>
    <dgm:pt modelId="{9597BEB1-F680-420C-8D9A-6112034EB9D7}" type="sibTrans" cxnId="{876C3059-AD62-456B-ABFE-54E6950C5796}">
      <dgm:prSet/>
      <dgm:spPr/>
    </dgm:pt>
    <dgm:pt modelId="{DF774438-113A-44F4-BFA6-E7AF488D2779}">
      <dgm:prSet/>
      <dgm:spPr/>
      <dgm:t>
        <a:bodyPr/>
        <a:lstStyle/>
        <a:p>
          <a:endParaRPr lang="en-US" dirty="0"/>
        </a:p>
      </dgm:t>
    </dgm:pt>
    <dgm:pt modelId="{4DDE4B95-D1DF-417B-B70B-84BE56C684A8}" type="parTrans" cxnId="{7CC1A5F4-6FBC-4A41-87B3-51A47E615093}">
      <dgm:prSet/>
      <dgm:spPr/>
    </dgm:pt>
    <dgm:pt modelId="{A0E3319D-5C1E-40C7-9161-C196DB9E03E9}" type="sibTrans" cxnId="{7CC1A5F4-6FBC-4A41-87B3-51A47E615093}">
      <dgm:prSet/>
      <dgm:spPr/>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1D5A6636-9E65-4D1F-8B21-3C2D79B39C6E}" type="pres">
      <dgm:prSet presAssocID="{EE8DFAA0-509A-4BBF-9E54-4D70F65A62A7}" presName="node" presStyleLbl="node1" presStyleIdx="0" presStyleCnt="1">
        <dgm:presLayoutVars>
          <dgm:bulletEnabled val="1"/>
        </dgm:presLayoutVars>
      </dgm:prSet>
      <dgm:spPr/>
      <dgm:t>
        <a:bodyPr/>
        <a:lstStyle/>
        <a:p>
          <a:endParaRPr lang="en-US"/>
        </a:p>
      </dgm:t>
    </dgm:pt>
  </dgm:ptLst>
  <dgm:cxnLst>
    <dgm:cxn modelId="{681E6D4E-B92A-406A-BE16-5F4D79CFBD87}" type="presOf" srcId="{BFAA8A29-6133-4793-910B-8F3EAAA851C0}" destId="{1D5A6636-9E65-4D1F-8B21-3C2D79B39C6E}" srcOrd="0" destOrd="1" presId="urn:microsoft.com/office/officeart/2005/8/layout/process2"/>
    <dgm:cxn modelId="{1675F7AB-07D4-4C80-BDE3-CF9EE2004A42}" srcId="{EE8DFAA0-509A-4BBF-9E54-4D70F65A62A7}" destId="{D27D685F-0E4C-4B39-8ECC-B1B221A8386D}" srcOrd="4" destOrd="0" parTransId="{657AEC27-4944-449B-BCC2-41B8745B8BBC}" sibTransId="{1976BD86-7BF0-4050-AC98-60F60E032D56}"/>
    <dgm:cxn modelId="{0E81888B-8031-4317-BE69-B051FA57497A}" type="presOf" srcId="{EE8DFAA0-509A-4BBF-9E54-4D70F65A62A7}" destId="{1D5A6636-9E65-4D1F-8B21-3C2D79B39C6E}" srcOrd="0" destOrd="0" presId="urn:microsoft.com/office/officeart/2005/8/layout/process2"/>
    <dgm:cxn modelId="{9A7FD586-43AE-4ADC-85A3-0C92828EEAC8}" srcId="{EE8DFAA0-509A-4BBF-9E54-4D70F65A62A7}" destId="{BFAA8A29-6133-4793-910B-8F3EAAA851C0}" srcOrd="0" destOrd="0" parTransId="{347C09EE-5D8F-4EAD-8031-0FB2A3C01B26}" sibTransId="{FEA35EBC-38EF-4E82-991D-94AC6B0C5F10}"/>
    <dgm:cxn modelId="{FD6CB2CD-AF4A-490A-8BF3-BDC22F2AB577}" type="presOf" srcId="{899FE776-B662-43FB-8BC5-76DB883474CE}" destId="{388648A2-97A7-4A13-A713-8CA482C0DD64}" srcOrd="0" destOrd="0" presId="urn:microsoft.com/office/officeart/2005/8/layout/process2"/>
    <dgm:cxn modelId="{AFC25B8A-287C-4D32-A7C5-6EC6EF2C0F55}" type="presOf" srcId="{DF774438-113A-44F4-BFA6-E7AF488D2779}" destId="{1D5A6636-9E65-4D1F-8B21-3C2D79B39C6E}" srcOrd="0" destOrd="2" presId="urn:microsoft.com/office/officeart/2005/8/layout/process2"/>
    <dgm:cxn modelId="{66D487AF-502D-4335-9E09-E118BCE8EAD0}" type="presOf" srcId="{D27D685F-0E4C-4B39-8ECC-B1B221A8386D}" destId="{1D5A6636-9E65-4D1F-8B21-3C2D79B39C6E}" srcOrd="0" destOrd="5" presId="urn:microsoft.com/office/officeart/2005/8/layout/process2"/>
    <dgm:cxn modelId="{FF18A495-17B5-4A3F-A022-06B51B8D71C2}" srcId="{EE8DFAA0-509A-4BBF-9E54-4D70F65A62A7}" destId="{3AA8AA12-8F79-4075-B1CA-A17CB4252E86}" srcOrd="2" destOrd="0" parTransId="{36F2AB19-1293-418D-B3BC-AEFE63AF5E6F}" sibTransId="{A634AF51-1B36-4E49-9AE8-5B02A27FF041}"/>
    <dgm:cxn modelId="{876C3059-AD62-456B-ABFE-54E6950C5796}" srcId="{EE8DFAA0-509A-4BBF-9E54-4D70F65A62A7}" destId="{D4AB81C4-954E-41DE-AF62-398838D57559}" srcOrd="3" destOrd="0" parTransId="{9CDC325F-5373-4441-8B10-94AA3D6AA123}" sibTransId="{9597BEB1-F680-420C-8D9A-6112034EB9D7}"/>
    <dgm:cxn modelId="{0E0AABC1-4676-4EEE-BC6B-61EF4FDA7FBF}" srcId="{899FE776-B662-43FB-8BC5-76DB883474CE}" destId="{EE8DFAA0-509A-4BBF-9E54-4D70F65A62A7}" srcOrd="0" destOrd="0" parTransId="{F07A4F99-A63F-46AF-B7A8-C5CD32F6693B}" sibTransId="{33001524-E81C-4FA1-A8D6-3CB90B332392}"/>
    <dgm:cxn modelId="{7CC1A5F4-6FBC-4A41-87B3-51A47E615093}" srcId="{EE8DFAA0-509A-4BBF-9E54-4D70F65A62A7}" destId="{DF774438-113A-44F4-BFA6-E7AF488D2779}" srcOrd="1" destOrd="0" parTransId="{4DDE4B95-D1DF-417B-B70B-84BE56C684A8}" sibTransId="{A0E3319D-5C1E-40C7-9161-C196DB9E03E9}"/>
    <dgm:cxn modelId="{BA7260E8-BB2C-41B7-B0BA-ACB01942BF80}" type="presOf" srcId="{D4AB81C4-954E-41DE-AF62-398838D57559}" destId="{1D5A6636-9E65-4D1F-8B21-3C2D79B39C6E}" srcOrd="0" destOrd="4" presId="urn:microsoft.com/office/officeart/2005/8/layout/process2"/>
    <dgm:cxn modelId="{AA27305F-ADF2-4CED-A3C7-64052A38C6C3}" type="presOf" srcId="{3AA8AA12-8F79-4075-B1CA-A17CB4252E86}" destId="{1D5A6636-9E65-4D1F-8B21-3C2D79B39C6E}" srcOrd="0" destOrd="3" presId="urn:microsoft.com/office/officeart/2005/8/layout/process2"/>
    <dgm:cxn modelId="{2F0CA1C1-E49A-4B95-9374-7E572C93932F}" type="presParOf" srcId="{388648A2-97A7-4A13-A713-8CA482C0DD64}" destId="{1D5A6636-9E65-4D1F-8B21-3C2D79B39C6E}"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EE8DFAA0-509A-4BBF-9E54-4D70F65A62A7}">
      <dgm:prSet/>
      <dgm:spPr/>
      <dgm:t>
        <a:bodyPr/>
        <a:lstStyle/>
        <a:p>
          <a:pPr rtl="0"/>
          <a:r>
            <a:rPr lang="en-US" dirty="0" smtClean="0"/>
            <a:t>HPI Task </a:t>
          </a:r>
          <a:r>
            <a:rPr lang="en-US" dirty="0" smtClean="0"/>
            <a:t>Force – Findings Summarized</a:t>
          </a:r>
          <a:endParaRPr lang="en-US" dirty="0"/>
        </a:p>
      </dgm:t>
    </dgm:pt>
    <dgm:pt modelId="{F07A4F99-A63F-46AF-B7A8-C5CD32F6693B}" type="parTrans" cxnId="{0E0AABC1-4676-4EEE-BC6B-61EF4FDA7FBF}">
      <dgm:prSet/>
      <dgm:spPr/>
      <dgm:t>
        <a:bodyPr/>
        <a:lstStyle/>
        <a:p>
          <a:endParaRPr lang="en-US"/>
        </a:p>
      </dgm:t>
    </dgm:pt>
    <dgm:pt modelId="{33001524-E81C-4FA1-A8D6-3CB90B332392}" type="sibTrans" cxnId="{0E0AABC1-4676-4EEE-BC6B-61EF4FDA7FBF}">
      <dgm:prSet/>
      <dgm:spPr/>
      <dgm:t>
        <a:bodyPr/>
        <a:lstStyle/>
        <a:p>
          <a:endParaRPr lang="en-US"/>
        </a:p>
      </dgm:t>
    </dgm:pt>
    <dgm:pt modelId="{BFAA8A29-6133-4793-910B-8F3EAAA851C0}">
      <dgm:prSet/>
      <dgm:spPr/>
      <dgm:t>
        <a:bodyPr/>
        <a:lstStyle/>
        <a:p>
          <a:r>
            <a:rPr lang="en-US" dirty="0" smtClean="0"/>
            <a:t>Sound administrative and cultural controls can withstand human error. However, these controls are weakened when conditions are present that provoke error. </a:t>
          </a:r>
          <a:endParaRPr lang="en-US" dirty="0"/>
        </a:p>
      </dgm:t>
    </dgm:pt>
    <dgm:pt modelId="{347C09EE-5D8F-4EAD-8031-0FB2A3C01B26}" type="parTrans" cxnId="{9A7FD586-43AE-4ADC-85A3-0C92828EEAC8}">
      <dgm:prSet/>
      <dgm:spPr/>
      <dgm:t>
        <a:bodyPr/>
        <a:lstStyle/>
        <a:p>
          <a:endParaRPr lang="en-US"/>
        </a:p>
      </dgm:t>
    </dgm:pt>
    <dgm:pt modelId="{FEA35EBC-38EF-4E82-991D-94AC6B0C5F10}" type="sibTrans" cxnId="{9A7FD586-43AE-4ADC-85A3-0C92828EEAC8}">
      <dgm:prSet/>
      <dgm:spPr/>
      <dgm:t>
        <a:bodyPr/>
        <a:lstStyle/>
        <a:p>
          <a:endParaRPr lang="en-US"/>
        </a:p>
      </dgm:t>
    </dgm:pt>
    <dgm:pt modelId="{3960EB6D-4410-491D-B47B-3507742F1B39}">
      <dgm:prSet/>
      <dgm:spPr/>
      <dgm:t>
        <a:bodyPr/>
        <a:lstStyle/>
        <a:p>
          <a:r>
            <a:rPr lang="en-US" dirty="0" smtClean="0"/>
            <a:t>Eliminating error precursors at the job site, workplace, or organization reduces the frequency or numbers of active errors. Events can be avoided through an understanding of the reasons mistakes occur and application of the lessons learned from past events and near misses. </a:t>
          </a:r>
          <a:endParaRPr lang="en-US" dirty="0"/>
        </a:p>
      </dgm:t>
    </dgm:pt>
    <dgm:pt modelId="{05A9CD8E-106C-4A50-9340-3CA23488696F}" type="parTrans" cxnId="{75243D9F-EDF6-4FDA-A2ED-38E42B56082C}">
      <dgm:prSet/>
      <dgm:spPr/>
    </dgm:pt>
    <dgm:pt modelId="{1D00AF3B-740E-4D77-8BAD-636E6AB06928}" type="sibTrans" cxnId="{75243D9F-EDF6-4FDA-A2ED-38E42B56082C}">
      <dgm:prSet/>
      <dgm:spPr/>
    </dgm:pt>
    <dgm:pt modelId="{FECD6B55-C612-4390-9985-A3B99B174F07}">
      <dgm:prSet/>
      <dgm:spPr/>
      <dgm:t>
        <a:bodyPr/>
        <a:lstStyle/>
        <a:p>
          <a:endParaRPr lang="en-US" dirty="0"/>
        </a:p>
      </dgm:t>
    </dgm:pt>
    <dgm:pt modelId="{FD9769BD-E94D-42BE-B075-78C93E3C405D}" type="parTrans" cxnId="{547D09AE-A8B0-45B6-9D56-5540BBBB70B3}">
      <dgm:prSet/>
      <dgm:spPr/>
    </dgm:pt>
    <dgm:pt modelId="{3255769F-A2E8-419E-9FA2-678F815A03D4}" type="sibTrans" cxnId="{547D09AE-A8B0-45B6-9D56-5540BBBB70B3}">
      <dgm:prSet/>
      <dgm:spPr/>
    </dgm:pt>
    <dgm:pt modelId="{E6A3AB14-9CB4-4132-BCF2-6B256B24F3EC}">
      <dgm:prSet/>
      <dgm:spPr/>
      <dgm:t>
        <a:bodyPr/>
        <a:lstStyle/>
        <a:p>
          <a:r>
            <a:rPr lang="en-US" dirty="0" smtClean="0"/>
            <a:t>At the NERC level, the systematic investigation and evaluation of events in the bulk power system is uncovering many of the latent errors that are dormant in the system, as indicated in the figure below from the NERC 2018 State of Reliability Report.</a:t>
          </a:r>
          <a:endParaRPr lang="en-US" dirty="0"/>
        </a:p>
      </dgm:t>
    </dgm:pt>
    <dgm:pt modelId="{2E23CD73-D41F-4340-8FE9-97B400EFD632}" type="parTrans" cxnId="{A70CA4F9-5EFC-474F-BB9F-EA38C027B79C}">
      <dgm:prSet/>
      <dgm:spPr/>
    </dgm:pt>
    <dgm:pt modelId="{4FB4AA09-0495-4C30-86AF-86C9C3EF0965}" type="sibTrans" cxnId="{A70CA4F9-5EFC-474F-BB9F-EA38C027B79C}">
      <dgm:prSet/>
      <dgm:spPr/>
    </dgm:pt>
    <dgm:pt modelId="{37BC5980-6AFF-42AC-BA28-05EED49100B7}">
      <dgm:prSet/>
      <dgm:spPr/>
      <dgm:t>
        <a:bodyPr/>
        <a:lstStyle/>
        <a:p>
          <a:endParaRPr lang="en-US" dirty="0"/>
        </a:p>
      </dgm:t>
    </dgm:pt>
    <dgm:pt modelId="{E0C72784-0714-4A8D-B21A-C447E40C225F}" type="parTrans" cxnId="{2F92AAA1-52FD-49A1-9CFB-E02A52FBFDA7}">
      <dgm:prSet/>
      <dgm:spPr/>
    </dgm:pt>
    <dgm:pt modelId="{7B150FC1-0712-4372-8047-96AB7B2C8F00}" type="sibTrans" cxnId="{2F92AAA1-52FD-49A1-9CFB-E02A52FBFDA7}">
      <dgm:prSet/>
      <dgm:spPr/>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1D5A6636-9E65-4D1F-8B21-3C2D79B39C6E}" type="pres">
      <dgm:prSet presAssocID="{EE8DFAA0-509A-4BBF-9E54-4D70F65A62A7}" presName="node" presStyleLbl="node1" presStyleIdx="0" presStyleCnt="1">
        <dgm:presLayoutVars>
          <dgm:bulletEnabled val="1"/>
        </dgm:presLayoutVars>
      </dgm:prSet>
      <dgm:spPr/>
      <dgm:t>
        <a:bodyPr/>
        <a:lstStyle/>
        <a:p>
          <a:endParaRPr lang="en-US"/>
        </a:p>
      </dgm:t>
    </dgm:pt>
  </dgm:ptLst>
  <dgm:cxnLst>
    <dgm:cxn modelId="{A70CA4F9-5EFC-474F-BB9F-EA38C027B79C}" srcId="{EE8DFAA0-509A-4BBF-9E54-4D70F65A62A7}" destId="{E6A3AB14-9CB4-4132-BCF2-6B256B24F3EC}" srcOrd="4" destOrd="0" parTransId="{2E23CD73-D41F-4340-8FE9-97B400EFD632}" sibTransId="{4FB4AA09-0495-4C30-86AF-86C9C3EF0965}"/>
    <dgm:cxn modelId="{3AE8E1D7-F1E0-4AF9-BF23-60272E2D1C31}" type="presOf" srcId="{37BC5980-6AFF-42AC-BA28-05EED49100B7}" destId="{1D5A6636-9E65-4D1F-8B21-3C2D79B39C6E}" srcOrd="0" destOrd="4" presId="urn:microsoft.com/office/officeart/2005/8/layout/process2"/>
    <dgm:cxn modelId="{9A7FD586-43AE-4ADC-85A3-0C92828EEAC8}" srcId="{EE8DFAA0-509A-4BBF-9E54-4D70F65A62A7}" destId="{BFAA8A29-6133-4793-910B-8F3EAAA851C0}" srcOrd="0" destOrd="0" parTransId="{347C09EE-5D8F-4EAD-8031-0FB2A3C01B26}" sibTransId="{FEA35EBC-38EF-4E82-991D-94AC6B0C5F10}"/>
    <dgm:cxn modelId="{F98FA426-4FD1-4128-915F-BC2678D4AEF7}" type="presOf" srcId="{BFAA8A29-6133-4793-910B-8F3EAAA851C0}" destId="{1D5A6636-9E65-4D1F-8B21-3C2D79B39C6E}" srcOrd="0" destOrd="1" presId="urn:microsoft.com/office/officeart/2005/8/layout/process2"/>
    <dgm:cxn modelId="{BB2C4509-00EC-42AF-9F04-E6D01B574855}" type="presOf" srcId="{EE8DFAA0-509A-4BBF-9E54-4D70F65A62A7}" destId="{1D5A6636-9E65-4D1F-8B21-3C2D79B39C6E}" srcOrd="0" destOrd="0" presId="urn:microsoft.com/office/officeart/2005/8/layout/process2"/>
    <dgm:cxn modelId="{0E0AABC1-4676-4EEE-BC6B-61EF4FDA7FBF}" srcId="{899FE776-B662-43FB-8BC5-76DB883474CE}" destId="{EE8DFAA0-509A-4BBF-9E54-4D70F65A62A7}" srcOrd="0" destOrd="0" parTransId="{F07A4F99-A63F-46AF-B7A8-C5CD32F6693B}" sibTransId="{33001524-E81C-4FA1-A8D6-3CB90B332392}"/>
    <dgm:cxn modelId="{35528340-D82F-4678-8636-5DD8DF51C648}" type="presOf" srcId="{E6A3AB14-9CB4-4132-BCF2-6B256B24F3EC}" destId="{1D5A6636-9E65-4D1F-8B21-3C2D79B39C6E}" srcOrd="0" destOrd="5" presId="urn:microsoft.com/office/officeart/2005/8/layout/process2"/>
    <dgm:cxn modelId="{547D09AE-A8B0-45B6-9D56-5540BBBB70B3}" srcId="{EE8DFAA0-509A-4BBF-9E54-4D70F65A62A7}" destId="{FECD6B55-C612-4390-9985-A3B99B174F07}" srcOrd="1" destOrd="0" parTransId="{FD9769BD-E94D-42BE-B075-78C93E3C405D}" sibTransId="{3255769F-A2E8-419E-9FA2-678F815A03D4}"/>
    <dgm:cxn modelId="{75243D9F-EDF6-4FDA-A2ED-38E42B56082C}" srcId="{EE8DFAA0-509A-4BBF-9E54-4D70F65A62A7}" destId="{3960EB6D-4410-491D-B47B-3507742F1B39}" srcOrd="2" destOrd="0" parTransId="{05A9CD8E-106C-4A50-9340-3CA23488696F}" sibTransId="{1D00AF3B-740E-4D77-8BAD-636E6AB06928}"/>
    <dgm:cxn modelId="{AC17A997-208C-4AC2-873A-DCE50CEAB33F}" type="presOf" srcId="{899FE776-B662-43FB-8BC5-76DB883474CE}" destId="{388648A2-97A7-4A13-A713-8CA482C0DD64}" srcOrd="0" destOrd="0" presId="urn:microsoft.com/office/officeart/2005/8/layout/process2"/>
    <dgm:cxn modelId="{2F92AAA1-52FD-49A1-9CFB-E02A52FBFDA7}" srcId="{EE8DFAA0-509A-4BBF-9E54-4D70F65A62A7}" destId="{37BC5980-6AFF-42AC-BA28-05EED49100B7}" srcOrd="3" destOrd="0" parTransId="{E0C72784-0714-4A8D-B21A-C447E40C225F}" sibTransId="{7B150FC1-0712-4372-8047-96AB7B2C8F00}"/>
    <dgm:cxn modelId="{6E5D8E6E-81A0-42D2-8957-870D6C9B05CA}" type="presOf" srcId="{3960EB6D-4410-491D-B47B-3507742F1B39}" destId="{1D5A6636-9E65-4D1F-8B21-3C2D79B39C6E}" srcOrd="0" destOrd="3" presId="urn:microsoft.com/office/officeart/2005/8/layout/process2"/>
    <dgm:cxn modelId="{3F342063-304C-409C-A97D-99B61754B959}" type="presOf" srcId="{FECD6B55-C612-4390-9985-A3B99B174F07}" destId="{1D5A6636-9E65-4D1F-8B21-3C2D79B39C6E}" srcOrd="0" destOrd="2" presId="urn:microsoft.com/office/officeart/2005/8/layout/process2"/>
    <dgm:cxn modelId="{7BBADFCA-1BCA-481E-94C9-DDBE6BEBFA32}" type="presParOf" srcId="{388648A2-97A7-4A13-A713-8CA482C0DD64}" destId="{1D5A6636-9E65-4D1F-8B21-3C2D79B39C6E}"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704ECFDC-7D1E-4A44-B257-3780B0F0CC9F}">
      <dgm:prSet/>
      <dgm:spPr/>
      <dgm:t>
        <a:bodyPr/>
        <a:lstStyle/>
        <a:p>
          <a:r>
            <a:rPr lang="en-US" b="1" u="sng" smtClean="0"/>
            <a:t>Purpose &amp; Scope</a:t>
          </a:r>
          <a:r>
            <a:rPr lang="en-US" b="1" smtClean="0"/>
            <a:t>		</a:t>
          </a:r>
          <a:r>
            <a:rPr lang="en-US" smtClean="0"/>
            <a:t> </a:t>
          </a:r>
          <a:endParaRPr lang="en-US"/>
        </a:p>
      </dgm:t>
    </dgm:pt>
    <dgm:pt modelId="{8589273A-E0B9-4D59-BDD8-8737849110FC}" type="parTrans" cxnId="{824C8BA7-6A9B-41A1-A3EB-ED0EEDB47F3D}">
      <dgm:prSet/>
      <dgm:spPr/>
      <dgm:t>
        <a:bodyPr/>
        <a:lstStyle/>
        <a:p>
          <a:endParaRPr lang="en-US"/>
        </a:p>
      </dgm:t>
    </dgm:pt>
    <dgm:pt modelId="{2BBE365F-EF17-413A-8802-594767EB3300}" type="sibTrans" cxnId="{824C8BA7-6A9B-41A1-A3EB-ED0EEDB47F3D}">
      <dgm:prSet/>
      <dgm:spPr/>
      <dgm:t>
        <a:bodyPr/>
        <a:lstStyle/>
        <a:p>
          <a:endParaRPr lang="en-US"/>
        </a:p>
      </dgm:t>
    </dgm:pt>
    <dgm:pt modelId="{92026F3E-F16C-40AE-B729-2329DFE8FE25}">
      <dgm:prSet/>
      <dgm:spPr/>
      <dgm:t>
        <a:bodyPr/>
        <a:lstStyle/>
        <a:p>
          <a:endParaRPr lang="en-US"/>
        </a:p>
      </dgm:t>
    </dgm:pt>
    <dgm:pt modelId="{3DDEFFEF-FF50-4C6E-B90F-4A07CE78F309}" type="parTrans" cxnId="{5DE31467-E9C6-4418-908C-3E859075DF77}">
      <dgm:prSet/>
      <dgm:spPr/>
      <dgm:t>
        <a:bodyPr/>
        <a:lstStyle/>
        <a:p>
          <a:endParaRPr lang="en-US"/>
        </a:p>
      </dgm:t>
    </dgm:pt>
    <dgm:pt modelId="{4B2CD975-1995-4DE9-99F5-E5D18CAA11C8}" type="sibTrans" cxnId="{5DE31467-E9C6-4418-908C-3E859075DF77}">
      <dgm:prSet/>
      <dgm:spPr/>
      <dgm:t>
        <a:bodyPr/>
        <a:lstStyle/>
        <a:p>
          <a:endParaRPr lang="en-US"/>
        </a:p>
      </dgm:t>
    </dgm:pt>
    <dgm:pt modelId="{284E6591-A20A-4C10-821E-97C9FDEFECC5}">
      <dgm:prSet/>
      <dgm:spPr/>
      <dgm:t>
        <a:bodyPr/>
        <a:lstStyle/>
        <a:p>
          <a:r>
            <a:rPr lang="en-US" smtClean="0"/>
            <a:t>The purpose of the ERCOT HPITF is to formalize an approach to Human Performance Improvement (HPI) through the development of an HPI working group (HPIWG) who will report to the ROS. The following are guiding questions to aid in the development of a scope document for the HPIWG:</a:t>
          </a:r>
          <a:endParaRPr lang="en-US"/>
        </a:p>
      </dgm:t>
    </dgm:pt>
    <dgm:pt modelId="{CAFC3128-0F21-4CF8-94AB-467CA4983F1F}" type="parTrans" cxnId="{F07BF83B-1177-4897-8F41-393656035AB1}">
      <dgm:prSet/>
      <dgm:spPr/>
      <dgm:t>
        <a:bodyPr/>
        <a:lstStyle/>
        <a:p>
          <a:endParaRPr lang="en-US"/>
        </a:p>
      </dgm:t>
    </dgm:pt>
    <dgm:pt modelId="{B3EA7EAD-A531-4136-B24A-DE86E48AA4EE}" type="sibTrans" cxnId="{F07BF83B-1177-4897-8F41-393656035AB1}">
      <dgm:prSet/>
      <dgm:spPr/>
      <dgm:t>
        <a:bodyPr/>
        <a:lstStyle/>
        <a:p>
          <a:endParaRPr lang="en-US"/>
        </a:p>
      </dgm:t>
    </dgm:pt>
    <dgm:pt modelId="{7FA9C166-B370-4826-9B4B-125B8BF7E21E}">
      <dgm:prSet/>
      <dgm:spPr/>
      <dgm:t>
        <a:bodyPr/>
        <a:lstStyle/>
        <a:p>
          <a:endParaRPr lang="en-US"/>
        </a:p>
      </dgm:t>
    </dgm:pt>
    <dgm:pt modelId="{20E076A4-5CAC-4EE6-87AA-23D8A6ED5302}" type="parTrans" cxnId="{E6504A5E-E499-4ADA-8393-52577B50A6CA}">
      <dgm:prSet/>
      <dgm:spPr/>
      <dgm:t>
        <a:bodyPr/>
        <a:lstStyle/>
        <a:p>
          <a:endParaRPr lang="en-US"/>
        </a:p>
      </dgm:t>
    </dgm:pt>
    <dgm:pt modelId="{338D9B49-84A8-4533-923E-7867190B2340}" type="sibTrans" cxnId="{E6504A5E-E499-4ADA-8393-52577B50A6CA}">
      <dgm:prSet/>
      <dgm:spPr/>
      <dgm:t>
        <a:bodyPr/>
        <a:lstStyle/>
        <a:p>
          <a:endParaRPr lang="en-US"/>
        </a:p>
      </dgm:t>
    </dgm:pt>
    <dgm:pt modelId="{00DE77CE-3023-4204-B1D5-54DA722350D3}">
      <dgm:prSet/>
      <dgm:spPr/>
      <dgm:t>
        <a:bodyPr/>
        <a:lstStyle/>
        <a:p>
          <a:r>
            <a:rPr lang="en-US" smtClean="0"/>
            <a:t>What best practices exist in the industry related to HPI? </a:t>
          </a:r>
          <a:endParaRPr lang="en-US"/>
        </a:p>
      </dgm:t>
    </dgm:pt>
    <dgm:pt modelId="{86032185-D927-4A24-8F2E-C76A1E606018}" type="parTrans" cxnId="{0145607A-68F7-41C2-9814-DCE94CE2ECEF}">
      <dgm:prSet/>
      <dgm:spPr/>
      <dgm:t>
        <a:bodyPr/>
        <a:lstStyle/>
        <a:p>
          <a:endParaRPr lang="en-US"/>
        </a:p>
      </dgm:t>
    </dgm:pt>
    <dgm:pt modelId="{7E14B21A-FC59-42D2-B65A-63C85C4CBA94}" type="sibTrans" cxnId="{0145607A-68F7-41C2-9814-DCE94CE2ECEF}">
      <dgm:prSet/>
      <dgm:spPr/>
      <dgm:t>
        <a:bodyPr/>
        <a:lstStyle/>
        <a:p>
          <a:endParaRPr lang="en-US"/>
        </a:p>
      </dgm:t>
    </dgm:pt>
    <dgm:pt modelId="{BC958906-27F1-479B-80E9-E1DAAFDE2CC6}">
      <dgm:prSet/>
      <dgm:spPr/>
      <dgm:t>
        <a:bodyPr/>
        <a:lstStyle/>
        <a:p>
          <a:r>
            <a:rPr lang="en-US" smtClean="0"/>
            <a:t>How do other ISO/NERC regional authority groups share information about HPI practices?</a:t>
          </a:r>
          <a:endParaRPr lang="en-US"/>
        </a:p>
      </dgm:t>
    </dgm:pt>
    <dgm:pt modelId="{0E57E8B4-E3EA-40D1-A717-A65FCCC49013}" type="parTrans" cxnId="{D251724C-2F41-4D36-A7E2-644A93BF5E03}">
      <dgm:prSet/>
      <dgm:spPr/>
      <dgm:t>
        <a:bodyPr/>
        <a:lstStyle/>
        <a:p>
          <a:endParaRPr lang="en-US"/>
        </a:p>
      </dgm:t>
    </dgm:pt>
    <dgm:pt modelId="{038F1876-9AAD-438B-98B5-B37AE951E119}" type="sibTrans" cxnId="{D251724C-2F41-4D36-A7E2-644A93BF5E03}">
      <dgm:prSet/>
      <dgm:spPr/>
      <dgm:t>
        <a:bodyPr/>
        <a:lstStyle/>
        <a:p>
          <a:endParaRPr lang="en-US"/>
        </a:p>
      </dgm:t>
    </dgm:pt>
    <dgm:pt modelId="{0AA0EB21-1713-4F5C-96EA-D606912062BE}">
      <dgm:prSet/>
      <dgm:spPr/>
      <dgm:t>
        <a:bodyPr/>
        <a:lstStyle/>
        <a:p>
          <a:r>
            <a:rPr lang="en-US" smtClean="0"/>
            <a:t>What processes need adoption in the ERCOT BES for HPI?</a:t>
          </a:r>
          <a:endParaRPr lang="en-US"/>
        </a:p>
      </dgm:t>
    </dgm:pt>
    <dgm:pt modelId="{2FC04245-B58B-42B5-A5F0-BCBEBAF88B4F}" type="parTrans" cxnId="{8C4AB482-0D29-4619-917C-94B23562E215}">
      <dgm:prSet/>
      <dgm:spPr/>
      <dgm:t>
        <a:bodyPr/>
        <a:lstStyle/>
        <a:p>
          <a:endParaRPr lang="en-US"/>
        </a:p>
      </dgm:t>
    </dgm:pt>
    <dgm:pt modelId="{27C59E61-F3F3-4699-A9BB-482B4E79DBF3}" type="sibTrans" cxnId="{8C4AB482-0D29-4619-917C-94B23562E215}">
      <dgm:prSet/>
      <dgm:spPr/>
      <dgm:t>
        <a:bodyPr/>
        <a:lstStyle/>
        <a:p>
          <a:endParaRPr lang="en-US"/>
        </a:p>
      </dgm:t>
    </dgm:pt>
    <dgm:pt modelId="{7B11B58D-F066-4234-B5C2-61FC15A2E560}">
      <dgm:prSet/>
      <dgm:spPr/>
      <dgm:t>
        <a:bodyPr/>
        <a:lstStyle/>
        <a:p>
          <a:r>
            <a:rPr lang="en-US" smtClean="0"/>
            <a:t>What is the benefit of establishing an HPI driven Corrective Action Program at ERCOT?</a:t>
          </a:r>
          <a:endParaRPr lang="en-US"/>
        </a:p>
      </dgm:t>
    </dgm:pt>
    <dgm:pt modelId="{713717CC-9D79-4FB7-8D88-41CEE0A88D19}" type="parTrans" cxnId="{6A966F12-5461-4E7F-BFA4-A0837A1D2D42}">
      <dgm:prSet/>
      <dgm:spPr/>
      <dgm:t>
        <a:bodyPr/>
        <a:lstStyle/>
        <a:p>
          <a:endParaRPr lang="en-US"/>
        </a:p>
      </dgm:t>
    </dgm:pt>
    <dgm:pt modelId="{B4734AD7-922A-4675-BABE-061809DC92F7}" type="sibTrans" cxnId="{6A966F12-5461-4E7F-BFA4-A0837A1D2D42}">
      <dgm:prSet/>
      <dgm:spPr/>
      <dgm:t>
        <a:bodyPr/>
        <a:lstStyle/>
        <a:p>
          <a:endParaRPr lang="en-US"/>
        </a:p>
      </dgm:t>
    </dgm:pt>
    <dgm:pt modelId="{8DF1330C-CFFD-4D05-847F-D862154C53E6}">
      <dgm:prSet/>
      <dgm:spPr/>
      <dgm:t>
        <a:bodyPr/>
        <a:lstStyle/>
        <a:p>
          <a:endParaRPr lang="en-US"/>
        </a:p>
      </dgm:t>
    </dgm:pt>
    <dgm:pt modelId="{24B35D2C-1178-4D0F-AA63-4076EE96987C}" type="parTrans" cxnId="{37C74EA5-B49E-4F65-B17F-986194439A38}">
      <dgm:prSet/>
      <dgm:spPr/>
      <dgm:t>
        <a:bodyPr/>
        <a:lstStyle/>
        <a:p>
          <a:endParaRPr lang="en-US"/>
        </a:p>
      </dgm:t>
    </dgm:pt>
    <dgm:pt modelId="{91293B7D-01F0-4F84-BA4E-B86CDB55FE88}" type="sibTrans" cxnId="{37C74EA5-B49E-4F65-B17F-986194439A38}">
      <dgm:prSet/>
      <dgm:spPr/>
      <dgm:t>
        <a:bodyPr/>
        <a:lstStyle/>
        <a:p>
          <a:endParaRPr lang="en-US"/>
        </a:p>
      </dgm:t>
    </dgm:pt>
    <dgm:pt modelId="{98FE1FC8-4EF6-420C-B5E8-9C930779C532}">
      <dgm:prSet/>
      <dgm:spPr/>
      <dgm:t>
        <a:bodyPr/>
        <a:lstStyle/>
        <a:p>
          <a:r>
            <a:rPr lang="en-US" smtClean="0"/>
            <a:t>Potential areas that the HPITF may explore include, but are not limited to, the following:</a:t>
          </a:r>
          <a:endParaRPr lang="en-US"/>
        </a:p>
      </dgm:t>
    </dgm:pt>
    <dgm:pt modelId="{E3729548-0F0F-42BB-876A-948C2FD95AE3}" type="parTrans" cxnId="{7F62A745-35BD-4DA7-9F0F-BCF8BE2293E6}">
      <dgm:prSet/>
      <dgm:spPr/>
      <dgm:t>
        <a:bodyPr/>
        <a:lstStyle/>
        <a:p>
          <a:endParaRPr lang="en-US"/>
        </a:p>
      </dgm:t>
    </dgm:pt>
    <dgm:pt modelId="{0C7995D0-7984-46C6-AC5C-50A4B50F4202}" type="sibTrans" cxnId="{7F62A745-35BD-4DA7-9F0F-BCF8BE2293E6}">
      <dgm:prSet/>
      <dgm:spPr/>
      <dgm:t>
        <a:bodyPr/>
        <a:lstStyle/>
        <a:p>
          <a:endParaRPr lang="en-US"/>
        </a:p>
      </dgm:t>
    </dgm:pt>
    <dgm:pt modelId="{D1BFA941-7E63-40B6-A9FA-D65BB38FC53A}">
      <dgm:prSet/>
      <dgm:spPr/>
      <dgm:t>
        <a:bodyPr/>
        <a:lstStyle/>
        <a:p>
          <a:r>
            <a:rPr lang="en-US" smtClean="0"/>
            <a:t>HPI in control room operations and situation awareness</a:t>
          </a:r>
          <a:endParaRPr lang="en-US"/>
        </a:p>
      </dgm:t>
    </dgm:pt>
    <dgm:pt modelId="{3544EEC6-4952-4574-9D41-745F2B19C7A4}" type="parTrans" cxnId="{7149B2D0-C55A-424F-83CC-F748C2630CAE}">
      <dgm:prSet/>
      <dgm:spPr/>
      <dgm:t>
        <a:bodyPr/>
        <a:lstStyle/>
        <a:p>
          <a:endParaRPr lang="en-US"/>
        </a:p>
      </dgm:t>
    </dgm:pt>
    <dgm:pt modelId="{218913FD-CC2C-40E1-A09F-CDC0BECC8FBF}" type="sibTrans" cxnId="{7149B2D0-C55A-424F-83CC-F748C2630CAE}">
      <dgm:prSet/>
      <dgm:spPr/>
      <dgm:t>
        <a:bodyPr/>
        <a:lstStyle/>
        <a:p>
          <a:endParaRPr lang="en-US"/>
        </a:p>
      </dgm:t>
    </dgm:pt>
    <dgm:pt modelId="{8C4C12B2-46C6-423F-A9A5-3EA50475EB2E}">
      <dgm:prSet/>
      <dgm:spPr/>
      <dgm:t>
        <a:bodyPr/>
        <a:lstStyle/>
        <a:p>
          <a:r>
            <a:rPr lang="en-US" smtClean="0"/>
            <a:t>HPI in protection system performance</a:t>
          </a:r>
          <a:endParaRPr lang="en-US"/>
        </a:p>
      </dgm:t>
    </dgm:pt>
    <dgm:pt modelId="{D84748F1-EAF2-4E85-982B-43AA76214E73}" type="parTrans" cxnId="{A639C548-9336-4A34-A03F-9E9D733ED9C6}">
      <dgm:prSet/>
      <dgm:spPr/>
      <dgm:t>
        <a:bodyPr/>
        <a:lstStyle/>
        <a:p>
          <a:endParaRPr lang="en-US"/>
        </a:p>
      </dgm:t>
    </dgm:pt>
    <dgm:pt modelId="{C3E65BEE-BF27-4B4B-9267-B6D3AD19C855}" type="sibTrans" cxnId="{A639C548-9336-4A34-A03F-9E9D733ED9C6}">
      <dgm:prSet/>
      <dgm:spPr/>
      <dgm:t>
        <a:bodyPr/>
        <a:lstStyle/>
        <a:p>
          <a:endParaRPr lang="en-US"/>
        </a:p>
      </dgm:t>
    </dgm:pt>
    <dgm:pt modelId="{1BE93C36-05BF-45E2-BD96-B5FDE291C083}">
      <dgm:prSet/>
      <dgm:spPr/>
      <dgm:t>
        <a:bodyPr/>
        <a:lstStyle/>
        <a:p>
          <a:r>
            <a:rPr lang="en-US" smtClean="0"/>
            <a:t>HPI in system events</a:t>
          </a:r>
          <a:endParaRPr lang="en-US"/>
        </a:p>
      </dgm:t>
    </dgm:pt>
    <dgm:pt modelId="{CF921523-A977-45C0-BCBC-9FDFAB04841C}" type="parTrans" cxnId="{0FABC3D0-D62E-4AB0-ACD9-8D6607437E32}">
      <dgm:prSet/>
      <dgm:spPr/>
      <dgm:t>
        <a:bodyPr/>
        <a:lstStyle/>
        <a:p>
          <a:endParaRPr lang="en-US"/>
        </a:p>
      </dgm:t>
    </dgm:pt>
    <dgm:pt modelId="{EF40D718-796F-4AF6-ACD6-5A05B817A529}" type="sibTrans" cxnId="{0FABC3D0-D62E-4AB0-ACD9-8D6607437E32}">
      <dgm:prSet/>
      <dgm:spPr/>
      <dgm:t>
        <a:bodyPr/>
        <a:lstStyle/>
        <a:p>
          <a:endParaRPr lang="en-US"/>
        </a:p>
      </dgm:t>
    </dgm:pt>
    <dgm:pt modelId="{D55044FD-77C5-4B24-9F6C-97799871561A}">
      <dgm:prSet/>
      <dgm:spPr/>
      <dgm:t>
        <a:bodyPr/>
        <a:lstStyle/>
        <a:p>
          <a:r>
            <a:rPr lang="en-US" smtClean="0"/>
            <a:t>HPI in workforce purpose, engagement, and turnover</a:t>
          </a:r>
          <a:endParaRPr lang="en-US"/>
        </a:p>
      </dgm:t>
    </dgm:pt>
    <dgm:pt modelId="{8AD68B31-495A-486F-8DD0-228638BCEF76}" type="parTrans" cxnId="{58738DD2-89AF-48AF-8CC6-D9EC13D9A9A5}">
      <dgm:prSet/>
      <dgm:spPr/>
      <dgm:t>
        <a:bodyPr/>
        <a:lstStyle/>
        <a:p>
          <a:endParaRPr lang="en-US"/>
        </a:p>
      </dgm:t>
    </dgm:pt>
    <dgm:pt modelId="{1892ECC8-A58D-4804-B578-4A35AC04ABA5}" type="sibTrans" cxnId="{58738DD2-89AF-48AF-8CC6-D9EC13D9A9A5}">
      <dgm:prSet/>
      <dgm:spPr/>
      <dgm:t>
        <a:bodyPr/>
        <a:lstStyle/>
        <a:p>
          <a:endParaRPr lang="en-US"/>
        </a:p>
      </dgm:t>
    </dgm:pt>
    <dgm:pt modelId="{DB6F0D05-FA8B-48DC-968E-499B4950DC10}">
      <dgm:prSet/>
      <dgm:spPr/>
      <dgm:t>
        <a:bodyPr/>
        <a:lstStyle/>
        <a:p>
          <a:endParaRPr lang="en-US"/>
        </a:p>
      </dgm:t>
    </dgm:pt>
    <dgm:pt modelId="{50EE5674-E4D1-471A-80A6-780E5E7B7574}" type="parTrans" cxnId="{332ABC32-A01D-4D82-85A6-DC0966C2B34D}">
      <dgm:prSet/>
      <dgm:spPr/>
      <dgm:t>
        <a:bodyPr/>
        <a:lstStyle/>
        <a:p>
          <a:endParaRPr lang="en-US"/>
        </a:p>
      </dgm:t>
    </dgm:pt>
    <dgm:pt modelId="{44FD4700-9FFF-4BE8-9C94-A1FCCFF67967}" type="sibTrans" cxnId="{332ABC32-A01D-4D82-85A6-DC0966C2B34D}">
      <dgm:prSet/>
      <dgm:spPr/>
      <dgm:t>
        <a:bodyPr/>
        <a:lstStyle/>
        <a:p>
          <a:endParaRPr lang="en-US"/>
        </a:p>
      </dgm:t>
    </dgm:pt>
    <dgm:pt modelId="{90611FE6-53A8-4134-A305-7D13691ED74F}">
      <dgm:prSet/>
      <dgm:spPr/>
      <dgm:t>
        <a:bodyPr/>
        <a:lstStyle/>
        <a:p>
          <a:r>
            <a:rPr lang="en-US" smtClean="0"/>
            <a:t>The HPITF should prepare a report of its findings and recommendations to the ROS by June 30, 2019.  </a:t>
          </a:r>
          <a:endParaRPr lang="en-US"/>
        </a:p>
      </dgm:t>
    </dgm:pt>
    <dgm:pt modelId="{19654C25-5BB5-466C-A7F1-E872DE430B6F}" type="parTrans" cxnId="{B0BA1953-E91D-430C-876B-6F4368741C0A}">
      <dgm:prSet/>
      <dgm:spPr/>
      <dgm:t>
        <a:bodyPr/>
        <a:lstStyle/>
        <a:p>
          <a:endParaRPr lang="en-US"/>
        </a:p>
      </dgm:t>
    </dgm:pt>
    <dgm:pt modelId="{5B912811-1552-4748-8A87-16E5092E3B19}" type="sibTrans" cxnId="{B0BA1953-E91D-430C-876B-6F4368741C0A}">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8E8F98E7-F7F9-4AF7-AC28-B8D224754FE7}" type="pres">
      <dgm:prSet presAssocID="{704ECFDC-7D1E-4A44-B257-3780B0F0CC9F}" presName="node" presStyleLbl="node1" presStyleIdx="0" presStyleCnt="1">
        <dgm:presLayoutVars>
          <dgm:bulletEnabled val="1"/>
        </dgm:presLayoutVars>
      </dgm:prSet>
      <dgm:spPr/>
    </dgm:pt>
  </dgm:ptLst>
  <dgm:cxnLst>
    <dgm:cxn modelId="{E791900D-2D13-4D07-B530-DB184C007DD6}" type="presOf" srcId="{00DE77CE-3023-4204-B1D5-54DA722350D3}" destId="{8E8F98E7-F7F9-4AF7-AC28-B8D224754FE7}" srcOrd="0" destOrd="4" presId="urn:microsoft.com/office/officeart/2005/8/layout/process2"/>
    <dgm:cxn modelId="{B847952D-4EEE-4D36-96D8-CB840F524089}" type="presOf" srcId="{0AA0EB21-1713-4F5C-96EA-D606912062BE}" destId="{8E8F98E7-F7F9-4AF7-AC28-B8D224754FE7}" srcOrd="0" destOrd="6" presId="urn:microsoft.com/office/officeart/2005/8/layout/process2"/>
    <dgm:cxn modelId="{632E500A-543E-4C4D-836B-CB171B7EA6FA}" type="presOf" srcId="{D1BFA941-7E63-40B6-A9FA-D65BB38FC53A}" destId="{8E8F98E7-F7F9-4AF7-AC28-B8D224754FE7}" srcOrd="0" destOrd="10" presId="urn:microsoft.com/office/officeart/2005/8/layout/process2"/>
    <dgm:cxn modelId="{EBB63B1B-1C41-45D9-A960-336EEB7A7EA5}" type="presOf" srcId="{7FA9C166-B370-4826-9B4B-125B8BF7E21E}" destId="{8E8F98E7-F7F9-4AF7-AC28-B8D224754FE7}" srcOrd="0" destOrd="3" presId="urn:microsoft.com/office/officeart/2005/8/layout/process2"/>
    <dgm:cxn modelId="{5DE31467-E9C6-4418-908C-3E859075DF77}" srcId="{704ECFDC-7D1E-4A44-B257-3780B0F0CC9F}" destId="{92026F3E-F16C-40AE-B729-2329DFE8FE25}" srcOrd="0" destOrd="0" parTransId="{3DDEFFEF-FF50-4C6E-B90F-4A07CE78F309}" sibTransId="{4B2CD975-1995-4DE9-99F5-E5D18CAA11C8}"/>
    <dgm:cxn modelId="{F8B2D58B-7229-4E08-B03D-765D6720A2DB}" type="presOf" srcId="{284E6591-A20A-4C10-821E-97C9FDEFECC5}" destId="{8E8F98E7-F7F9-4AF7-AC28-B8D224754FE7}" srcOrd="0" destOrd="2" presId="urn:microsoft.com/office/officeart/2005/8/layout/process2"/>
    <dgm:cxn modelId="{8C4AB482-0D29-4619-917C-94B23562E215}" srcId="{7FA9C166-B370-4826-9B4B-125B8BF7E21E}" destId="{0AA0EB21-1713-4F5C-96EA-D606912062BE}" srcOrd="2" destOrd="0" parTransId="{2FC04245-B58B-42B5-A5F0-BCBEBAF88B4F}" sibTransId="{27C59E61-F3F3-4699-A9BB-482B4E79DBF3}"/>
    <dgm:cxn modelId="{4F792C85-7934-4A50-BF85-2F67522735DF}" type="presOf" srcId="{90611FE6-53A8-4134-A305-7D13691ED74F}" destId="{8E8F98E7-F7F9-4AF7-AC28-B8D224754FE7}" srcOrd="0" destOrd="15" presId="urn:microsoft.com/office/officeart/2005/8/layout/process2"/>
    <dgm:cxn modelId="{58738DD2-89AF-48AF-8CC6-D9EC13D9A9A5}" srcId="{98FE1FC8-4EF6-420C-B5E8-9C930779C532}" destId="{D55044FD-77C5-4B24-9F6C-97799871561A}" srcOrd="3" destOrd="0" parTransId="{8AD68B31-495A-486F-8DD0-228638BCEF76}" sibTransId="{1892ECC8-A58D-4804-B578-4A35AC04ABA5}"/>
    <dgm:cxn modelId="{D251724C-2F41-4D36-A7E2-644A93BF5E03}" srcId="{7FA9C166-B370-4826-9B4B-125B8BF7E21E}" destId="{BC958906-27F1-479B-80E9-E1DAAFDE2CC6}" srcOrd="1" destOrd="0" parTransId="{0E57E8B4-E3EA-40D1-A717-A65FCCC49013}" sibTransId="{038F1876-9AAD-438B-98B5-B37AE951E119}"/>
    <dgm:cxn modelId="{37C74EA5-B49E-4F65-B17F-986194439A38}" srcId="{704ECFDC-7D1E-4A44-B257-3780B0F0CC9F}" destId="{8DF1330C-CFFD-4D05-847F-D862154C53E6}" srcOrd="3" destOrd="0" parTransId="{24B35D2C-1178-4D0F-AA63-4076EE96987C}" sibTransId="{91293B7D-01F0-4F84-BA4E-B86CDB55FE88}"/>
    <dgm:cxn modelId="{F85FDDA0-8691-4B3D-9E19-DE6635A34C7A}" type="presOf" srcId="{8C4C12B2-46C6-423F-A9A5-3EA50475EB2E}" destId="{8E8F98E7-F7F9-4AF7-AC28-B8D224754FE7}" srcOrd="0" destOrd="11" presId="urn:microsoft.com/office/officeart/2005/8/layout/process2"/>
    <dgm:cxn modelId="{DAB6988F-2745-4295-8774-6D4BC04D5DCE}" type="presOf" srcId="{DB6F0D05-FA8B-48DC-968E-499B4950DC10}" destId="{8E8F98E7-F7F9-4AF7-AC28-B8D224754FE7}" srcOrd="0" destOrd="14" presId="urn:microsoft.com/office/officeart/2005/8/layout/process2"/>
    <dgm:cxn modelId="{ED97B78F-6065-4E00-AD7A-640A1B2010D8}" type="presOf" srcId="{704ECFDC-7D1E-4A44-B257-3780B0F0CC9F}" destId="{8E8F98E7-F7F9-4AF7-AC28-B8D224754FE7}" srcOrd="0" destOrd="0" presId="urn:microsoft.com/office/officeart/2005/8/layout/process2"/>
    <dgm:cxn modelId="{F1936C3B-B9A3-4B4C-9708-2077FA90392D}" type="presOf" srcId="{BC958906-27F1-479B-80E9-E1DAAFDE2CC6}" destId="{8E8F98E7-F7F9-4AF7-AC28-B8D224754FE7}" srcOrd="0" destOrd="5" presId="urn:microsoft.com/office/officeart/2005/8/layout/process2"/>
    <dgm:cxn modelId="{824C8BA7-6A9B-41A1-A3EB-ED0EEDB47F3D}" srcId="{899FE776-B662-43FB-8BC5-76DB883474CE}" destId="{704ECFDC-7D1E-4A44-B257-3780B0F0CC9F}" srcOrd="0" destOrd="0" parTransId="{8589273A-E0B9-4D59-BDD8-8737849110FC}" sibTransId="{2BBE365F-EF17-413A-8802-594767EB3300}"/>
    <dgm:cxn modelId="{0145607A-68F7-41C2-9814-DCE94CE2ECEF}" srcId="{7FA9C166-B370-4826-9B4B-125B8BF7E21E}" destId="{00DE77CE-3023-4204-B1D5-54DA722350D3}" srcOrd="0" destOrd="0" parTransId="{86032185-D927-4A24-8F2E-C76A1E606018}" sibTransId="{7E14B21A-FC59-42D2-B65A-63C85C4CBA94}"/>
    <dgm:cxn modelId="{332ABC32-A01D-4D82-85A6-DC0966C2B34D}" srcId="{704ECFDC-7D1E-4A44-B257-3780B0F0CC9F}" destId="{DB6F0D05-FA8B-48DC-968E-499B4950DC10}" srcOrd="5" destOrd="0" parTransId="{50EE5674-E4D1-471A-80A6-780E5E7B7574}" sibTransId="{44FD4700-9FFF-4BE8-9C94-A1FCCFF67967}"/>
    <dgm:cxn modelId="{A639C548-9336-4A34-A03F-9E9D733ED9C6}" srcId="{98FE1FC8-4EF6-420C-B5E8-9C930779C532}" destId="{8C4C12B2-46C6-423F-A9A5-3EA50475EB2E}" srcOrd="1" destOrd="0" parTransId="{D84748F1-EAF2-4E85-982B-43AA76214E73}" sibTransId="{C3E65BEE-BF27-4B4B-9267-B6D3AD19C855}"/>
    <dgm:cxn modelId="{5354E638-0F5F-4AD3-842C-F14B1FC3CF9A}" type="presOf" srcId="{98FE1FC8-4EF6-420C-B5E8-9C930779C532}" destId="{8E8F98E7-F7F9-4AF7-AC28-B8D224754FE7}" srcOrd="0" destOrd="9" presId="urn:microsoft.com/office/officeart/2005/8/layout/process2"/>
    <dgm:cxn modelId="{6A966F12-5461-4E7F-BFA4-A0837A1D2D42}" srcId="{7FA9C166-B370-4826-9B4B-125B8BF7E21E}" destId="{7B11B58D-F066-4234-B5C2-61FC15A2E560}" srcOrd="3" destOrd="0" parTransId="{713717CC-9D79-4FB7-8D88-41CEE0A88D19}" sibTransId="{B4734AD7-922A-4675-BABE-061809DC92F7}"/>
    <dgm:cxn modelId="{F627A7A7-4A29-4BF4-BAF2-AE18AAC01112}" type="presOf" srcId="{899FE776-B662-43FB-8BC5-76DB883474CE}" destId="{388648A2-97A7-4A13-A713-8CA482C0DD64}" srcOrd="0" destOrd="0" presId="urn:microsoft.com/office/officeart/2005/8/layout/process2"/>
    <dgm:cxn modelId="{B0BA1953-E91D-430C-876B-6F4368741C0A}" srcId="{704ECFDC-7D1E-4A44-B257-3780B0F0CC9F}" destId="{90611FE6-53A8-4134-A305-7D13691ED74F}" srcOrd="6" destOrd="0" parTransId="{19654C25-5BB5-466C-A7F1-E872DE430B6F}" sibTransId="{5B912811-1552-4748-8A87-16E5092E3B19}"/>
    <dgm:cxn modelId="{D42AABC0-ACB0-4E1A-A6F2-61CFDF1E08A3}" type="presOf" srcId="{1BE93C36-05BF-45E2-BD96-B5FDE291C083}" destId="{8E8F98E7-F7F9-4AF7-AC28-B8D224754FE7}" srcOrd="0" destOrd="12" presId="urn:microsoft.com/office/officeart/2005/8/layout/process2"/>
    <dgm:cxn modelId="{5780B4E9-77FF-4B0A-A75E-6122124A0E84}" type="presOf" srcId="{7B11B58D-F066-4234-B5C2-61FC15A2E560}" destId="{8E8F98E7-F7F9-4AF7-AC28-B8D224754FE7}" srcOrd="0" destOrd="7" presId="urn:microsoft.com/office/officeart/2005/8/layout/process2"/>
    <dgm:cxn modelId="{0FABC3D0-D62E-4AB0-ACD9-8D6607437E32}" srcId="{98FE1FC8-4EF6-420C-B5E8-9C930779C532}" destId="{1BE93C36-05BF-45E2-BD96-B5FDE291C083}" srcOrd="2" destOrd="0" parTransId="{CF921523-A977-45C0-BCBC-9FDFAB04841C}" sibTransId="{EF40D718-796F-4AF6-ACD6-5A05B817A529}"/>
    <dgm:cxn modelId="{F07BF83B-1177-4897-8F41-393656035AB1}" srcId="{704ECFDC-7D1E-4A44-B257-3780B0F0CC9F}" destId="{284E6591-A20A-4C10-821E-97C9FDEFECC5}" srcOrd="1" destOrd="0" parTransId="{CAFC3128-0F21-4CF8-94AB-467CA4983F1F}" sibTransId="{B3EA7EAD-A531-4136-B24A-DE86E48AA4EE}"/>
    <dgm:cxn modelId="{45F58289-B012-437F-B948-0A822B55A444}" type="presOf" srcId="{92026F3E-F16C-40AE-B729-2329DFE8FE25}" destId="{8E8F98E7-F7F9-4AF7-AC28-B8D224754FE7}" srcOrd="0" destOrd="1" presId="urn:microsoft.com/office/officeart/2005/8/layout/process2"/>
    <dgm:cxn modelId="{7F62A745-35BD-4DA7-9F0F-BCF8BE2293E6}" srcId="{704ECFDC-7D1E-4A44-B257-3780B0F0CC9F}" destId="{98FE1FC8-4EF6-420C-B5E8-9C930779C532}" srcOrd="4" destOrd="0" parTransId="{E3729548-0F0F-42BB-876A-948C2FD95AE3}" sibTransId="{0C7995D0-7984-46C6-AC5C-50A4B50F4202}"/>
    <dgm:cxn modelId="{E6504A5E-E499-4ADA-8393-52577B50A6CA}" srcId="{704ECFDC-7D1E-4A44-B257-3780B0F0CC9F}" destId="{7FA9C166-B370-4826-9B4B-125B8BF7E21E}" srcOrd="2" destOrd="0" parTransId="{20E076A4-5CAC-4EE6-87AA-23D8A6ED5302}" sibTransId="{338D9B49-84A8-4533-923E-7867190B2340}"/>
    <dgm:cxn modelId="{2E84D288-9479-49EF-9BA0-32FCD4AE928F}" type="presOf" srcId="{8DF1330C-CFFD-4D05-847F-D862154C53E6}" destId="{8E8F98E7-F7F9-4AF7-AC28-B8D224754FE7}" srcOrd="0" destOrd="8" presId="urn:microsoft.com/office/officeart/2005/8/layout/process2"/>
    <dgm:cxn modelId="{31A87C0D-67BA-47CC-82C4-A13758A8AA9F}" type="presOf" srcId="{D55044FD-77C5-4B24-9F6C-97799871561A}" destId="{8E8F98E7-F7F9-4AF7-AC28-B8D224754FE7}" srcOrd="0" destOrd="13" presId="urn:microsoft.com/office/officeart/2005/8/layout/process2"/>
    <dgm:cxn modelId="{7149B2D0-C55A-424F-83CC-F748C2630CAE}" srcId="{98FE1FC8-4EF6-420C-B5E8-9C930779C532}" destId="{D1BFA941-7E63-40B6-A9FA-D65BB38FC53A}" srcOrd="0" destOrd="0" parTransId="{3544EEC6-4952-4574-9D41-745F2B19C7A4}" sibTransId="{218913FD-CC2C-40E1-A09F-CDC0BECC8FBF}"/>
    <dgm:cxn modelId="{E2E39821-E26E-46EB-97F3-814ABA0BFDC1}" type="presParOf" srcId="{388648A2-97A7-4A13-A713-8CA482C0DD64}" destId="{8E8F98E7-F7F9-4AF7-AC28-B8D224754FE7}"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704ECFDC-7D1E-4A44-B257-3780B0F0CC9F}">
      <dgm:prSet/>
      <dgm:spPr/>
      <dgm:t>
        <a:bodyPr/>
        <a:lstStyle/>
        <a:p>
          <a:r>
            <a:rPr lang="en-US" b="1" u="sng" dirty="0" smtClean="0"/>
            <a:t>Membership</a:t>
          </a:r>
          <a:endParaRPr lang="en-US" dirty="0"/>
        </a:p>
      </dgm:t>
    </dgm:pt>
    <dgm:pt modelId="{8589273A-E0B9-4D59-BDD8-8737849110FC}" type="parTrans" cxnId="{824C8BA7-6A9B-41A1-A3EB-ED0EEDB47F3D}">
      <dgm:prSet/>
      <dgm:spPr/>
      <dgm:t>
        <a:bodyPr/>
        <a:lstStyle/>
        <a:p>
          <a:endParaRPr lang="en-US"/>
        </a:p>
      </dgm:t>
    </dgm:pt>
    <dgm:pt modelId="{2BBE365F-EF17-413A-8802-594767EB3300}" type="sibTrans" cxnId="{824C8BA7-6A9B-41A1-A3EB-ED0EEDB47F3D}">
      <dgm:prSet/>
      <dgm:spPr/>
      <dgm:t>
        <a:bodyPr/>
        <a:lstStyle/>
        <a:p>
          <a:endParaRPr lang="en-US"/>
        </a:p>
      </dgm:t>
    </dgm:pt>
    <dgm:pt modelId="{645B1663-1F85-49CD-885E-A438C461E9DA}">
      <dgm:prSet/>
      <dgm:spPr/>
      <dgm:t>
        <a:bodyPr/>
        <a:lstStyle/>
        <a:p>
          <a:endParaRPr lang="en-US"/>
        </a:p>
      </dgm:t>
    </dgm:pt>
    <dgm:pt modelId="{24816E32-D5A8-458E-AE81-99F7443BDF6E}" type="parTrans" cxnId="{719FFA3E-171E-4C79-AEC3-70F7F11EBC39}">
      <dgm:prSet/>
      <dgm:spPr/>
      <dgm:t>
        <a:bodyPr/>
        <a:lstStyle/>
        <a:p>
          <a:endParaRPr lang="en-US"/>
        </a:p>
      </dgm:t>
    </dgm:pt>
    <dgm:pt modelId="{E5E0374B-0AC6-4C93-AFC2-A8F70F767D98}" type="sibTrans" cxnId="{719FFA3E-171E-4C79-AEC3-70F7F11EBC39}">
      <dgm:prSet/>
      <dgm:spPr/>
      <dgm:t>
        <a:bodyPr/>
        <a:lstStyle/>
        <a:p>
          <a:endParaRPr lang="en-US"/>
        </a:p>
      </dgm:t>
    </dgm:pt>
    <dgm:pt modelId="{B1554212-5170-4338-8B52-EAFF22E80DFC}">
      <dgm:prSet/>
      <dgm:spPr/>
      <dgm:t>
        <a:bodyPr/>
        <a:lstStyle/>
        <a:p>
          <a:r>
            <a:rPr lang="en-US" smtClean="0"/>
            <a:t>HPITF membership shall consist of representatives from Transmission and/or Distribution Service Providers (TDSPs), Transmission Operators, Resource Entities, and Qualified Scheduling Entities (QSEs). Representation by ERCOT ISO is required.  Public Utility Commission of Texas (PUCT), the Texas Reliability Entity (TRE), NERC and any other appropriate governing agency may be represented.  </a:t>
          </a:r>
          <a:endParaRPr lang="en-US"/>
        </a:p>
      </dgm:t>
    </dgm:pt>
    <dgm:pt modelId="{BD87F182-DEA7-4592-A112-87F9B8812EA3}" type="parTrans" cxnId="{838068D0-31AD-462E-8F69-A9532885D5EE}">
      <dgm:prSet/>
      <dgm:spPr/>
      <dgm:t>
        <a:bodyPr/>
        <a:lstStyle/>
        <a:p>
          <a:endParaRPr lang="en-US"/>
        </a:p>
      </dgm:t>
    </dgm:pt>
    <dgm:pt modelId="{81C0F61A-BCF1-43B1-941C-40DE0AEE85B0}" type="sibTrans" cxnId="{838068D0-31AD-462E-8F69-A9532885D5EE}">
      <dgm:prSet/>
      <dgm:spPr/>
      <dgm:t>
        <a:bodyPr/>
        <a:lstStyle/>
        <a:p>
          <a:endParaRPr lang="en-US"/>
        </a:p>
      </dgm:t>
    </dgm:pt>
    <dgm:pt modelId="{8FC1B01C-3CB2-43CC-A959-2AC7144629D9}">
      <dgm:prSet/>
      <dgm:spPr/>
      <dgm:t>
        <a:bodyPr/>
        <a:lstStyle/>
        <a:p>
          <a:endParaRPr lang="en-US"/>
        </a:p>
      </dgm:t>
    </dgm:pt>
    <dgm:pt modelId="{E7FA5495-DD36-4B20-93FC-B38A440A0BB0}" type="parTrans" cxnId="{57D743D6-64B2-4A99-A889-34BF42F6B2E0}">
      <dgm:prSet/>
      <dgm:spPr/>
      <dgm:t>
        <a:bodyPr/>
        <a:lstStyle/>
        <a:p>
          <a:endParaRPr lang="en-US"/>
        </a:p>
      </dgm:t>
    </dgm:pt>
    <dgm:pt modelId="{F45B3AF5-4BBD-4B8D-8ABB-D65B8CCE2D53}" type="sibTrans" cxnId="{57D743D6-64B2-4A99-A889-34BF42F6B2E0}">
      <dgm:prSet/>
      <dgm:spPr/>
      <dgm:t>
        <a:bodyPr/>
        <a:lstStyle/>
        <a:p>
          <a:endParaRPr lang="en-US"/>
        </a:p>
      </dgm:t>
    </dgm:pt>
    <dgm:pt modelId="{2CE84332-C233-4257-A846-968BAD24CB69}">
      <dgm:prSet/>
      <dgm:spPr/>
      <dgm:t>
        <a:bodyPr/>
        <a:lstStyle/>
        <a:p>
          <a:r>
            <a:rPr lang="en-US" smtClean="0"/>
            <a:t>Any prospective member must sign the appropriate ERCOT Non-Disclosure Agreement (NDA) and receive approval from ERCOT ISO.  To facilitate this process, you may email the ERCOT ISO Legal department at NDA@ercot.com.  Any prospective member must also agree to the terms of the Antitrust Admonition.</a:t>
          </a:r>
          <a:endParaRPr lang="en-US"/>
        </a:p>
      </dgm:t>
    </dgm:pt>
    <dgm:pt modelId="{E16010C8-F9C2-40FA-AD75-14A75A56434D}" type="parTrans" cxnId="{BDCDF91F-5F73-448F-A9F8-705E85001463}">
      <dgm:prSet/>
      <dgm:spPr/>
      <dgm:t>
        <a:bodyPr/>
        <a:lstStyle/>
        <a:p>
          <a:endParaRPr lang="en-US"/>
        </a:p>
      </dgm:t>
    </dgm:pt>
    <dgm:pt modelId="{02C69CCD-161D-488B-B4D6-E21361D87E57}" type="sibTrans" cxnId="{BDCDF91F-5F73-448F-A9F8-705E85001463}">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8E8F98E7-F7F9-4AF7-AC28-B8D224754FE7}" type="pres">
      <dgm:prSet presAssocID="{704ECFDC-7D1E-4A44-B257-3780B0F0CC9F}" presName="node" presStyleLbl="node1" presStyleIdx="0" presStyleCnt="1">
        <dgm:presLayoutVars>
          <dgm:bulletEnabled val="1"/>
        </dgm:presLayoutVars>
      </dgm:prSet>
      <dgm:spPr/>
      <dgm:t>
        <a:bodyPr/>
        <a:lstStyle/>
        <a:p>
          <a:endParaRPr lang="en-US"/>
        </a:p>
      </dgm:t>
    </dgm:pt>
  </dgm:ptLst>
  <dgm:cxnLst>
    <dgm:cxn modelId="{719FFA3E-171E-4C79-AEC3-70F7F11EBC39}" srcId="{704ECFDC-7D1E-4A44-B257-3780B0F0CC9F}" destId="{645B1663-1F85-49CD-885E-A438C461E9DA}" srcOrd="0" destOrd="0" parTransId="{24816E32-D5A8-458E-AE81-99F7443BDF6E}" sibTransId="{E5E0374B-0AC6-4C93-AFC2-A8F70F767D98}"/>
    <dgm:cxn modelId="{01D2A6E6-5726-48FF-8B09-228CE5D5F08E}" type="presOf" srcId="{645B1663-1F85-49CD-885E-A438C461E9DA}" destId="{8E8F98E7-F7F9-4AF7-AC28-B8D224754FE7}" srcOrd="0" destOrd="1" presId="urn:microsoft.com/office/officeart/2005/8/layout/process2"/>
    <dgm:cxn modelId="{2505E329-F156-42F4-BABB-B683C2BDC9A8}" type="presOf" srcId="{899FE776-B662-43FB-8BC5-76DB883474CE}" destId="{388648A2-97A7-4A13-A713-8CA482C0DD64}" srcOrd="0" destOrd="0" presId="urn:microsoft.com/office/officeart/2005/8/layout/process2"/>
    <dgm:cxn modelId="{57D743D6-64B2-4A99-A889-34BF42F6B2E0}" srcId="{704ECFDC-7D1E-4A44-B257-3780B0F0CC9F}" destId="{8FC1B01C-3CB2-43CC-A959-2AC7144629D9}" srcOrd="2" destOrd="0" parTransId="{E7FA5495-DD36-4B20-93FC-B38A440A0BB0}" sibTransId="{F45B3AF5-4BBD-4B8D-8ABB-D65B8CCE2D53}"/>
    <dgm:cxn modelId="{BDCDF91F-5F73-448F-A9F8-705E85001463}" srcId="{704ECFDC-7D1E-4A44-B257-3780B0F0CC9F}" destId="{2CE84332-C233-4257-A846-968BAD24CB69}" srcOrd="3" destOrd="0" parTransId="{E16010C8-F9C2-40FA-AD75-14A75A56434D}" sibTransId="{02C69CCD-161D-488B-B4D6-E21361D87E57}"/>
    <dgm:cxn modelId="{CB494032-9521-49B0-B07A-3DAEFC7584E6}" type="presOf" srcId="{B1554212-5170-4338-8B52-EAFF22E80DFC}" destId="{8E8F98E7-F7F9-4AF7-AC28-B8D224754FE7}" srcOrd="0" destOrd="2" presId="urn:microsoft.com/office/officeart/2005/8/layout/process2"/>
    <dgm:cxn modelId="{EC33CB58-A10E-44CD-94F9-DE95DE41B0A1}" type="presOf" srcId="{2CE84332-C233-4257-A846-968BAD24CB69}" destId="{8E8F98E7-F7F9-4AF7-AC28-B8D224754FE7}" srcOrd="0" destOrd="4" presId="urn:microsoft.com/office/officeart/2005/8/layout/process2"/>
    <dgm:cxn modelId="{8D868E12-3011-4719-999E-7741AD7BDC70}" type="presOf" srcId="{704ECFDC-7D1E-4A44-B257-3780B0F0CC9F}" destId="{8E8F98E7-F7F9-4AF7-AC28-B8D224754FE7}" srcOrd="0" destOrd="0" presId="urn:microsoft.com/office/officeart/2005/8/layout/process2"/>
    <dgm:cxn modelId="{C69B935A-A70E-4E7C-8CF5-87FA9B978584}" type="presOf" srcId="{8FC1B01C-3CB2-43CC-A959-2AC7144629D9}" destId="{8E8F98E7-F7F9-4AF7-AC28-B8D224754FE7}" srcOrd="0" destOrd="3" presId="urn:microsoft.com/office/officeart/2005/8/layout/process2"/>
    <dgm:cxn modelId="{838068D0-31AD-462E-8F69-A9532885D5EE}" srcId="{704ECFDC-7D1E-4A44-B257-3780B0F0CC9F}" destId="{B1554212-5170-4338-8B52-EAFF22E80DFC}" srcOrd="1" destOrd="0" parTransId="{BD87F182-DEA7-4592-A112-87F9B8812EA3}" sibTransId="{81C0F61A-BCF1-43B1-941C-40DE0AEE85B0}"/>
    <dgm:cxn modelId="{824C8BA7-6A9B-41A1-A3EB-ED0EEDB47F3D}" srcId="{899FE776-B662-43FB-8BC5-76DB883474CE}" destId="{704ECFDC-7D1E-4A44-B257-3780B0F0CC9F}" srcOrd="0" destOrd="0" parTransId="{8589273A-E0B9-4D59-BDD8-8737849110FC}" sibTransId="{2BBE365F-EF17-413A-8802-594767EB3300}"/>
    <dgm:cxn modelId="{CFA1094F-3E21-495E-B993-32418C9C580B}" type="presParOf" srcId="{388648A2-97A7-4A13-A713-8CA482C0DD64}" destId="{8E8F98E7-F7F9-4AF7-AC28-B8D224754FE7}"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F0679DEE-49C8-45ED-93C4-ACFBDF172957}">
      <dgm:prSet/>
      <dgm:spPr/>
      <dgm:t>
        <a:bodyPr/>
        <a:lstStyle/>
        <a:p>
          <a:r>
            <a:rPr lang="en-US" b="1" u="sng" smtClean="0"/>
            <a:t>Chair and Vice-Chair</a:t>
          </a:r>
          <a:endParaRPr lang="en-US"/>
        </a:p>
      </dgm:t>
    </dgm:pt>
    <dgm:pt modelId="{FEBCA000-B111-4917-A42B-60BFA8699F77}" type="parTrans" cxnId="{CC644570-E462-414C-B55C-A123DCC96D17}">
      <dgm:prSet/>
      <dgm:spPr/>
      <dgm:t>
        <a:bodyPr/>
        <a:lstStyle/>
        <a:p>
          <a:endParaRPr lang="en-US"/>
        </a:p>
      </dgm:t>
    </dgm:pt>
    <dgm:pt modelId="{EE5238A2-695C-49DF-93F7-55D39B57F6CD}" type="sibTrans" cxnId="{CC644570-E462-414C-B55C-A123DCC96D17}">
      <dgm:prSet/>
      <dgm:spPr/>
      <dgm:t>
        <a:bodyPr/>
        <a:lstStyle/>
        <a:p>
          <a:endParaRPr lang="en-US"/>
        </a:p>
      </dgm:t>
    </dgm:pt>
    <dgm:pt modelId="{909039C9-F091-4C03-94A1-2FBA59A6C2FF}">
      <dgm:prSet/>
      <dgm:spPr/>
      <dgm:t>
        <a:bodyPr/>
        <a:lstStyle/>
        <a:p>
          <a:endParaRPr lang="en-US"/>
        </a:p>
      </dgm:t>
    </dgm:pt>
    <dgm:pt modelId="{976D1562-3A8C-48D3-8892-FFD33C2336CA}" type="parTrans" cxnId="{8164C51F-FB56-4FB2-BD65-06373F134286}">
      <dgm:prSet/>
      <dgm:spPr/>
      <dgm:t>
        <a:bodyPr/>
        <a:lstStyle/>
        <a:p>
          <a:endParaRPr lang="en-US"/>
        </a:p>
      </dgm:t>
    </dgm:pt>
    <dgm:pt modelId="{580F6149-3690-4A36-BF83-54C5392165C5}" type="sibTrans" cxnId="{8164C51F-FB56-4FB2-BD65-06373F134286}">
      <dgm:prSet/>
      <dgm:spPr/>
      <dgm:t>
        <a:bodyPr/>
        <a:lstStyle/>
        <a:p>
          <a:endParaRPr lang="en-US"/>
        </a:p>
      </dgm:t>
    </dgm:pt>
    <dgm:pt modelId="{B32FD307-F05F-4D59-9973-C82AC019B30F}">
      <dgm:prSet/>
      <dgm:spPr/>
      <dgm:t>
        <a:bodyPr/>
        <a:lstStyle/>
        <a:p>
          <a:r>
            <a:rPr lang="en-US" smtClean="0"/>
            <a:t>The Chair and Vice-Chair positions shall be nominated by the HPITF for approval by ROS to a term not to exceed 12 months, on a one year, rolling basis until the establishment of the HPIWG and disestablishment of the HPITF.  The Vice-Chair shall act as Chair in the absence of the Chair.</a:t>
          </a:r>
          <a:endParaRPr lang="en-US"/>
        </a:p>
      </dgm:t>
    </dgm:pt>
    <dgm:pt modelId="{AB76C622-B54B-4259-B5A3-72DB74B32A69}" type="parTrans" cxnId="{AA11B301-8EFE-4E96-9697-F76821895F77}">
      <dgm:prSet/>
      <dgm:spPr/>
      <dgm:t>
        <a:bodyPr/>
        <a:lstStyle/>
        <a:p>
          <a:endParaRPr lang="en-US"/>
        </a:p>
      </dgm:t>
    </dgm:pt>
    <dgm:pt modelId="{FCAAF8CD-ACB5-4EF2-827E-1178EBD1449A}" type="sibTrans" cxnId="{AA11B301-8EFE-4E96-9697-F76821895F77}">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DEFBF907-0231-4A05-8D86-9B7AA89CF643}" type="pres">
      <dgm:prSet presAssocID="{F0679DEE-49C8-45ED-93C4-ACFBDF172957}" presName="node" presStyleLbl="node1" presStyleIdx="0" presStyleCnt="1">
        <dgm:presLayoutVars>
          <dgm:bulletEnabled val="1"/>
        </dgm:presLayoutVars>
      </dgm:prSet>
      <dgm:spPr/>
    </dgm:pt>
  </dgm:ptLst>
  <dgm:cxnLst>
    <dgm:cxn modelId="{8164C51F-FB56-4FB2-BD65-06373F134286}" srcId="{F0679DEE-49C8-45ED-93C4-ACFBDF172957}" destId="{909039C9-F091-4C03-94A1-2FBA59A6C2FF}" srcOrd="0" destOrd="0" parTransId="{976D1562-3A8C-48D3-8892-FFD33C2336CA}" sibTransId="{580F6149-3690-4A36-BF83-54C5392165C5}"/>
    <dgm:cxn modelId="{AA11B301-8EFE-4E96-9697-F76821895F77}" srcId="{F0679DEE-49C8-45ED-93C4-ACFBDF172957}" destId="{B32FD307-F05F-4D59-9973-C82AC019B30F}" srcOrd="1" destOrd="0" parTransId="{AB76C622-B54B-4259-B5A3-72DB74B32A69}" sibTransId="{FCAAF8CD-ACB5-4EF2-827E-1178EBD1449A}"/>
    <dgm:cxn modelId="{DEAF3704-52F9-420B-B88B-8CE8CE5E6CCD}" type="presOf" srcId="{909039C9-F091-4C03-94A1-2FBA59A6C2FF}" destId="{DEFBF907-0231-4A05-8D86-9B7AA89CF643}" srcOrd="0" destOrd="1" presId="urn:microsoft.com/office/officeart/2005/8/layout/process2"/>
    <dgm:cxn modelId="{CC644570-E462-414C-B55C-A123DCC96D17}" srcId="{899FE776-B662-43FB-8BC5-76DB883474CE}" destId="{F0679DEE-49C8-45ED-93C4-ACFBDF172957}" srcOrd="0" destOrd="0" parTransId="{FEBCA000-B111-4917-A42B-60BFA8699F77}" sibTransId="{EE5238A2-695C-49DF-93F7-55D39B57F6CD}"/>
    <dgm:cxn modelId="{8450E02D-1916-460A-A290-B44ECDD4B399}" type="presOf" srcId="{F0679DEE-49C8-45ED-93C4-ACFBDF172957}" destId="{DEFBF907-0231-4A05-8D86-9B7AA89CF643}" srcOrd="0" destOrd="0" presId="urn:microsoft.com/office/officeart/2005/8/layout/process2"/>
    <dgm:cxn modelId="{3DEB8FFA-5271-491C-8A2A-B83CF5E4AB89}" type="presOf" srcId="{899FE776-B662-43FB-8BC5-76DB883474CE}" destId="{388648A2-97A7-4A13-A713-8CA482C0DD64}" srcOrd="0" destOrd="0" presId="urn:microsoft.com/office/officeart/2005/8/layout/process2"/>
    <dgm:cxn modelId="{9A8D2222-6826-4B53-9064-9DF8E2953C71}" type="presOf" srcId="{B32FD307-F05F-4D59-9973-C82AC019B30F}" destId="{DEFBF907-0231-4A05-8D86-9B7AA89CF643}" srcOrd="0" destOrd="2" presId="urn:microsoft.com/office/officeart/2005/8/layout/process2"/>
    <dgm:cxn modelId="{43794CC9-34D1-4802-A6A0-CABAD8B20117}" type="presParOf" srcId="{388648A2-97A7-4A13-A713-8CA482C0DD64}" destId="{DEFBF907-0231-4A05-8D86-9B7AA89CF643}"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9FE776-B662-43FB-8BC5-76DB883474CE}" type="doc">
      <dgm:prSet loTypeId="urn:microsoft.com/office/officeart/2005/8/layout/process2" loCatId="process" qsTypeId="urn:microsoft.com/office/officeart/2005/8/quickstyle/3d1" qsCatId="3D" csTypeId="urn:microsoft.com/office/officeart/2005/8/colors/accent1_2" csCatId="accent1" phldr="1"/>
      <dgm:spPr/>
      <dgm:t>
        <a:bodyPr/>
        <a:lstStyle/>
        <a:p>
          <a:endParaRPr lang="en-US"/>
        </a:p>
      </dgm:t>
    </dgm:pt>
    <dgm:pt modelId="{9FB084F9-A646-46FB-93FF-A97223BEAC8A}">
      <dgm:prSet/>
      <dgm:spPr/>
      <dgm:t>
        <a:bodyPr/>
        <a:lstStyle/>
        <a:p>
          <a:r>
            <a:rPr lang="en-US" b="1" u="sng" smtClean="0"/>
            <a:t>Meetings</a:t>
          </a:r>
          <a:endParaRPr lang="en-US"/>
        </a:p>
      </dgm:t>
    </dgm:pt>
    <dgm:pt modelId="{E964951A-AAF2-4D6F-93AE-1F70F69928BC}" type="parTrans" cxnId="{01F158C8-6214-4050-BCC2-1F783B2381F0}">
      <dgm:prSet/>
      <dgm:spPr/>
      <dgm:t>
        <a:bodyPr/>
        <a:lstStyle/>
        <a:p>
          <a:endParaRPr lang="en-US"/>
        </a:p>
      </dgm:t>
    </dgm:pt>
    <dgm:pt modelId="{33532717-7925-4097-AA60-43ECFD7B8FE6}" type="sibTrans" cxnId="{01F158C8-6214-4050-BCC2-1F783B2381F0}">
      <dgm:prSet/>
      <dgm:spPr/>
      <dgm:t>
        <a:bodyPr/>
        <a:lstStyle/>
        <a:p>
          <a:endParaRPr lang="en-US"/>
        </a:p>
      </dgm:t>
    </dgm:pt>
    <dgm:pt modelId="{75CD6159-054B-4C56-9617-799116E63DEF}">
      <dgm:prSet/>
      <dgm:spPr/>
      <dgm:t>
        <a:bodyPr/>
        <a:lstStyle/>
        <a:p>
          <a:endParaRPr lang="en-US"/>
        </a:p>
      </dgm:t>
    </dgm:pt>
    <dgm:pt modelId="{48198E0C-8209-4C6F-B9E5-E565FFFB2998}" type="parTrans" cxnId="{81DBA02B-35E0-4741-B59F-A3741C7EEC8C}">
      <dgm:prSet/>
      <dgm:spPr/>
      <dgm:t>
        <a:bodyPr/>
        <a:lstStyle/>
        <a:p>
          <a:endParaRPr lang="en-US"/>
        </a:p>
      </dgm:t>
    </dgm:pt>
    <dgm:pt modelId="{FD4DF6A6-EDD4-4815-B248-FBE7AB5F3AC4}" type="sibTrans" cxnId="{81DBA02B-35E0-4741-B59F-A3741C7EEC8C}">
      <dgm:prSet/>
      <dgm:spPr/>
      <dgm:t>
        <a:bodyPr/>
        <a:lstStyle/>
        <a:p>
          <a:endParaRPr lang="en-US"/>
        </a:p>
      </dgm:t>
    </dgm:pt>
    <dgm:pt modelId="{16573029-EDAA-4F26-8AA1-0E4D91300A1D}">
      <dgm:prSet/>
      <dgm:spPr/>
      <dgm:t>
        <a:bodyPr/>
        <a:lstStyle/>
        <a:p>
          <a:r>
            <a:rPr lang="en-US" smtClean="0"/>
            <a:t>The HPITF shall meet as often as necessary to perform their duties and functions.</a:t>
          </a:r>
          <a:endParaRPr lang="en-US"/>
        </a:p>
      </dgm:t>
    </dgm:pt>
    <dgm:pt modelId="{1521A871-05B4-493E-BAEC-3FD0AEB3EFDA}" type="parTrans" cxnId="{409B9ECC-06A4-42BF-833F-9EB7E8D56D8A}">
      <dgm:prSet/>
      <dgm:spPr/>
      <dgm:t>
        <a:bodyPr/>
        <a:lstStyle/>
        <a:p>
          <a:endParaRPr lang="en-US"/>
        </a:p>
      </dgm:t>
    </dgm:pt>
    <dgm:pt modelId="{2838D135-08AE-460B-AB4A-7E08B086FCBC}" type="sibTrans" cxnId="{409B9ECC-06A4-42BF-833F-9EB7E8D56D8A}">
      <dgm:prSet/>
      <dgm:spPr/>
      <dgm:t>
        <a:bodyPr/>
        <a:lstStyle/>
        <a:p>
          <a:endParaRPr lang="en-US"/>
        </a:p>
      </dgm:t>
    </dgm:pt>
    <dgm:pt modelId="{EB7E0645-DF28-44A9-A158-129AF618F56F}">
      <dgm:prSet/>
      <dgm:spPr/>
      <dgm:t>
        <a:bodyPr/>
        <a:lstStyle/>
        <a:p>
          <a:endParaRPr lang="en-US"/>
        </a:p>
      </dgm:t>
    </dgm:pt>
    <dgm:pt modelId="{72FBE63D-F119-4DBB-991F-315F9E468BE3}" type="parTrans" cxnId="{B918E9BA-9DEB-4B5B-A04E-16C601B188FF}">
      <dgm:prSet/>
      <dgm:spPr/>
      <dgm:t>
        <a:bodyPr/>
        <a:lstStyle/>
        <a:p>
          <a:endParaRPr lang="en-US"/>
        </a:p>
      </dgm:t>
    </dgm:pt>
    <dgm:pt modelId="{4366B237-C924-4C4A-81A9-7FD41680B9E8}" type="sibTrans" cxnId="{B918E9BA-9DEB-4B5B-A04E-16C601B188FF}">
      <dgm:prSet/>
      <dgm:spPr/>
      <dgm:t>
        <a:bodyPr/>
        <a:lstStyle/>
        <a:p>
          <a:endParaRPr lang="en-US"/>
        </a:p>
      </dgm:t>
    </dgm:pt>
    <dgm:pt modelId="{54EDCB17-F4A0-408A-AE9B-E3F38BE2620F}">
      <dgm:prSet/>
      <dgm:spPr/>
      <dgm:t>
        <a:bodyPr/>
        <a:lstStyle/>
        <a:p>
          <a:r>
            <a:rPr lang="en-US" smtClean="0"/>
            <a:t>All HPITF meetings shall be called by the Chair and/or Vice-Chair and all such meeting notices shall be sent and posted to the ERCOT website at least one week prior to the meeting.</a:t>
          </a:r>
          <a:endParaRPr lang="en-US"/>
        </a:p>
      </dgm:t>
    </dgm:pt>
    <dgm:pt modelId="{F4FD67C4-ABBC-433C-B3A8-9234F088D9C3}" type="parTrans" cxnId="{9A56CD52-3334-42BB-9C1F-834F1770C2AE}">
      <dgm:prSet/>
      <dgm:spPr/>
      <dgm:t>
        <a:bodyPr/>
        <a:lstStyle/>
        <a:p>
          <a:endParaRPr lang="en-US"/>
        </a:p>
      </dgm:t>
    </dgm:pt>
    <dgm:pt modelId="{AD96F304-3F6B-404C-A7BE-6E0793BA68C4}" type="sibTrans" cxnId="{9A56CD52-3334-42BB-9C1F-834F1770C2AE}">
      <dgm:prSet/>
      <dgm:spPr/>
      <dgm:t>
        <a:bodyPr/>
        <a:lstStyle/>
        <a:p>
          <a:endParaRPr lang="en-US"/>
        </a:p>
      </dgm:t>
    </dgm:pt>
    <dgm:pt modelId="{CD043C76-68AA-49DD-AD88-8DD841877D2C}">
      <dgm:prSet/>
      <dgm:spPr/>
      <dgm:t>
        <a:bodyPr/>
        <a:lstStyle/>
        <a:p>
          <a:endParaRPr lang="en-US"/>
        </a:p>
      </dgm:t>
    </dgm:pt>
    <dgm:pt modelId="{0943D09F-79F0-42B6-BBD4-5E9E4457C8F1}" type="parTrans" cxnId="{260E046D-D16B-451E-A5F0-3DDB2DBEB2DB}">
      <dgm:prSet/>
      <dgm:spPr/>
      <dgm:t>
        <a:bodyPr/>
        <a:lstStyle/>
        <a:p>
          <a:endParaRPr lang="en-US"/>
        </a:p>
      </dgm:t>
    </dgm:pt>
    <dgm:pt modelId="{73AC047A-8136-4CFA-ADC9-D204867A2047}" type="sibTrans" cxnId="{260E046D-D16B-451E-A5F0-3DDB2DBEB2DB}">
      <dgm:prSet/>
      <dgm:spPr/>
      <dgm:t>
        <a:bodyPr/>
        <a:lstStyle/>
        <a:p>
          <a:endParaRPr lang="en-US"/>
        </a:p>
      </dgm:t>
    </dgm:pt>
    <dgm:pt modelId="{A302BB22-656A-427B-A40F-910642595E5B}">
      <dgm:prSet/>
      <dgm:spPr/>
      <dgm:t>
        <a:bodyPr/>
        <a:lstStyle/>
        <a:p>
          <a:r>
            <a:rPr lang="en-US" smtClean="0"/>
            <a:t>The Chair shall preside at all meetings and is responsible for preparation of agendas for such meetings which will be posted to the ERCOT website in advance of the meeting.  In the absence of the Chair and the Vice-Chair, the group shall select another HPITF member to preside at the meeting.  The Chair, or the presiding member, shall be guided by input from the membership in the conduct of the meetings.  </a:t>
          </a:r>
          <a:endParaRPr lang="en-US"/>
        </a:p>
      </dgm:t>
    </dgm:pt>
    <dgm:pt modelId="{E461F3DA-E81E-462F-A8D8-E7B19E72FD5A}" type="parTrans" cxnId="{526A69FB-14B1-4848-A72C-164658A40F98}">
      <dgm:prSet/>
      <dgm:spPr/>
      <dgm:t>
        <a:bodyPr/>
        <a:lstStyle/>
        <a:p>
          <a:endParaRPr lang="en-US"/>
        </a:p>
      </dgm:t>
    </dgm:pt>
    <dgm:pt modelId="{1C2C76ED-6970-460B-A44D-C7E236393647}" type="sibTrans" cxnId="{526A69FB-14B1-4848-A72C-164658A40F98}">
      <dgm:prSet/>
      <dgm:spPr/>
      <dgm:t>
        <a:bodyPr/>
        <a:lstStyle/>
        <a:p>
          <a:endParaRPr lang="en-US"/>
        </a:p>
      </dgm:t>
    </dgm:pt>
    <dgm:pt modelId="{AE1160A0-FA4A-4F9A-8381-09847F1A5447}">
      <dgm:prSet/>
      <dgm:spPr/>
      <dgm:t>
        <a:bodyPr/>
        <a:lstStyle/>
        <a:p>
          <a:endParaRPr lang="en-US"/>
        </a:p>
      </dgm:t>
    </dgm:pt>
    <dgm:pt modelId="{6316E692-A7F7-4A07-9477-C87096E91A46}" type="parTrans" cxnId="{77418F48-7CA6-4A7F-9AED-9C0555DC5C1A}">
      <dgm:prSet/>
      <dgm:spPr/>
      <dgm:t>
        <a:bodyPr/>
        <a:lstStyle/>
        <a:p>
          <a:endParaRPr lang="en-US"/>
        </a:p>
      </dgm:t>
    </dgm:pt>
    <dgm:pt modelId="{991172A7-1454-4C57-B9F1-DD39D3C5E52B}" type="sibTrans" cxnId="{77418F48-7CA6-4A7F-9AED-9C0555DC5C1A}">
      <dgm:prSet/>
      <dgm:spPr/>
      <dgm:t>
        <a:bodyPr/>
        <a:lstStyle/>
        <a:p>
          <a:endParaRPr lang="en-US"/>
        </a:p>
      </dgm:t>
    </dgm:pt>
    <dgm:pt modelId="{C850B1CF-E1F6-4243-84CF-3D7D85CDD590}">
      <dgm:prSet/>
      <dgm:spPr/>
      <dgm:t>
        <a:bodyPr/>
        <a:lstStyle/>
        <a:p>
          <a:r>
            <a:rPr lang="en-US" smtClean="0"/>
            <a:t>Notes of HPITF meetings shall be recorded and distributed, along with other communications to all members of the HPITF.  Additionally, such information will be posted on the ERCOT website as authorized by the HPITF and author of document.</a:t>
          </a:r>
          <a:endParaRPr lang="en-US"/>
        </a:p>
      </dgm:t>
    </dgm:pt>
    <dgm:pt modelId="{FAC6026F-C1F2-4322-942B-C0CE3CD63E94}" type="parTrans" cxnId="{38058F64-55F3-408B-BD18-372C7D36E58D}">
      <dgm:prSet/>
      <dgm:spPr/>
      <dgm:t>
        <a:bodyPr/>
        <a:lstStyle/>
        <a:p>
          <a:endParaRPr lang="en-US"/>
        </a:p>
      </dgm:t>
    </dgm:pt>
    <dgm:pt modelId="{3FFE3C88-62AF-45CF-BD78-871155A532BF}" type="sibTrans" cxnId="{38058F64-55F3-408B-BD18-372C7D36E58D}">
      <dgm:prSet/>
      <dgm:spPr/>
      <dgm:t>
        <a:bodyPr/>
        <a:lstStyle/>
        <a:p>
          <a:endParaRPr lang="en-US"/>
        </a:p>
      </dgm:t>
    </dgm:pt>
    <dgm:pt modelId="{388648A2-97A7-4A13-A713-8CA482C0DD64}" type="pres">
      <dgm:prSet presAssocID="{899FE776-B662-43FB-8BC5-76DB883474CE}" presName="linearFlow" presStyleCnt="0">
        <dgm:presLayoutVars>
          <dgm:resizeHandles val="exact"/>
        </dgm:presLayoutVars>
      </dgm:prSet>
      <dgm:spPr/>
      <dgm:t>
        <a:bodyPr/>
        <a:lstStyle/>
        <a:p>
          <a:endParaRPr lang="en-US"/>
        </a:p>
      </dgm:t>
    </dgm:pt>
    <dgm:pt modelId="{93007604-582F-4E20-9157-57E790280838}" type="pres">
      <dgm:prSet presAssocID="{9FB084F9-A646-46FB-93FF-A97223BEAC8A}" presName="node" presStyleLbl="node1" presStyleIdx="0" presStyleCnt="1">
        <dgm:presLayoutVars>
          <dgm:bulletEnabled val="1"/>
        </dgm:presLayoutVars>
      </dgm:prSet>
      <dgm:spPr/>
    </dgm:pt>
  </dgm:ptLst>
  <dgm:cxnLst>
    <dgm:cxn modelId="{C7DA0B63-2C87-475C-B821-628E7A7A68B9}" type="presOf" srcId="{899FE776-B662-43FB-8BC5-76DB883474CE}" destId="{388648A2-97A7-4A13-A713-8CA482C0DD64}" srcOrd="0" destOrd="0" presId="urn:microsoft.com/office/officeart/2005/8/layout/process2"/>
    <dgm:cxn modelId="{EE891BFE-DAD5-4702-93F1-C58C37B46B48}" type="presOf" srcId="{16573029-EDAA-4F26-8AA1-0E4D91300A1D}" destId="{93007604-582F-4E20-9157-57E790280838}" srcOrd="0" destOrd="2" presId="urn:microsoft.com/office/officeart/2005/8/layout/process2"/>
    <dgm:cxn modelId="{F46660C2-C793-408D-8405-42744EC649EB}" type="presOf" srcId="{75CD6159-054B-4C56-9617-799116E63DEF}" destId="{93007604-582F-4E20-9157-57E790280838}" srcOrd="0" destOrd="1" presId="urn:microsoft.com/office/officeart/2005/8/layout/process2"/>
    <dgm:cxn modelId="{B918E9BA-9DEB-4B5B-A04E-16C601B188FF}" srcId="{9FB084F9-A646-46FB-93FF-A97223BEAC8A}" destId="{EB7E0645-DF28-44A9-A158-129AF618F56F}" srcOrd="2" destOrd="0" parTransId="{72FBE63D-F119-4DBB-991F-315F9E468BE3}" sibTransId="{4366B237-C924-4C4A-81A9-7FD41680B9E8}"/>
    <dgm:cxn modelId="{EBD07D97-CD42-4E9D-A8D4-C8DE77AC11B5}" type="presOf" srcId="{EB7E0645-DF28-44A9-A158-129AF618F56F}" destId="{93007604-582F-4E20-9157-57E790280838}" srcOrd="0" destOrd="3" presId="urn:microsoft.com/office/officeart/2005/8/layout/process2"/>
    <dgm:cxn modelId="{875C0C72-E6A2-4C40-B6A4-52A3C66475A1}" type="presOf" srcId="{CD043C76-68AA-49DD-AD88-8DD841877D2C}" destId="{93007604-582F-4E20-9157-57E790280838}" srcOrd="0" destOrd="5" presId="urn:microsoft.com/office/officeart/2005/8/layout/process2"/>
    <dgm:cxn modelId="{56CB93ED-8CA4-4DB0-BD73-8DDE4D047043}" type="presOf" srcId="{9FB084F9-A646-46FB-93FF-A97223BEAC8A}" destId="{93007604-582F-4E20-9157-57E790280838}" srcOrd="0" destOrd="0" presId="urn:microsoft.com/office/officeart/2005/8/layout/process2"/>
    <dgm:cxn modelId="{526A69FB-14B1-4848-A72C-164658A40F98}" srcId="{9FB084F9-A646-46FB-93FF-A97223BEAC8A}" destId="{A302BB22-656A-427B-A40F-910642595E5B}" srcOrd="5" destOrd="0" parTransId="{E461F3DA-E81E-462F-A8D8-E7B19E72FD5A}" sibTransId="{1C2C76ED-6970-460B-A44D-C7E236393647}"/>
    <dgm:cxn modelId="{260E046D-D16B-451E-A5F0-3DDB2DBEB2DB}" srcId="{9FB084F9-A646-46FB-93FF-A97223BEAC8A}" destId="{CD043C76-68AA-49DD-AD88-8DD841877D2C}" srcOrd="4" destOrd="0" parTransId="{0943D09F-79F0-42B6-BBD4-5E9E4457C8F1}" sibTransId="{73AC047A-8136-4CFA-ADC9-D204867A2047}"/>
    <dgm:cxn modelId="{38058F64-55F3-408B-BD18-372C7D36E58D}" srcId="{9FB084F9-A646-46FB-93FF-A97223BEAC8A}" destId="{C850B1CF-E1F6-4243-84CF-3D7D85CDD590}" srcOrd="7" destOrd="0" parTransId="{FAC6026F-C1F2-4322-942B-C0CE3CD63E94}" sibTransId="{3FFE3C88-62AF-45CF-BD78-871155A532BF}"/>
    <dgm:cxn modelId="{9A56CD52-3334-42BB-9C1F-834F1770C2AE}" srcId="{9FB084F9-A646-46FB-93FF-A97223BEAC8A}" destId="{54EDCB17-F4A0-408A-AE9B-E3F38BE2620F}" srcOrd="3" destOrd="0" parTransId="{F4FD67C4-ABBC-433C-B3A8-9234F088D9C3}" sibTransId="{AD96F304-3F6B-404C-A7BE-6E0793BA68C4}"/>
    <dgm:cxn modelId="{01F158C8-6214-4050-BCC2-1F783B2381F0}" srcId="{899FE776-B662-43FB-8BC5-76DB883474CE}" destId="{9FB084F9-A646-46FB-93FF-A97223BEAC8A}" srcOrd="0" destOrd="0" parTransId="{E964951A-AAF2-4D6F-93AE-1F70F69928BC}" sibTransId="{33532717-7925-4097-AA60-43ECFD7B8FE6}"/>
    <dgm:cxn modelId="{BE7662F8-CB68-468B-82E0-BC1BDFBD5AA3}" type="presOf" srcId="{C850B1CF-E1F6-4243-84CF-3D7D85CDD590}" destId="{93007604-582F-4E20-9157-57E790280838}" srcOrd="0" destOrd="8" presId="urn:microsoft.com/office/officeart/2005/8/layout/process2"/>
    <dgm:cxn modelId="{7A1EA4BF-DC65-4885-B9E3-BEC1ACAFB227}" type="presOf" srcId="{54EDCB17-F4A0-408A-AE9B-E3F38BE2620F}" destId="{93007604-582F-4E20-9157-57E790280838}" srcOrd="0" destOrd="4" presId="urn:microsoft.com/office/officeart/2005/8/layout/process2"/>
    <dgm:cxn modelId="{409B9ECC-06A4-42BF-833F-9EB7E8D56D8A}" srcId="{9FB084F9-A646-46FB-93FF-A97223BEAC8A}" destId="{16573029-EDAA-4F26-8AA1-0E4D91300A1D}" srcOrd="1" destOrd="0" parTransId="{1521A871-05B4-493E-BAEC-3FD0AEB3EFDA}" sibTransId="{2838D135-08AE-460B-AB4A-7E08B086FCBC}"/>
    <dgm:cxn modelId="{81DBA02B-35E0-4741-B59F-A3741C7EEC8C}" srcId="{9FB084F9-A646-46FB-93FF-A97223BEAC8A}" destId="{75CD6159-054B-4C56-9617-799116E63DEF}" srcOrd="0" destOrd="0" parTransId="{48198E0C-8209-4C6F-B9E5-E565FFFB2998}" sibTransId="{FD4DF6A6-EDD4-4815-B248-FBE7AB5F3AC4}"/>
    <dgm:cxn modelId="{93DAFD77-3F23-4685-9051-49105F05BA06}" type="presOf" srcId="{AE1160A0-FA4A-4F9A-8381-09847F1A5447}" destId="{93007604-582F-4E20-9157-57E790280838}" srcOrd="0" destOrd="7" presId="urn:microsoft.com/office/officeart/2005/8/layout/process2"/>
    <dgm:cxn modelId="{77418F48-7CA6-4A7F-9AED-9C0555DC5C1A}" srcId="{9FB084F9-A646-46FB-93FF-A97223BEAC8A}" destId="{AE1160A0-FA4A-4F9A-8381-09847F1A5447}" srcOrd="6" destOrd="0" parTransId="{6316E692-A7F7-4A07-9477-C87096E91A46}" sibTransId="{991172A7-1454-4C57-B9F1-DD39D3C5E52B}"/>
    <dgm:cxn modelId="{7E433D01-73B0-4E81-BF1A-69A05C420BB8}" type="presOf" srcId="{A302BB22-656A-427B-A40F-910642595E5B}" destId="{93007604-582F-4E20-9157-57E790280838}" srcOrd="0" destOrd="6" presId="urn:microsoft.com/office/officeart/2005/8/layout/process2"/>
    <dgm:cxn modelId="{07A7EE96-B0C6-4820-81A8-79520B4A0B3E}" type="presParOf" srcId="{388648A2-97A7-4A13-A713-8CA482C0DD64}" destId="{93007604-582F-4E20-9157-57E790280838}" srcOrd="0"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A6636-9E65-4D1F-8B21-3C2D79B39C6E}">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HPI Task </a:t>
          </a:r>
          <a:r>
            <a:rPr lang="en-US" sz="3400" kern="1200" dirty="0" smtClean="0"/>
            <a:t>Force</a:t>
          </a:r>
          <a:endParaRPr lang="en-US" sz="3400" kern="1200" dirty="0"/>
        </a:p>
        <a:p>
          <a:pPr marL="228600" lvl="1" indent="-228600" algn="l" defTabSz="1200150">
            <a:lnSpc>
              <a:spcPct val="90000"/>
            </a:lnSpc>
            <a:spcBef>
              <a:spcPct val="0"/>
            </a:spcBef>
            <a:spcAft>
              <a:spcPct val="15000"/>
            </a:spcAft>
            <a:buChar char="••"/>
          </a:pPr>
          <a:r>
            <a:rPr lang="en-US" sz="2700" kern="1200" dirty="0" smtClean="0"/>
            <a:t>A member of the OTWG recognized the absence of a Human Performance Improvement (HPI) group</a:t>
          </a:r>
          <a:endParaRPr lang="en-US" sz="2700" kern="1200" dirty="0"/>
        </a:p>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r>
            <a:rPr lang="en-US" sz="2700" kern="1200" dirty="0" smtClean="0"/>
            <a:t>A motion was made to form a Task Force that would determine the need</a:t>
          </a:r>
          <a:endParaRPr lang="en-US" sz="2700" kern="1200" dirty="0"/>
        </a:p>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r>
            <a:rPr lang="en-US" sz="2700" kern="1200" dirty="0" smtClean="0"/>
            <a:t>The task force findings where returned and the OTWG believes there is a need to form a Human Performance Improvement Working Group that reports to the ROS </a:t>
          </a:r>
          <a:endParaRPr lang="en-US" sz="2700" kern="1200" dirty="0"/>
        </a:p>
      </dsp:txBody>
      <dsp:txXfrm>
        <a:off x="142697" y="145078"/>
        <a:ext cx="8249006" cy="45866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A6636-9E65-4D1F-8B21-3C2D79B39C6E}">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lvl="0" algn="l" defTabSz="1511300" rtl="0">
            <a:lnSpc>
              <a:spcPct val="90000"/>
            </a:lnSpc>
            <a:spcBef>
              <a:spcPct val="0"/>
            </a:spcBef>
            <a:spcAft>
              <a:spcPct val="35000"/>
            </a:spcAft>
          </a:pPr>
          <a:r>
            <a:rPr lang="en-US" sz="3400" kern="1200" dirty="0" smtClean="0"/>
            <a:t>HPI Task </a:t>
          </a:r>
          <a:r>
            <a:rPr lang="en-US" sz="3400" kern="1200" dirty="0" smtClean="0"/>
            <a:t>Force</a:t>
          </a:r>
          <a:endParaRPr lang="en-US" sz="3400" kern="1200" dirty="0"/>
        </a:p>
        <a:p>
          <a:pPr marL="228600" lvl="1" indent="-228600" algn="l" defTabSz="1200150">
            <a:lnSpc>
              <a:spcPct val="90000"/>
            </a:lnSpc>
            <a:spcBef>
              <a:spcPct val="0"/>
            </a:spcBef>
            <a:spcAft>
              <a:spcPct val="15000"/>
            </a:spcAft>
            <a:buChar char="••"/>
          </a:pPr>
          <a:r>
            <a:rPr lang="en-US" sz="2700" kern="1200" dirty="0" smtClean="0"/>
            <a:t>A member of the OTWG recognized the absence of a Human Performance Improvement (HPI) group</a:t>
          </a:r>
          <a:endParaRPr lang="en-US" sz="2700" kern="1200" dirty="0"/>
        </a:p>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r>
            <a:rPr lang="en-US" sz="2700" kern="1200" dirty="0" smtClean="0"/>
            <a:t>A motion was made to form a Task Force that would determine the need</a:t>
          </a:r>
          <a:endParaRPr lang="en-US" sz="2700" kern="1200" dirty="0"/>
        </a:p>
        <a:p>
          <a:pPr marL="228600" lvl="1" indent="-228600" algn="l" defTabSz="1200150">
            <a:lnSpc>
              <a:spcPct val="90000"/>
            </a:lnSpc>
            <a:spcBef>
              <a:spcPct val="0"/>
            </a:spcBef>
            <a:spcAft>
              <a:spcPct val="15000"/>
            </a:spcAft>
            <a:buChar char="••"/>
          </a:pPr>
          <a:endParaRPr lang="en-US" sz="2700" kern="1200" dirty="0"/>
        </a:p>
        <a:p>
          <a:pPr marL="228600" lvl="1" indent="-228600" algn="l" defTabSz="1200150">
            <a:lnSpc>
              <a:spcPct val="90000"/>
            </a:lnSpc>
            <a:spcBef>
              <a:spcPct val="0"/>
            </a:spcBef>
            <a:spcAft>
              <a:spcPct val="15000"/>
            </a:spcAft>
            <a:buChar char="••"/>
          </a:pPr>
          <a:r>
            <a:rPr lang="en-US" sz="2700" kern="1200" dirty="0" smtClean="0"/>
            <a:t>The task force findings where returned and the OTWG believes there is a need to form a Human Performance Improvement Working Group that reports to the ROS </a:t>
          </a:r>
          <a:endParaRPr lang="en-US" sz="2700" kern="1200" dirty="0"/>
        </a:p>
      </dsp:txBody>
      <dsp:txXfrm>
        <a:off x="142697" y="145078"/>
        <a:ext cx="8249006" cy="458664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A6636-9E65-4D1F-8B21-3C2D79B39C6E}">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t>HPI Task </a:t>
          </a:r>
          <a:r>
            <a:rPr lang="en-US" sz="2700" kern="1200" dirty="0" smtClean="0"/>
            <a:t>Force – Findings Summarized</a:t>
          </a:r>
          <a:endParaRPr lang="en-US" sz="2700" kern="1200" dirty="0"/>
        </a:p>
        <a:p>
          <a:pPr marL="228600" lvl="1" indent="-228600" algn="l" defTabSz="933450">
            <a:lnSpc>
              <a:spcPct val="90000"/>
            </a:lnSpc>
            <a:spcBef>
              <a:spcPct val="0"/>
            </a:spcBef>
            <a:spcAft>
              <a:spcPct val="15000"/>
            </a:spcAft>
            <a:buChar char="••"/>
          </a:pPr>
          <a:r>
            <a:rPr lang="en-US" sz="2100" kern="1200" dirty="0" smtClean="0"/>
            <a:t>According to NERC, human error is often cited as the main cause for up to 80 percent of all incidents and accidents in complex, high-risk systems that exist in the aviation, petrochemical, healthcare, construction, mining, and nuclear power industries. </a:t>
          </a:r>
          <a:endParaRPr lang="en-US" sz="2100" kern="1200" dirty="0"/>
        </a:p>
        <a:p>
          <a:pPr marL="228600" lvl="1" indent="-228600" algn="l" defTabSz="933450">
            <a:lnSpc>
              <a:spcPct val="90000"/>
            </a:lnSpc>
            <a:spcBef>
              <a:spcPct val="0"/>
            </a:spcBef>
            <a:spcAft>
              <a:spcPct val="15000"/>
            </a:spcAft>
            <a:buChar char="••"/>
          </a:pPr>
          <a:endParaRPr lang="en-US" sz="2100" kern="1200" dirty="0"/>
        </a:p>
        <a:p>
          <a:pPr marL="228600" lvl="1" indent="-228600" algn="l" defTabSz="933450">
            <a:lnSpc>
              <a:spcPct val="90000"/>
            </a:lnSpc>
            <a:spcBef>
              <a:spcPct val="0"/>
            </a:spcBef>
            <a:spcAft>
              <a:spcPct val="15000"/>
            </a:spcAft>
            <a:buChar char="••"/>
          </a:pPr>
          <a:r>
            <a:rPr lang="en-US" sz="2100" kern="1200" dirty="0" smtClean="0"/>
            <a:t>Many of the major events that occur in the bulk power system are initially labeled as being caused by individual human error. </a:t>
          </a:r>
          <a:endParaRPr lang="en-US" sz="2100" kern="1200" dirty="0"/>
        </a:p>
        <a:p>
          <a:pPr marL="228600" lvl="1" indent="-228600" algn="l" defTabSz="933450">
            <a:lnSpc>
              <a:spcPct val="90000"/>
            </a:lnSpc>
            <a:spcBef>
              <a:spcPct val="0"/>
            </a:spcBef>
            <a:spcAft>
              <a:spcPct val="15000"/>
            </a:spcAft>
            <a:buChar char="••"/>
          </a:pPr>
          <a:endParaRPr lang="en-US" sz="2100" kern="1200" dirty="0"/>
        </a:p>
        <a:p>
          <a:pPr marL="228600" lvl="1" indent="-228600" algn="l" defTabSz="933450">
            <a:lnSpc>
              <a:spcPct val="90000"/>
            </a:lnSpc>
            <a:spcBef>
              <a:spcPct val="0"/>
            </a:spcBef>
            <a:spcAft>
              <a:spcPct val="15000"/>
            </a:spcAft>
            <a:buChar char="••"/>
          </a:pPr>
          <a:r>
            <a:rPr lang="en-US" sz="2100" kern="1200" dirty="0" smtClean="0"/>
            <a:t>When the causes of these human errors are broken down further, they reveal that the majority of the errors associated with events stem from latent organizational weaknesses, which are not attributable to one individual.</a:t>
          </a:r>
          <a:endParaRPr lang="en-US" sz="2100" kern="1200" dirty="0"/>
        </a:p>
      </dsp:txBody>
      <dsp:txXfrm>
        <a:off x="142697" y="145078"/>
        <a:ext cx="8249006" cy="45866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5A6636-9E65-4D1F-8B21-3C2D79B39C6E}">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HPI Task </a:t>
          </a:r>
          <a:r>
            <a:rPr lang="en-US" sz="2600" kern="1200" dirty="0" smtClean="0"/>
            <a:t>Force – Findings Summarized</a:t>
          </a:r>
          <a:endParaRPr lang="en-US" sz="2600" kern="1200" dirty="0"/>
        </a:p>
        <a:p>
          <a:pPr marL="228600" lvl="1" indent="-228600" algn="l" defTabSz="889000">
            <a:lnSpc>
              <a:spcPct val="90000"/>
            </a:lnSpc>
            <a:spcBef>
              <a:spcPct val="0"/>
            </a:spcBef>
            <a:spcAft>
              <a:spcPct val="15000"/>
            </a:spcAft>
            <a:buChar char="••"/>
          </a:pPr>
          <a:r>
            <a:rPr lang="en-US" sz="2000" kern="1200" dirty="0" smtClean="0"/>
            <a:t>Sound administrative and cultural controls can withstand human error. However, these controls are weakened when conditions are present that provoke error. </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Eliminating error precursors at the job site, workplace, or organization reduces the frequency or numbers of active errors. Events can be avoided through an understanding of the reasons mistakes occur and application of the lessons learned from past events and near misses. </a:t>
          </a:r>
          <a:endParaRPr lang="en-US" sz="2000" kern="1200" dirty="0"/>
        </a:p>
        <a:p>
          <a:pPr marL="228600" lvl="1" indent="-228600" algn="l" defTabSz="889000">
            <a:lnSpc>
              <a:spcPct val="90000"/>
            </a:lnSpc>
            <a:spcBef>
              <a:spcPct val="0"/>
            </a:spcBef>
            <a:spcAft>
              <a:spcPct val="15000"/>
            </a:spcAft>
            <a:buChar char="••"/>
          </a:pPr>
          <a:endParaRPr lang="en-US" sz="2000" kern="1200" dirty="0"/>
        </a:p>
        <a:p>
          <a:pPr marL="228600" lvl="1" indent="-228600" algn="l" defTabSz="889000">
            <a:lnSpc>
              <a:spcPct val="90000"/>
            </a:lnSpc>
            <a:spcBef>
              <a:spcPct val="0"/>
            </a:spcBef>
            <a:spcAft>
              <a:spcPct val="15000"/>
            </a:spcAft>
            <a:buChar char="••"/>
          </a:pPr>
          <a:r>
            <a:rPr lang="en-US" sz="2000" kern="1200" dirty="0" smtClean="0"/>
            <a:t>At the NERC level, the systematic investigation and evaluation of events in the bulk power system is uncovering many of the latent errors that are dormant in the system, as indicated in the figure below from the NERC 2018 State of Reliability Report.</a:t>
          </a:r>
          <a:endParaRPr lang="en-US" sz="2000" kern="1200" dirty="0"/>
        </a:p>
      </dsp:txBody>
      <dsp:txXfrm>
        <a:off x="142697" y="145078"/>
        <a:ext cx="8249006" cy="45866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F98E7-F7F9-4AF7-AC28-B8D224754FE7}">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en-US" sz="1900" b="1" u="sng" kern="1200" smtClean="0"/>
            <a:t>Purpose &amp; Scope</a:t>
          </a:r>
          <a:r>
            <a:rPr lang="en-US" sz="1900" b="1" kern="1200" smtClean="0"/>
            <a:t>		</a:t>
          </a:r>
          <a:r>
            <a:rPr lang="en-US" sz="1900" kern="1200" smtClean="0"/>
            <a:t> </a:t>
          </a:r>
          <a:endParaRPr lang="en-US" sz="1900" kern="1200"/>
        </a:p>
        <a:p>
          <a:pPr marL="114300" lvl="1" indent="-114300" algn="l" defTabSz="666750">
            <a:lnSpc>
              <a:spcPct val="90000"/>
            </a:lnSpc>
            <a:spcBef>
              <a:spcPct val="0"/>
            </a:spcBef>
            <a:spcAft>
              <a:spcPct val="15000"/>
            </a:spcAft>
            <a:buChar char="••"/>
          </a:pPr>
          <a:endParaRPr lang="en-US" sz="1500" kern="1200"/>
        </a:p>
        <a:p>
          <a:pPr marL="114300" lvl="1" indent="-114300" algn="l" defTabSz="666750">
            <a:lnSpc>
              <a:spcPct val="90000"/>
            </a:lnSpc>
            <a:spcBef>
              <a:spcPct val="0"/>
            </a:spcBef>
            <a:spcAft>
              <a:spcPct val="15000"/>
            </a:spcAft>
            <a:buChar char="••"/>
          </a:pPr>
          <a:r>
            <a:rPr lang="en-US" sz="1500" kern="1200" smtClean="0"/>
            <a:t>The purpose of the ERCOT HPITF is to formalize an approach to Human Performance Improvement (HPI) through the development of an HPI working group (HPIWG) who will report to the ROS. The following are guiding questions to aid in the development of a scope document for the HPIWG:</a:t>
          </a:r>
          <a:endParaRPr lang="en-US" sz="1500" kern="1200"/>
        </a:p>
        <a:p>
          <a:pPr marL="114300" lvl="1" indent="-114300" algn="l" defTabSz="666750">
            <a:lnSpc>
              <a:spcPct val="90000"/>
            </a:lnSpc>
            <a:spcBef>
              <a:spcPct val="0"/>
            </a:spcBef>
            <a:spcAft>
              <a:spcPct val="15000"/>
            </a:spcAft>
            <a:buChar char="••"/>
          </a:pPr>
          <a:endParaRPr lang="en-US" sz="1500" kern="1200"/>
        </a:p>
        <a:p>
          <a:pPr marL="228600" lvl="2" indent="-114300" algn="l" defTabSz="666750">
            <a:lnSpc>
              <a:spcPct val="90000"/>
            </a:lnSpc>
            <a:spcBef>
              <a:spcPct val="0"/>
            </a:spcBef>
            <a:spcAft>
              <a:spcPct val="15000"/>
            </a:spcAft>
            <a:buChar char="••"/>
          </a:pPr>
          <a:r>
            <a:rPr lang="en-US" sz="1500" kern="1200" smtClean="0"/>
            <a:t>What best practices exist in the industry related to HPI? </a:t>
          </a:r>
          <a:endParaRPr lang="en-US" sz="1500" kern="1200"/>
        </a:p>
        <a:p>
          <a:pPr marL="228600" lvl="2" indent="-114300" algn="l" defTabSz="666750">
            <a:lnSpc>
              <a:spcPct val="90000"/>
            </a:lnSpc>
            <a:spcBef>
              <a:spcPct val="0"/>
            </a:spcBef>
            <a:spcAft>
              <a:spcPct val="15000"/>
            </a:spcAft>
            <a:buChar char="••"/>
          </a:pPr>
          <a:r>
            <a:rPr lang="en-US" sz="1500" kern="1200" smtClean="0"/>
            <a:t>How do other ISO/NERC regional authority groups share information about HPI practices?</a:t>
          </a:r>
          <a:endParaRPr lang="en-US" sz="1500" kern="1200"/>
        </a:p>
        <a:p>
          <a:pPr marL="228600" lvl="2" indent="-114300" algn="l" defTabSz="666750">
            <a:lnSpc>
              <a:spcPct val="90000"/>
            </a:lnSpc>
            <a:spcBef>
              <a:spcPct val="0"/>
            </a:spcBef>
            <a:spcAft>
              <a:spcPct val="15000"/>
            </a:spcAft>
            <a:buChar char="••"/>
          </a:pPr>
          <a:r>
            <a:rPr lang="en-US" sz="1500" kern="1200" smtClean="0"/>
            <a:t>What processes need adoption in the ERCOT BES for HPI?</a:t>
          </a:r>
          <a:endParaRPr lang="en-US" sz="1500" kern="1200"/>
        </a:p>
        <a:p>
          <a:pPr marL="228600" lvl="2" indent="-114300" algn="l" defTabSz="666750">
            <a:lnSpc>
              <a:spcPct val="90000"/>
            </a:lnSpc>
            <a:spcBef>
              <a:spcPct val="0"/>
            </a:spcBef>
            <a:spcAft>
              <a:spcPct val="15000"/>
            </a:spcAft>
            <a:buChar char="••"/>
          </a:pPr>
          <a:r>
            <a:rPr lang="en-US" sz="1500" kern="1200" smtClean="0"/>
            <a:t>What is the benefit of establishing an HPI driven Corrective Action Program at ERCOT?</a:t>
          </a:r>
          <a:endParaRPr lang="en-US" sz="1500" kern="1200"/>
        </a:p>
        <a:p>
          <a:pPr marL="114300" lvl="1" indent="-114300" algn="l" defTabSz="666750">
            <a:lnSpc>
              <a:spcPct val="90000"/>
            </a:lnSpc>
            <a:spcBef>
              <a:spcPct val="0"/>
            </a:spcBef>
            <a:spcAft>
              <a:spcPct val="15000"/>
            </a:spcAft>
            <a:buChar char="••"/>
          </a:pPr>
          <a:endParaRPr lang="en-US" sz="1500" kern="1200"/>
        </a:p>
        <a:p>
          <a:pPr marL="114300" lvl="1" indent="-114300" algn="l" defTabSz="666750">
            <a:lnSpc>
              <a:spcPct val="90000"/>
            </a:lnSpc>
            <a:spcBef>
              <a:spcPct val="0"/>
            </a:spcBef>
            <a:spcAft>
              <a:spcPct val="15000"/>
            </a:spcAft>
            <a:buChar char="••"/>
          </a:pPr>
          <a:r>
            <a:rPr lang="en-US" sz="1500" kern="1200" smtClean="0"/>
            <a:t>Potential areas that the HPITF may explore include, but are not limited to, the following:</a:t>
          </a:r>
          <a:endParaRPr lang="en-US" sz="1500" kern="1200"/>
        </a:p>
        <a:p>
          <a:pPr marL="228600" lvl="2" indent="-114300" algn="l" defTabSz="666750">
            <a:lnSpc>
              <a:spcPct val="90000"/>
            </a:lnSpc>
            <a:spcBef>
              <a:spcPct val="0"/>
            </a:spcBef>
            <a:spcAft>
              <a:spcPct val="15000"/>
            </a:spcAft>
            <a:buChar char="••"/>
          </a:pPr>
          <a:r>
            <a:rPr lang="en-US" sz="1500" kern="1200" smtClean="0"/>
            <a:t>HPI in control room operations and situation awareness</a:t>
          </a:r>
          <a:endParaRPr lang="en-US" sz="1500" kern="1200"/>
        </a:p>
        <a:p>
          <a:pPr marL="228600" lvl="2" indent="-114300" algn="l" defTabSz="666750">
            <a:lnSpc>
              <a:spcPct val="90000"/>
            </a:lnSpc>
            <a:spcBef>
              <a:spcPct val="0"/>
            </a:spcBef>
            <a:spcAft>
              <a:spcPct val="15000"/>
            </a:spcAft>
            <a:buChar char="••"/>
          </a:pPr>
          <a:r>
            <a:rPr lang="en-US" sz="1500" kern="1200" smtClean="0"/>
            <a:t>HPI in protection system performance</a:t>
          </a:r>
          <a:endParaRPr lang="en-US" sz="1500" kern="1200"/>
        </a:p>
        <a:p>
          <a:pPr marL="228600" lvl="2" indent="-114300" algn="l" defTabSz="666750">
            <a:lnSpc>
              <a:spcPct val="90000"/>
            </a:lnSpc>
            <a:spcBef>
              <a:spcPct val="0"/>
            </a:spcBef>
            <a:spcAft>
              <a:spcPct val="15000"/>
            </a:spcAft>
            <a:buChar char="••"/>
          </a:pPr>
          <a:r>
            <a:rPr lang="en-US" sz="1500" kern="1200" smtClean="0"/>
            <a:t>HPI in system events</a:t>
          </a:r>
          <a:endParaRPr lang="en-US" sz="1500" kern="1200"/>
        </a:p>
        <a:p>
          <a:pPr marL="228600" lvl="2" indent="-114300" algn="l" defTabSz="666750">
            <a:lnSpc>
              <a:spcPct val="90000"/>
            </a:lnSpc>
            <a:spcBef>
              <a:spcPct val="0"/>
            </a:spcBef>
            <a:spcAft>
              <a:spcPct val="15000"/>
            </a:spcAft>
            <a:buChar char="••"/>
          </a:pPr>
          <a:r>
            <a:rPr lang="en-US" sz="1500" kern="1200" smtClean="0"/>
            <a:t>HPI in workforce purpose, engagement, and turnover</a:t>
          </a:r>
          <a:endParaRPr lang="en-US" sz="1500" kern="1200"/>
        </a:p>
        <a:p>
          <a:pPr marL="114300" lvl="1" indent="-114300" algn="l" defTabSz="666750">
            <a:lnSpc>
              <a:spcPct val="90000"/>
            </a:lnSpc>
            <a:spcBef>
              <a:spcPct val="0"/>
            </a:spcBef>
            <a:spcAft>
              <a:spcPct val="15000"/>
            </a:spcAft>
            <a:buChar char="••"/>
          </a:pPr>
          <a:endParaRPr lang="en-US" sz="1500" kern="1200"/>
        </a:p>
        <a:p>
          <a:pPr marL="114300" lvl="1" indent="-114300" algn="l" defTabSz="666750">
            <a:lnSpc>
              <a:spcPct val="90000"/>
            </a:lnSpc>
            <a:spcBef>
              <a:spcPct val="0"/>
            </a:spcBef>
            <a:spcAft>
              <a:spcPct val="15000"/>
            </a:spcAft>
            <a:buChar char="••"/>
          </a:pPr>
          <a:r>
            <a:rPr lang="en-US" sz="1500" kern="1200" smtClean="0"/>
            <a:t>The HPITF should prepare a report of its findings and recommendations to the ROS by June 30, 2019.  </a:t>
          </a:r>
          <a:endParaRPr lang="en-US" sz="1500" kern="1200"/>
        </a:p>
      </dsp:txBody>
      <dsp:txXfrm>
        <a:off x="142697" y="145078"/>
        <a:ext cx="8249006" cy="458664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8F98E7-F7F9-4AF7-AC28-B8D224754FE7}">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en-US" sz="2600" b="1" u="sng" kern="1200" dirty="0" smtClean="0"/>
            <a:t>Membership</a:t>
          </a:r>
          <a:endParaRPr lang="en-US" sz="2600" kern="1200" dirty="0"/>
        </a:p>
        <a:p>
          <a:pPr marL="228600" lvl="1" indent="-228600" algn="l" defTabSz="889000">
            <a:lnSpc>
              <a:spcPct val="90000"/>
            </a:lnSpc>
            <a:spcBef>
              <a:spcPct val="0"/>
            </a:spcBef>
            <a:spcAft>
              <a:spcPct val="15000"/>
            </a:spcAft>
            <a:buChar char="••"/>
          </a:pPr>
          <a:endParaRPr lang="en-US" sz="2000" kern="1200"/>
        </a:p>
        <a:p>
          <a:pPr marL="228600" lvl="1" indent="-228600" algn="l" defTabSz="889000">
            <a:lnSpc>
              <a:spcPct val="90000"/>
            </a:lnSpc>
            <a:spcBef>
              <a:spcPct val="0"/>
            </a:spcBef>
            <a:spcAft>
              <a:spcPct val="15000"/>
            </a:spcAft>
            <a:buChar char="••"/>
          </a:pPr>
          <a:r>
            <a:rPr lang="en-US" sz="2000" kern="1200" smtClean="0"/>
            <a:t>HPITF membership shall consist of representatives from Transmission and/or Distribution Service Providers (TDSPs), Transmission Operators, Resource Entities, and Qualified Scheduling Entities (QSEs). Representation by ERCOT ISO is required.  Public Utility Commission of Texas (PUCT), the Texas Reliability Entity (TRE), NERC and any other appropriate governing agency may be represented.  </a:t>
          </a:r>
          <a:endParaRPr lang="en-US" sz="2000" kern="1200"/>
        </a:p>
        <a:p>
          <a:pPr marL="228600" lvl="1" indent="-228600" algn="l" defTabSz="889000">
            <a:lnSpc>
              <a:spcPct val="90000"/>
            </a:lnSpc>
            <a:spcBef>
              <a:spcPct val="0"/>
            </a:spcBef>
            <a:spcAft>
              <a:spcPct val="15000"/>
            </a:spcAft>
            <a:buChar char="••"/>
          </a:pPr>
          <a:endParaRPr lang="en-US" sz="2000" kern="1200"/>
        </a:p>
        <a:p>
          <a:pPr marL="228600" lvl="1" indent="-228600" algn="l" defTabSz="889000">
            <a:lnSpc>
              <a:spcPct val="90000"/>
            </a:lnSpc>
            <a:spcBef>
              <a:spcPct val="0"/>
            </a:spcBef>
            <a:spcAft>
              <a:spcPct val="15000"/>
            </a:spcAft>
            <a:buChar char="••"/>
          </a:pPr>
          <a:r>
            <a:rPr lang="en-US" sz="2000" kern="1200" smtClean="0"/>
            <a:t>Any prospective member must sign the appropriate ERCOT Non-Disclosure Agreement (NDA) and receive approval from ERCOT ISO.  To facilitate this process, you may email the ERCOT ISO Legal department at NDA@ercot.com.  Any prospective member must also agree to the terms of the Antitrust Admonition.</a:t>
          </a:r>
          <a:endParaRPr lang="en-US" sz="2000" kern="1200"/>
        </a:p>
      </dsp:txBody>
      <dsp:txXfrm>
        <a:off x="142697" y="145078"/>
        <a:ext cx="8249006" cy="45866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FBF907-0231-4A05-8D86-9B7AA89CF643}">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8590" tIns="148590" rIns="148590" bIns="148590" numCol="1" spcCol="1270" anchor="ctr" anchorCtr="0">
          <a:noAutofit/>
        </a:bodyPr>
        <a:lstStyle/>
        <a:p>
          <a:pPr lvl="0" algn="l" defTabSz="1733550">
            <a:lnSpc>
              <a:spcPct val="90000"/>
            </a:lnSpc>
            <a:spcBef>
              <a:spcPct val="0"/>
            </a:spcBef>
            <a:spcAft>
              <a:spcPct val="35000"/>
            </a:spcAft>
          </a:pPr>
          <a:r>
            <a:rPr lang="en-US" sz="3900" b="1" u="sng" kern="1200" smtClean="0"/>
            <a:t>Chair and Vice-Chair</a:t>
          </a:r>
          <a:endParaRPr lang="en-US" sz="3900" kern="1200"/>
        </a:p>
        <a:p>
          <a:pPr marL="285750" lvl="1" indent="-285750" algn="l" defTabSz="1333500">
            <a:lnSpc>
              <a:spcPct val="90000"/>
            </a:lnSpc>
            <a:spcBef>
              <a:spcPct val="0"/>
            </a:spcBef>
            <a:spcAft>
              <a:spcPct val="15000"/>
            </a:spcAft>
            <a:buChar char="••"/>
          </a:pPr>
          <a:endParaRPr lang="en-US" sz="3000" kern="1200"/>
        </a:p>
        <a:p>
          <a:pPr marL="285750" lvl="1" indent="-285750" algn="l" defTabSz="1333500">
            <a:lnSpc>
              <a:spcPct val="90000"/>
            </a:lnSpc>
            <a:spcBef>
              <a:spcPct val="0"/>
            </a:spcBef>
            <a:spcAft>
              <a:spcPct val="15000"/>
            </a:spcAft>
            <a:buChar char="••"/>
          </a:pPr>
          <a:r>
            <a:rPr lang="en-US" sz="3000" kern="1200" smtClean="0"/>
            <a:t>The Chair and Vice-Chair positions shall be nominated by the HPITF for approval by ROS to a term not to exceed 12 months, on a one year, rolling basis until the establishment of the HPIWG and disestablishment of the HPITF.  The Vice-Chair shall act as Chair in the absence of the Chair.</a:t>
          </a:r>
          <a:endParaRPr lang="en-US" sz="3000" kern="1200"/>
        </a:p>
      </dsp:txBody>
      <dsp:txXfrm>
        <a:off x="142697" y="145078"/>
        <a:ext cx="8249006" cy="458664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07604-582F-4E20-9157-57E790280838}">
      <dsp:nvSpPr>
        <dsp:cNvPr id="0" name=""/>
        <dsp:cNvSpPr/>
      </dsp:nvSpPr>
      <dsp:spPr>
        <a:xfrm>
          <a:off x="0" y="2381"/>
          <a:ext cx="8534400" cy="4872037"/>
        </a:xfrm>
        <a:prstGeom prst="roundRect">
          <a:avLst>
            <a:gd name="adj" fmla="val 10000"/>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US" sz="2100" b="1" u="sng" kern="1200" smtClean="0"/>
            <a:t>Meetings</a:t>
          </a:r>
          <a:endParaRPr lang="en-US" sz="2100" kern="1200"/>
        </a:p>
        <a:p>
          <a:pPr marL="171450" lvl="1" indent="-171450" algn="l" defTabSz="711200">
            <a:lnSpc>
              <a:spcPct val="90000"/>
            </a:lnSpc>
            <a:spcBef>
              <a:spcPct val="0"/>
            </a:spcBef>
            <a:spcAft>
              <a:spcPct val="15000"/>
            </a:spcAft>
            <a:buChar char="••"/>
          </a:pPr>
          <a:endParaRPr lang="en-US" sz="1600" kern="1200"/>
        </a:p>
        <a:p>
          <a:pPr marL="171450" lvl="1" indent="-171450" algn="l" defTabSz="711200">
            <a:lnSpc>
              <a:spcPct val="90000"/>
            </a:lnSpc>
            <a:spcBef>
              <a:spcPct val="0"/>
            </a:spcBef>
            <a:spcAft>
              <a:spcPct val="15000"/>
            </a:spcAft>
            <a:buChar char="••"/>
          </a:pPr>
          <a:r>
            <a:rPr lang="en-US" sz="1600" kern="1200" smtClean="0"/>
            <a:t>The HPITF shall meet as often as necessary to perform their duties and functions.</a:t>
          </a:r>
          <a:endParaRPr lang="en-US" sz="1600" kern="1200"/>
        </a:p>
        <a:p>
          <a:pPr marL="171450" lvl="1" indent="-171450" algn="l" defTabSz="711200">
            <a:lnSpc>
              <a:spcPct val="90000"/>
            </a:lnSpc>
            <a:spcBef>
              <a:spcPct val="0"/>
            </a:spcBef>
            <a:spcAft>
              <a:spcPct val="15000"/>
            </a:spcAft>
            <a:buChar char="••"/>
          </a:pPr>
          <a:endParaRPr lang="en-US" sz="1600" kern="1200"/>
        </a:p>
        <a:p>
          <a:pPr marL="171450" lvl="1" indent="-171450" algn="l" defTabSz="711200">
            <a:lnSpc>
              <a:spcPct val="90000"/>
            </a:lnSpc>
            <a:spcBef>
              <a:spcPct val="0"/>
            </a:spcBef>
            <a:spcAft>
              <a:spcPct val="15000"/>
            </a:spcAft>
            <a:buChar char="••"/>
          </a:pPr>
          <a:r>
            <a:rPr lang="en-US" sz="1600" kern="1200" smtClean="0"/>
            <a:t>All HPITF meetings shall be called by the Chair and/or Vice-Chair and all such meeting notices shall be sent and posted to the ERCOT website at least one week prior to the meeting.</a:t>
          </a:r>
          <a:endParaRPr lang="en-US" sz="1600" kern="1200"/>
        </a:p>
        <a:p>
          <a:pPr marL="171450" lvl="1" indent="-171450" algn="l" defTabSz="711200">
            <a:lnSpc>
              <a:spcPct val="90000"/>
            </a:lnSpc>
            <a:spcBef>
              <a:spcPct val="0"/>
            </a:spcBef>
            <a:spcAft>
              <a:spcPct val="15000"/>
            </a:spcAft>
            <a:buChar char="••"/>
          </a:pPr>
          <a:endParaRPr lang="en-US" sz="1600" kern="1200"/>
        </a:p>
        <a:p>
          <a:pPr marL="171450" lvl="1" indent="-171450" algn="l" defTabSz="711200">
            <a:lnSpc>
              <a:spcPct val="90000"/>
            </a:lnSpc>
            <a:spcBef>
              <a:spcPct val="0"/>
            </a:spcBef>
            <a:spcAft>
              <a:spcPct val="15000"/>
            </a:spcAft>
            <a:buChar char="••"/>
          </a:pPr>
          <a:r>
            <a:rPr lang="en-US" sz="1600" kern="1200" smtClean="0"/>
            <a:t>The Chair shall preside at all meetings and is responsible for preparation of agendas for such meetings which will be posted to the ERCOT website in advance of the meeting.  In the absence of the Chair and the Vice-Chair, the group shall select another HPITF member to preside at the meeting.  The Chair, or the presiding member, shall be guided by input from the membership in the conduct of the meetings.  </a:t>
          </a:r>
          <a:endParaRPr lang="en-US" sz="1600" kern="1200"/>
        </a:p>
        <a:p>
          <a:pPr marL="171450" lvl="1" indent="-171450" algn="l" defTabSz="711200">
            <a:lnSpc>
              <a:spcPct val="90000"/>
            </a:lnSpc>
            <a:spcBef>
              <a:spcPct val="0"/>
            </a:spcBef>
            <a:spcAft>
              <a:spcPct val="15000"/>
            </a:spcAft>
            <a:buChar char="••"/>
          </a:pPr>
          <a:endParaRPr lang="en-US" sz="1600" kern="1200"/>
        </a:p>
        <a:p>
          <a:pPr marL="171450" lvl="1" indent="-171450" algn="l" defTabSz="711200">
            <a:lnSpc>
              <a:spcPct val="90000"/>
            </a:lnSpc>
            <a:spcBef>
              <a:spcPct val="0"/>
            </a:spcBef>
            <a:spcAft>
              <a:spcPct val="15000"/>
            </a:spcAft>
            <a:buChar char="••"/>
          </a:pPr>
          <a:r>
            <a:rPr lang="en-US" sz="1600" kern="1200" smtClean="0"/>
            <a:t>Notes of HPITF meetings shall be recorded and distributed, along with other communications to all members of the HPITF.  Additionally, such information will be posted on the ERCOT website as authorized by the HPITF and author of document.</a:t>
          </a:r>
          <a:endParaRPr lang="en-US" sz="1600" kern="1200"/>
        </a:p>
      </dsp:txBody>
      <dsp:txXfrm>
        <a:off x="142697" y="145078"/>
        <a:ext cx="8249006" cy="4586643"/>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FF6A3F-03A9-4AE9-B2CF-F0FD8D376D8A}" type="datetimeFigureOut">
              <a:rPr lang="en-US" smtClean="0"/>
              <a:t>10/25/2018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FD4E51-155B-464D-84C8-4BE16820A46A}" type="slidenum">
              <a:rPr lang="en-US" smtClean="0"/>
              <a:t>‹#›</a:t>
            </a:fld>
            <a:endParaRPr lang="en-US"/>
          </a:p>
        </p:txBody>
      </p:sp>
    </p:spTree>
    <p:extLst>
      <p:ext uri="{BB962C8B-B14F-4D97-AF65-F5344CB8AC3E}">
        <p14:creationId xmlns:p14="http://schemas.microsoft.com/office/powerpoint/2010/main" val="3431066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959004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59637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715731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2678887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0237510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320313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41510750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60481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F93D75-18A2-40FC-A5B0-14E821DFEE1A}"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948324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93D75-18A2-40FC-A5B0-14E821DFEE1A}"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408720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93D75-18A2-40FC-A5B0-14E821DFEE1A}"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5615505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1526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F93D75-18A2-40FC-A5B0-14E821DFEE1A}"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337555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F93D75-18A2-40FC-A5B0-14E821DFEE1A}" type="datetimeFigureOut">
              <a:rPr lang="en-US" smtClean="0"/>
              <a:t>10/25/2018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392359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F93D75-18A2-40FC-A5B0-14E821DFEE1A}"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235403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F93D75-18A2-40FC-A5B0-14E821DFEE1A}" type="datetimeFigureOut">
              <a:rPr lang="en-US" smtClean="0"/>
              <a:t>10/25/2018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329204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F93D75-18A2-40FC-A5B0-14E821DFEE1A}" type="datetimeFigureOut">
              <a:rPr lang="en-US" smtClean="0"/>
              <a:t>10/25/2018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2937338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F93D75-18A2-40FC-A5B0-14E821DFEE1A}" type="datetimeFigureOut">
              <a:rPr lang="en-US" smtClean="0"/>
              <a:t>10/25/2018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11328904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F93D75-18A2-40FC-A5B0-14E821DFEE1A}"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89735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F93D75-18A2-40FC-A5B0-14E821DFEE1A}" type="datetimeFigureOut">
              <a:rPr lang="en-US" smtClean="0"/>
              <a:t>10/25/2018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54DFDB-B3C7-460B-81BF-11479B0815FA}" type="slidenum">
              <a:rPr lang="en-US" smtClean="0"/>
              <a:t>‹#›</a:t>
            </a:fld>
            <a:endParaRPr lang="en-US"/>
          </a:p>
        </p:txBody>
      </p:sp>
    </p:spTree>
    <p:extLst>
      <p:ext uri="{BB962C8B-B14F-4D97-AF65-F5344CB8AC3E}">
        <p14:creationId xmlns:p14="http://schemas.microsoft.com/office/powerpoint/2010/main" val="344145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F93D75-18A2-40FC-A5B0-14E821DFEE1A}" type="datetimeFigureOut">
              <a:rPr lang="en-US" smtClean="0"/>
              <a:t>10/25/2018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54DFDB-B3C7-460B-81BF-11479B0815FA}" type="slidenum">
              <a:rPr lang="en-US" smtClean="0"/>
              <a:t>‹#›</a:t>
            </a:fld>
            <a:endParaRPr lang="en-US"/>
          </a:p>
        </p:txBody>
      </p:sp>
    </p:spTree>
    <p:extLst>
      <p:ext uri="{BB962C8B-B14F-4D97-AF65-F5344CB8AC3E}">
        <p14:creationId xmlns:p14="http://schemas.microsoft.com/office/powerpoint/2010/main" val="3729183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1566816083"/>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646878"/>
          </a:xfrm>
          <a:prstGeom prst="rect">
            <a:avLst/>
          </a:prstGeom>
          <a:noFill/>
        </p:spPr>
        <p:txBody>
          <a:bodyPr wrap="square" rtlCol="0">
            <a:spAutoFit/>
          </a:bodyPr>
          <a:lstStyle/>
          <a:p>
            <a:r>
              <a:rPr lang="en-US" sz="2000" b="1" dirty="0">
                <a:solidFill>
                  <a:srgbClr val="5B6770"/>
                </a:solidFill>
              </a:rPr>
              <a:t>Operations Training Working Group</a:t>
            </a:r>
            <a:endParaRPr lang="en-US" sz="2000" b="1" dirty="0">
              <a:solidFill>
                <a:srgbClr val="5B6770"/>
              </a:solidFill>
            </a:endParaRPr>
          </a:p>
          <a:p>
            <a:r>
              <a:rPr lang="en-US" sz="2000" b="1" dirty="0">
                <a:solidFill>
                  <a:srgbClr val="5B6770"/>
                </a:solidFill>
              </a:rPr>
              <a:t>October 2018 meeting</a:t>
            </a:r>
            <a:endParaRPr lang="en-US" sz="2000" b="1" dirty="0">
              <a:solidFill>
                <a:srgbClr val="5B6770"/>
              </a:solidFill>
            </a:endParaRPr>
          </a:p>
          <a:p>
            <a:endParaRPr lang="en-US" dirty="0">
              <a:solidFill>
                <a:srgbClr val="5B6770"/>
              </a:solidFill>
            </a:endParaRPr>
          </a:p>
          <a:p>
            <a:endParaRPr lang="en-US" dirty="0">
              <a:solidFill>
                <a:srgbClr val="5B6770"/>
              </a:solidFill>
            </a:endParaRPr>
          </a:p>
          <a:p>
            <a:endParaRPr lang="en-US" dirty="0">
              <a:solidFill>
                <a:srgbClr val="5B6770"/>
              </a:solidFill>
            </a:endParaRPr>
          </a:p>
          <a:p>
            <a:r>
              <a:rPr lang="en-US" dirty="0">
                <a:solidFill>
                  <a:srgbClr val="5B6770"/>
                </a:solidFill>
              </a:rPr>
              <a:t>Joshua Aldridge</a:t>
            </a:r>
            <a:endParaRPr lang="en-US" dirty="0">
              <a:solidFill>
                <a:srgbClr val="5B6770"/>
              </a:solidFill>
            </a:endParaRPr>
          </a:p>
          <a:p>
            <a:r>
              <a:rPr lang="en-US" dirty="0">
                <a:solidFill>
                  <a:srgbClr val="5B6770"/>
                </a:solidFill>
              </a:rPr>
              <a:t>OTWG Chairman</a:t>
            </a:r>
            <a:endParaRPr lang="en-US" dirty="0">
              <a:solidFill>
                <a:srgbClr val="5B6770"/>
              </a:solidFill>
            </a:endParaRPr>
          </a:p>
          <a:p>
            <a:endParaRPr lang="en-US" dirty="0">
              <a:solidFill>
                <a:srgbClr val="5B6770"/>
              </a:solidFill>
            </a:endParaRPr>
          </a:p>
          <a:p>
            <a:r>
              <a:rPr lang="en-US" dirty="0">
                <a:solidFill>
                  <a:srgbClr val="5B6770"/>
                </a:solidFill>
              </a:rPr>
              <a:t>October </a:t>
            </a:r>
            <a:r>
              <a:rPr lang="en-US" dirty="0" smtClean="0">
                <a:solidFill>
                  <a:srgbClr val="5B6770"/>
                </a:solidFill>
              </a:rPr>
              <a:t>25</a:t>
            </a:r>
            <a:r>
              <a:rPr lang="en-US" baseline="30000" dirty="0" smtClean="0">
                <a:solidFill>
                  <a:srgbClr val="5B6770"/>
                </a:solidFill>
              </a:rPr>
              <a:t>th</a:t>
            </a:r>
            <a:r>
              <a:rPr lang="en-US" dirty="0">
                <a:solidFill>
                  <a:srgbClr val="5B6770"/>
                </a:solidFill>
              </a:rPr>
              <a:t>, 2018</a:t>
            </a:r>
            <a:endParaRPr lang="en-US" dirty="0">
              <a:solidFill>
                <a:srgbClr val="5B6770"/>
              </a:solidFill>
            </a:endParaRPr>
          </a:p>
        </p:txBody>
      </p:sp>
    </p:spTree>
    <p:extLst>
      <p:ext uri="{BB962C8B-B14F-4D97-AF65-F5344CB8AC3E}">
        <p14:creationId xmlns:p14="http://schemas.microsoft.com/office/powerpoint/2010/main" val="1064202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334000" y="2105561"/>
            <a:ext cx="5646034" cy="2646878"/>
          </a:xfrm>
          <a:prstGeom prst="rect">
            <a:avLst/>
          </a:prstGeom>
          <a:noFill/>
        </p:spPr>
        <p:txBody>
          <a:bodyPr wrap="square" rtlCol="0">
            <a:spAutoFit/>
          </a:bodyPr>
          <a:lstStyle/>
          <a:p>
            <a:r>
              <a:rPr lang="en-US" sz="2000" b="1" dirty="0">
                <a:solidFill>
                  <a:srgbClr val="5B6770"/>
                </a:solidFill>
              </a:rPr>
              <a:t>Operations Training Working Group</a:t>
            </a:r>
            <a:endParaRPr lang="en-US" sz="2000" b="1" dirty="0">
              <a:solidFill>
                <a:srgbClr val="5B6770"/>
              </a:solidFill>
            </a:endParaRPr>
          </a:p>
          <a:p>
            <a:r>
              <a:rPr lang="en-US" sz="2000" b="1" dirty="0">
                <a:solidFill>
                  <a:srgbClr val="5B6770"/>
                </a:solidFill>
              </a:rPr>
              <a:t>October 2018 meeting</a:t>
            </a:r>
            <a:endParaRPr lang="en-US" sz="2000" b="1" dirty="0">
              <a:solidFill>
                <a:srgbClr val="5B6770"/>
              </a:solidFill>
            </a:endParaRPr>
          </a:p>
          <a:p>
            <a:endParaRPr lang="en-US" dirty="0">
              <a:solidFill>
                <a:srgbClr val="5B6770"/>
              </a:solidFill>
            </a:endParaRPr>
          </a:p>
          <a:p>
            <a:endParaRPr lang="en-US" dirty="0">
              <a:solidFill>
                <a:srgbClr val="5B6770"/>
              </a:solidFill>
            </a:endParaRPr>
          </a:p>
          <a:p>
            <a:endParaRPr lang="en-US" dirty="0">
              <a:solidFill>
                <a:srgbClr val="5B6770"/>
              </a:solidFill>
            </a:endParaRPr>
          </a:p>
          <a:p>
            <a:r>
              <a:rPr lang="en-US" dirty="0">
                <a:solidFill>
                  <a:srgbClr val="5B6770"/>
                </a:solidFill>
              </a:rPr>
              <a:t>Joshua Aldridge</a:t>
            </a:r>
            <a:endParaRPr lang="en-US" dirty="0">
              <a:solidFill>
                <a:srgbClr val="5B6770"/>
              </a:solidFill>
            </a:endParaRPr>
          </a:p>
          <a:p>
            <a:r>
              <a:rPr lang="en-US" dirty="0">
                <a:solidFill>
                  <a:srgbClr val="5B6770"/>
                </a:solidFill>
              </a:rPr>
              <a:t>OTWG Chairman</a:t>
            </a:r>
            <a:endParaRPr lang="en-US" dirty="0">
              <a:solidFill>
                <a:srgbClr val="5B6770"/>
              </a:solidFill>
            </a:endParaRPr>
          </a:p>
          <a:p>
            <a:endParaRPr lang="en-US" dirty="0">
              <a:solidFill>
                <a:srgbClr val="5B6770"/>
              </a:solidFill>
            </a:endParaRPr>
          </a:p>
          <a:p>
            <a:r>
              <a:rPr lang="en-US" dirty="0">
                <a:solidFill>
                  <a:srgbClr val="5B6770"/>
                </a:solidFill>
              </a:rPr>
              <a:t>October </a:t>
            </a:r>
            <a:r>
              <a:rPr lang="en-US" dirty="0" smtClean="0">
                <a:solidFill>
                  <a:srgbClr val="5B6770"/>
                </a:solidFill>
              </a:rPr>
              <a:t>25</a:t>
            </a:r>
            <a:r>
              <a:rPr lang="en-US" baseline="30000" dirty="0" smtClean="0">
                <a:solidFill>
                  <a:srgbClr val="5B6770"/>
                </a:solidFill>
              </a:rPr>
              <a:t>th</a:t>
            </a:r>
            <a:r>
              <a:rPr lang="en-US" dirty="0">
                <a:solidFill>
                  <a:srgbClr val="5B6770"/>
                </a:solidFill>
              </a:rPr>
              <a:t>, 2018</a:t>
            </a:r>
            <a:endParaRPr lang="en-US" dirty="0">
              <a:solidFill>
                <a:srgbClr val="5B6770"/>
              </a:solidFill>
            </a:endParaRPr>
          </a:p>
        </p:txBody>
      </p:sp>
    </p:spTree>
    <p:extLst>
      <p:ext uri="{BB962C8B-B14F-4D97-AF65-F5344CB8AC3E}">
        <p14:creationId xmlns:p14="http://schemas.microsoft.com/office/powerpoint/2010/main" val="35293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8361294"/>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886406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8361294"/>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226167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41410735"/>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15277770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36852068"/>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30590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73906950"/>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18038010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3260728"/>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2804330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2914156"/>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8</a:t>
            </a:fld>
            <a:endParaRPr lang="en-US"/>
          </a:p>
        </p:txBody>
      </p:sp>
    </p:spTree>
    <p:extLst>
      <p:ext uri="{BB962C8B-B14F-4D97-AF65-F5344CB8AC3E}">
        <p14:creationId xmlns:p14="http://schemas.microsoft.com/office/powerpoint/2010/main" val="14723686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43682"/>
            <a:ext cx="8458200" cy="518318"/>
          </a:xfrm>
        </p:spPr>
        <p:txBody>
          <a:bodyPr>
            <a:normAutofit fontScale="90000"/>
          </a:bodyPr>
          <a:lstStyle/>
          <a:p>
            <a:r>
              <a:rPr lang="en-US" b="1" dirty="0" smtClean="0">
                <a:solidFill>
                  <a:schemeClr val="accent1"/>
                </a:solidFill>
              </a:rPr>
              <a:t>Items for </a:t>
            </a:r>
            <a:r>
              <a:rPr lang="en-US" b="1" dirty="0" smtClean="0">
                <a:solidFill>
                  <a:schemeClr val="accent1"/>
                </a:solidFill>
              </a:rPr>
              <a:t>ROS Discussion</a:t>
            </a:r>
            <a:endParaRPr lang="en-US" b="1" dirty="0">
              <a:solidFill>
                <a:schemeClr val="accent1"/>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52530289"/>
              </p:ext>
            </p:extLst>
          </p:nvPr>
        </p:nvGraphicFramePr>
        <p:xfrm>
          <a:off x="1828800" y="1219200"/>
          <a:ext cx="85344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4294967295"/>
          </p:nvPr>
        </p:nvSpPr>
        <p:spPr>
          <a:xfrm>
            <a:off x="10058400" y="6561138"/>
            <a:ext cx="533400" cy="220662"/>
          </a:xfrm>
          <a:prstGeom prst="rect">
            <a:avLst/>
          </a:prstGeom>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759513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914</Words>
  <Application>Microsoft Office PowerPoint</Application>
  <PresentationFormat>Widescreen</PresentationFormat>
  <Paragraphs>80</Paragraphs>
  <Slides>10</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10</vt:i4>
      </vt:variant>
    </vt:vector>
  </HeadingPairs>
  <TitlesOfParts>
    <vt:vector size="15" baseType="lpstr">
      <vt:lpstr>Arial</vt:lpstr>
      <vt:lpstr>Calibri</vt:lpstr>
      <vt:lpstr>Calibri Light</vt:lpstr>
      <vt:lpstr>Office Theme</vt:lpstr>
      <vt:lpstr>1_Custom Design</vt:lpstr>
      <vt:lpstr>PowerPoint Presentation</vt:lpstr>
      <vt:lpstr>Items for ROS Discussion</vt:lpstr>
      <vt:lpstr>Items for ROS Discussion</vt:lpstr>
      <vt:lpstr>Items for ROS Discussion</vt:lpstr>
      <vt:lpstr>Items for ROS Discussion</vt:lpstr>
      <vt:lpstr>Items for ROS Discussion</vt:lpstr>
      <vt:lpstr>Items for ROS Discussion</vt:lpstr>
      <vt:lpstr>Items for ROS Discussion</vt:lpstr>
      <vt:lpstr>Items for ROS Discussion</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Aldridge, Joshua</dc:creator>
  <cp:lastModifiedBy>Aldridge, Joshua</cp:lastModifiedBy>
  <cp:revision>7</cp:revision>
  <dcterms:created xsi:type="dcterms:W3CDTF">2018-10-25T13:19:48Z</dcterms:created>
  <dcterms:modified xsi:type="dcterms:W3CDTF">2018-10-25T14:52:08Z</dcterms:modified>
</cp:coreProperties>
</file>