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  <p:sldMasterId id="2147483651" r:id="rId6"/>
  </p:sldMasterIdLst>
  <p:notesMasterIdLst>
    <p:notesMasterId r:id="rId18"/>
  </p:notesMasterIdLst>
  <p:handoutMasterIdLst>
    <p:handoutMasterId r:id="rId19"/>
  </p:handoutMasterIdLst>
  <p:sldIdLst>
    <p:sldId id="260" r:id="rId7"/>
    <p:sldId id="258" r:id="rId8"/>
    <p:sldId id="257" r:id="rId9"/>
    <p:sldId id="266" r:id="rId10"/>
    <p:sldId id="265" r:id="rId11"/>
    <p:sldId id="269" r:id="rId12"/>
    <p:sldId id="270" r:id="rId13"/>
    <p:sldId id="268" r:id="rId14"/>
    <p:sldId id="263" r:id="rId15"/>
    <p:sldId id="267" r:id="rId16"/>
    <p:sldId id="264" r:id="rId17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AC090"/>
    <a:srgbClr val="E46C0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100" d="100"/>
          <a:sy n="100" d="100"/>
        </p:scale>
        <p:origin x="294" y="90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23" Type="http://schemas.openxmlformats.org/officeDocument/2006/relationships/tableStyles" Target="tableStyles.xml"/><Relationship Id="rId10" Type="http://schemas.openxmlformats.org/officeDocument/2006/relationships/slide" Target="slides/slide4.xml"/><Relationship Id="rId19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10/30/2018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10/30/2018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23612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2501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>
                <a:solidFill>
                  <a:prstClr val="black"/>
                </a:solidFill>
              </a:rPr>
              <a:pPr/>
              <a:t>4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220473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286508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>
                <a:solidFill>
                  <a:prstClr val="black"/>
                </a:solidFill>
              </a:rPr>
              <a:pPr/>
              <a:t>6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717976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>
                <a:solidFill>
                  <a:prstClr val="black"/>
                </a:solidFill>
              </a:rPr>
              <a:pPr/>
              <a:t>7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764669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477161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030225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36497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 goes here.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1"/>
            <a:ext cx="8534400" cy="431983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 smtClean="0"/>
              <a:t>Footer text goes here.</a:t>
            </a:r>
            <a:endParaRPr lang="en-US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828800" y="685800"/>
            <a:ext cx="6324600" cy="54864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16945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505200" y="0"/>
            <a:ext cx="56388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81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Footer text goes here.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968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 smtClean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 flipH="1">
            <a:off x="914400" y="1"/>
            <a:ext cx="1" cy="4952999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466" y="5257800"/>
            <a:ext cx="1181868" cy="457200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 flipH="1">
            <a:off x="914400" y="6019800"/>
            <a:ext cx="1" cy="82296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5309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3.wmf"/><Relationship Id="rId4" Type="http://schemas.openxmlformats.org/officeDocument/2006/relationships/package" Target="../embeddings/Microsoft_Excel_Worksheet1.xlsx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810000" y="2133600"/>
            <a:ext cx="5646034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IAS Stats by REP</a:t>
            </a:r>
          </a:p>
          <a:p>
            <a:r>
              <a:rPr lang="en-US" sz="2000" b="1" dirty="0" smtClean="0"/>
              <a:t>As of </a:t>
            </a:r>
            <a:r>
              <a:rPr lang="en-US" sz="2000" b="1" dirty="0" smtClean="0"/>
              <a:t>10/30/2018</a:t>
            </a:r>
            <a:endParaRPr lang="en-US" sz="2000" b="1" dirty="0"/>
          </a:p>
          <a:p>
            <a:endParaRPr lang="en-US" dirty="0"/>
          </a:p>
          <a:p>
            <a:r>
              <a:rPr lang="en-US" dirty="0"/>
              <a:t>David Michelsen</a:t>
            </a:r>
          </a:p>
          <a:p>
            <a:r>
              <a:rPr lang="en-US" dirty="0"/>
              <a:t>Manager Retail Operations</a:t>
            </a:r>
          </a:p>
          <a:p>
            <a:endParaRPr lang="en-US" dirty="0"/>
          </a:p>
          <a:p>
            <a:r>
              <a:rPr lang="en-US" dirty="0"/>
              <a:t>Retail Market Subcommittee</a:t>
            </a:r>
          </a:p>
          <a:p>
            <a:r>
              <a:rPr lang="en-US" dirty="0" smtClean="0"/>
              <a:t>11/06/2018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8700" y="6563003"/>
            <a:ext cx="381000" cy="220662"/>
          </a:xfrm>
        </p:spPr>
        <p:txBody>
          <a:bodyPr/>
          <a:lstStyle/>
          <a:p>
            <a:fld id="{1D93BD3E-1E9A-4970-A6F7-E7AC52762E0C}" type="slidenum">
              <a:rPr lang="en-US" smtClean="0"/>
              <a:t>10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858000" y="6488668"/>
            <a:ext cx="1905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00" b="1" dirty="0"/>
              <a:t>Retail Market Subcommittee</a:t>
            </a:r>
          </a:p>
          <a:p>
            <a:pPr algn="r"/>
            <a:r>
              <a:rPr lang="en-US" sz="900" dirty="0" smtClean="0"/>
              <a:t>11/06/18</a:t>
            </a:r>
            <a:endParaRPr lang="en-US" sz="90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80994" y="243682"/>
            <a:ext cx="8458206" cy="1143000"/>
          </a:xfrm>
        </p:spPr>
        <p:txBody>
          <a:bodyPr/>
          <a:lstStyle/>
          <a:p>
            <a:r>
              <a:rPr lang="en-US" altLang="en-US" dirty="0">
                <a:solidFill>
                  <a:schemeClr val="tx1"/>
                </a:solidFill>
              </a:rPr>
              <a:t>18 Month Running Market </a:t>
            </a:r>
            <a:r>
              <a:rPr lang="en-US" altLang="en-US" dirty="0" smtClean="0">
                <a:solidFill>
                  <a:schemeClr val="tx1"/>
                </a:solidFill>
              </a:rPr>
              <a:t>Totals</a:t>
            </a:r>
            <a:endParaRPr lang="en-US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1874081"/>
              </p:ext>
            </p:extLst>
          </p:nvPr>
        </p:nvGraphicFramePr>
        <p:xfrm>
          <a:off x="457194" y="1143002"/>
          <a:ext cx="8191512" cy="4724398"/>
        </p:xfrm>
        <a:graphic>
          <a:graphicData uri="http://schemas.openxmlformats.org/drawingml/2006/table">
            <a:tbl>
              <a:tblPr/>
              <a:tblGrid>
                <a:gridCol w="682626"/>
                <a:gridCol w="682626"/>
                <a:gridCol w="682626"/>
                <a:gridCol w="682626"/>
                <a:gridCol w="682626"/>
                <a:gridCol w="682626"/>
                <a:gridCol w="682626"/>
                <a:gridCol w="682626"/>
                <a:gridCol w="682626"/>
                <a:gridCol w="682626"/>
                <a:gridCol w="682626"/>
                <a:gridCol w="682626"/>
              </a:tblGrid>
              <a:tr h="224343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Enrollments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IAG, IAL, Rescission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Days to Resolution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61881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Month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SWI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MVI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IAG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IAL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Rescission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IAG,IAL,Res Total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Overall %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IAG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IAL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Rescission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4343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2017-03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71,809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229,868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301,677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1,953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1,476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735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4,164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1.38%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4343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2017-04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71,769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197,865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269,634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1,635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1,491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732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3,858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1.43%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4343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2017-05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130,828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237,611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368,439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2,175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1,582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817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4,574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1.24%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4343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2017-06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108,784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257,759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366,543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2,072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1,727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778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4,577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1.25%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4343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2017-07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84,059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252,360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336,419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1,972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1,434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644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4,050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1.20%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4343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2017-08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84,134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258,046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342,180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1,954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1,548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669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4,171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1.22%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4343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2017-09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79,502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244,511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324,013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1,823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1,649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721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4,193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1.29%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4343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2017-10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78,096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236,397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314,493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1,748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1,711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706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4,165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1.32%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4343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2017-11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77,860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207,921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285,781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1,624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1,489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741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3,854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1.35%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4343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2017-12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60,560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238,340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298,900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1,587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1,472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553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3,612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1.21%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4343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2018-01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88,933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230,409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319,342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1,878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1,758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778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4,414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1.38%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4343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2018-02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76,119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215,292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291,411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1,810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1,678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686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4,174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1.43%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4343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2018-03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95,159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224,289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319,448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2,076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1,734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718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4,528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1.42%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4343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2018-04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81,291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225,380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306,671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1,769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1,769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703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4,241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1.38%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4343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2018-05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96,828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244,431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341,259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1,840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1,711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1,105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4,656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1.36%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4343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2018-06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109,653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257,125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366,778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2,017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2,112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963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5,092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1.39%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4343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2018-07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121,926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270,122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392,048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2,138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2,400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939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5,477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1.40%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4343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2018-08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120,867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287,935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408,802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2,033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2,250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1,046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5,329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1.30%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4625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IAS Stats by REP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752600"/>
            <a:ext cx="8534400" cy="4319832"/>
          </a:xfrm>
        </p:spPr>
        <p:txBody>
          <a:bodyPr/>
          <a:lstStyle/>
          <a:p>
            <a:pPr marL="0" indent="0" algn="ctr">
              <a:buNone/>
            </a:pPr>
            <a:endParaRPr lang="en-US" sz="6000" dirty="0" smtClean="0"/>
          </a:p>
          <a:p>
            <a:pPr marL="0" indent="0" algn="ctr">
              <a:buNone/>
            </a:pPr>
            <a:r>
              <a:rPr lang="en-US" sz="6000" dirty="0" smtClean="0"/>
              <a:t>Questions</a:t>
            </a:r>
            <a:r>
              <a:rPr lang="en-US" sz="6000" dirty="0"/>
              <a:t>?</a:t>
            </a:r>
          </a:p>
          <a:p>
            <a:pPr marL="0" indent="0" algn="ctr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858000" y="6488668"/>
            <a:ext cx="1905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00" b="1" dirty="0"/>
              <a:t>Retail Market Subcommittee</a:t>
            </a:r>
          </a:p>
          <a:p>
            <a:pPr algn="r"/>
            <a:r>
              <a:rPr lang="en-US" sz="900" dirty="0" smtClean="0"/>
              <a:t>11/06/18</a:t>
            </a:r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3066233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1828800" y="381000"/>
            <a:ext cx="6781800" cy="5867400"/>
          </a:xfrm>
        </p:spPr>
        <p:txBody>
          <a:bodyPr/>
          <a:lstStyle/>
          <a:p>
            <a:pPr marL="0" indent="0">
              <a:buNone/>
            </a:pPr>
            <a:r>
              <a:rPr lang="en-US" b="1" dirty="0" smtClean="0"/>
              <a:t>Agenda</a:t>
            </a:r>
          </a:p>
          <a:p>
            <a:pPr marL="0" indent="0">
              <a:buNone/>
            </a:pPr>
            <a:endParaRPr lang="en-US" sz="2000" b="1" dirty="0" smtClean="0"/>
          </a:p>
          <a:p>
            <a:r>
              <a:rPr lang="en-US" altLang="en-US" dirty="0" smtClean="0"/>
              <a:t>August </a:t>
            </a:r>
            <a:r>
              <a:rPr lang="en-US" altLang="en-US" dirty="0" smtClean="0"/>
              <a:t>2018 </a:t>
            </a:r>
            <a:r>
              <a:rPr lang="en-US" altLang="en-US" dirty="0"/>
              <a:t>- IAG/IAL </a:t>
            </a:r>
            <a:r>
              <a:rPr lang="en-US" altLang="en-US" dirty="0" smtClean="0"/>
              <a:t>Statistics</a:t>
            </a:r>
          </a:p>
          <a:p>
            <a:r>
              <a:rPr lang="en-US" altLang="en-US" dirty="0"/>
              <a:t>Top 10 </a:t>
            </a:r>
            <a:r>
              <a:rPr lang="en-US" altLang="en-US" dirty="0" smtClean="0"/>
              <a:t>– </a:t>
            </a:r>
            <a:r>
              <a:rPr lang="en-US" altLang="en-US" dirty="0" smtClean="0"/>
              <a:t>August </a:t>
            </a:r>
            <a:r>
              <a:rPr lang="en-US" altLang="en-US" dirty="0" smtClean="0"/>
              <a:t>2018 </a:t>
            </a:r>
            <a:r>
              <a:rPr lang="en-US" altLang="en-US" dirty="0"/>
              <a:t>- IAG/IAL </a:t>
            </a:r>
            <a:endParaRPr lang="en-US" altLang="en-US" dirty="0" smtClean="0"/>
          </a:p>
          <a:p>
            <a:r>
              <a:rPr lang="en-US" altLang="en-US" dirty="0"/>
              <a:t>Top 10 - 12 Month Average </a:t>
            </a:r>
            <a:r>
              <a:rPr lang="en-US" altLang="en-US" dirty="0" smtClean="0"/>
              <a:t>IAG/IAL</a:t>
            </a:r>
          </a:p>
          <a:p>
            <a:r>
              <a:rPr lang="en-US" altLang="en-US" dirty="0"/>
              <a:t>Explanation of IAG/IAL </a:t>
            </a:r>
            <a:r>
              <a:rPr lang="en-US" altLang="en-US" dirty="0" smtClean="0"/>
              <a:t>Stats</a:t>
            </a:r>
            <a:endParaRPr lang="en-US" dirty="0" smtClean="0"/>
          </a:p>
          <a:p>
            <a:r>
              <a:rPr lang="en-US" altLang="en-US" dirty="0" smtClean="0"/>
              <a:t>Top - </a:t>
            </a:r>
            <a:r>
              <a:rPr lang="en-US" altLang="en-US" dirty="0"/>
              <a:t>12 Month Average Rescission</a:t>
            </a:r>
            <a:endParaRPr lang="en-US" dirty="0" smtClean="0"/>
          </a:p>
          <a:p>
            <a:r>
              <a:rPr lang="en-US" dirty="0" smtClean="0"/>
              <a:t>Explanation of Rescission Stats</a:t>
            </a:r>
          </a:p>
          <a:p>
            <a:r>
              <a:rPr lang="en-US" altLang="en-US" dirty="0"/>
              <a:t>18 Month Running Market </a:t>
            </a:r>
            <a:r>
              <a:rPr lang="en-US" altLang="en-US" dirty="0" smtClean="0"/>
              <a:t>Totals</a:t>
            </a:r>
          </a:p>
          <a:p>
            <a:r>
              <a:rPr lang="en-US" dirty="0" smtClean="0"/>
              <a:t>Questions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0499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94518"/>
          </a:xfrm>
        </p:spPr>
        <p:txBody>
          <a:bodyPr/>
          <a:lstStyle/>
          <a:p>
            <a:r>
              <a:rPr lang="en-US" altLang="en-US" sz="2400" dirty="0" smtClean="0">
                <a:solidFill>
                  <a:schemeClr val="tx1"/>
                </a:solidFill>
              </a:rPr>
              <a:t>     </a:t>
            </a:r>
            <a:r>
              <a:rPr lang="en-US" altLang="en-US" sz="2400" dirty="0" smtClean="0">
                <a:solidFill>
                  <a:schemeClr val="tx1"/>
                </a:solidFill>
              </a:rPr>
              <a:t>August </a:t>
            </a:r>
            <a:r>
              <a:rPr lang="en-US" altLang="en-US" sz="2400" dirty="0" smtClean="0">
                <a:solidFill>
                  <a:schemeClr val="tx1"/>
                </a:solidFill>
              </a:rPr>
              <a:t>2018 </a:t>
            </a:r>
            <a:r>
              <a:rPr lang="en-US" altLang="en-US" sz="2400" dirty="0">
                <a:solidFill>
                  <a:schemeClr val="tx1"/>
                </a:solidFill>
              </a:rPr>
              <a:t>- </a:t>
            </a:r>
            <a:r>
              <a:rPr lang="en-US" altLang="en-US" sz="2400" dirty="0" smtClean="0">
                <a:solidFill>
                  <a:schemeClr val="tx1"/>
                </a:solidFill>
              </a:rPr>
              <a:t>IAG/IAL Statistics</a:t>
            </a:r>
            <a:endParaRPr lang="en-US" altLang="en-US" sz="24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3</a:t>
            </a:fld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6858000" y="6488668"/>
            <a:ext cx="1905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00" b="1" dirty="0"/>
              <a:t>Retail Market Subcommittee</a:t>
            </a:r>
          </a:p>
          <a:p>
            <a:pPr algn="r"/>
            <a:r>
              <a:rPr lang="en-US" sz="900" dirty="0" smtClean="0"/>
              <a:t>11/06/18</a:t>
            </a:r>
            <a:endParaRPr lang="en-US" sz="900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67919380"/>
              </p:ext>
            </p:extLst>
          </p:nvPr>
        </p:nvGraphicFramePr>
        <p:xfrm>
          <a:off x="2057399" y="1100137"/>
          <a:ext cx="4902201" cy="3914775"/>
        </p:xfrm>
        <a:graphic>
          <a:graphicData uri="http://schemas.openxmlformats.org/drawingml/2006/table">
            <a:tbl>
              <a:tblPr/>
              <a:tblGrid>
                <a:gridCol w="1148953"/>
                <a:gridCol w="938312"/>
                <a:gridCol w="938312"/>
                <a:gridCol w="938312"/>
                <a:gridCol w="938312"/>
              </a:tblGrid>
              <a:tr h="295275"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Total IAG+IAL % of Total Enrollments: 1.05%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5275"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IAG/IAL % Greater Than 1% of Enrollments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95275"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Total IAG+IAL Count: 2,538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5275"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IAG/IAL % Less Than 1% of Enrollments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95275"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Total IAG+IAL Count: 1,745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5275"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Retail Electric Provider Counts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381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Percent of Enrollments Resulting in IAG/IAL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Enrollment Total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.00% to .25%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.26% to .50%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.51% to .75%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.76% to 1.00%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&lt;= 500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8D1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8D1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8D1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8D1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8D1FF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&gt; 500 and &lt;= 2500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&gt; 2500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A2C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A2C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A2C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A2C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A2C7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87978585"/>
              </p:ext>
            </p:extLst>
          </p:nvPr>
        </p:nvGraphicFramePr>
        <p:xfrm>
          <a:off x="4152900" y="5276849"/>
          <a:ext cx="914400" cy="771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98" name="Worksheet" showAsIcon="1" r:id="rId4" imgW="914400" imgH="771480" progId="Excel.Sheet.12">
                  <p:embed/>
                </p:oleObj>
              </mc:Choice>
              <mc:Fallback>
                <p:oleObj name="Worksheet" showAsIcon="1" r:id="rId4" imgW="914400" imgH="771480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152900" y="5276849"/>
                        <a:ext cx="914400" cy="7715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24058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1"/>
            <a:ext cx="8534400" cy="629760"/>
          </a:xfrm>
        </p:spPr>
        <p:txBody>
          <a:bodyPr/>
          <a:lstStyle/>
          <a:p>
            <a:pPr algn="ctr"/>
            <a:r>
              <a:rPr lang="en-US" altLang="en-US" sz="2000" dirty="0" smtClean="0">
                <a:solidFill>
                  <a:schemeClr val="tx1"/>
                </a:solidFill>
              </a:rPr>
              <a:t>Top 10 - </a:t>
            </a:r>
            <a:r>
              <a:rPr lang="en-US" altLang="en-US" sz="2000" dirty="0" smtClean="0">
                <a:solidFill>
                  <a:schemeClr val="tx1"/>
                </a:solidFill>
              </a:rPr>
              <a:t>August </a:t>
            </a:r>
            <a:r>
              <a:rPr lang="en-US" altLang="en-US" sz="2000" dirty="0" smtClean="0">
                <a:solidFill>
                  <a:schemeClr val="tx1"/>
                </a:solidFill>
              </a:rPr>
              <a:t>2018 </a:t>
            </a:r>
            <a:r>
              <a:rPr lang="en-US" altLang="en-US" sz="2000" dirty="0">
                <a:solidFill>
                  <a:schemeClr val="tx1"/>
                </a:solidFill>
              </a:rPr>
              <a:t>- IAG/IAL % </a:t>
            </a:r>
            <a:r>
              <a:rPr lang="en-US" altLang="en-US" sz="2000" u="sng" dirty="0">
                <a:solidFill>
                  <a:schemeClr val="tx1"/>
                </a:solidFill>
              </a:rPr>
              <a:t>Greater</a:t>
            </a:r>
            <a:r>
              <a:rPr lang="en-US" altLang="en-US" sz="2000" dirty="0">
                <a:solidFill>
                  <a:schemeClr val="tx1"/>
                </a:solidFill>
              </a:rPr>
              <a:t> Than 1% of </a:t>
            </a:r>
            <a:r>
              <a:rPr lang="en-US" altLang="en-US" sz="2000" dirty="0" smtClean="0">
                <a:solidFill>
                  <a:schemeClr val="tx1"/>
                </a:solidFill>
              </a:rPr>
              <a:t>Enrollments</a:t>
            </a:r>
            <a:br>
              <a:rPr lang="en-US" altLang="en-US" sz="2000" dirty="0" smtClean="0">
                <a:solidFill>
                  <a:schemeClr val="tx1"/>
                </a:solidFill>
              </a:rPr>
            </a:br>
            <a:r>
              <a:rPr lang="en-US" altLang="en-US" sz="2000" dirty="0">
                <a:solidFill>
                  <a:schemeClr val="tx1"/>
                </a:solidFill>
              </a:rPr>
              <a:t>With number of months Greater Than 1%</a:t>
            </a:r>
            <a:br>
              <a:rPr lang="en-US" altLang="en-US" sz="2000" dirty="0">
                <a:solidFill>
                  <a:schemeClr val="tx1"/>
                </a:solidFill>
              </a:rPr>
            </a:br>
            <a:r>
              <a:rPr lang="en-US" altLang="en-US" sz="1600" dirty="0"/>
              <a:t/>
            </a:r>
            <a:br>
              <a:rPr lang="en-US" altLang="en-US" sz="1600" dirty="0"/>
            </a:br>
            <a:endParaRPr lang="en-US" altLang="en-US" sz="16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858000" y="6488668"/>
            <a:ext cx="1905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00" b="1" dirty="0"/>
              <a:t>Retail Market Subcommittee</a:t>
            </a:r>
          </a:p>
          <a:p>
            <a:pPr algn="r"/>
            <a:r>
              <a:rPr lang="en-US" sz="900" dirty="0" smtClean="0"/>
              <a:t>11/06/18</a:t>
            </a:r>
            <a:endParaRPr lang="en-US" sz="9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026185"/>
            <a:ext cx="9144000" cy="15240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702929"/>
            <a:ext cx="9144000" cy="152400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9673"/>
            <a:ext cx="9144000" cy="15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5167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670718"/>
          </a:xfrm>
        </p:spPr>
        <p:txBody>
          <a:bodyPr/>
          <a:lstStyle/>
          <a:p>
            <a:pPr algn="ctr"/>
            <a:r>
              <a:rPr lang="en-US" altLang="en-US" sz="1800" dirty="0" smtClean="0">
                <a:solidFill>
                  <a:schemeClr val="tx1"/>
                </a:solidFill>
              </a:rPr>
              <a:t>Top 10 - 12 </a:t>
            </a:r>
            <a:r>
              <a:rPr lang="en-US" altLang="en-US" sz="1800" dirty="0">
                <a:solidFill>
                  <a:schemeClr val="tx1"/>
                </a:solidFill>
              </a:rPr>
              <a:t>Month Average IAG/IAL % </a:t>
            </a:r>
            <a:r>
              <a:rPr lang="en-US" altLang="en-US" sz="1800" u="sng" dirty="0">
                <a:solidFill>
                  <a:schemeClr val="tx1"/>
                </a:solidFill>
              </a:rPr>
              <a:t>Greater</a:t>
            </a:r>
            <a:r>
              <a:rPr lang="en-US" altLang="en-US" sz="1800" dirty="0">
                <a:solidFill>
                  <a:schemeClr val="tx1"/>
                </a:solidFill>
              </a:rPr>
              <a:t> Than 1% of Enrollments thru </a:t>
            </a:r>
            <a:r>
              <a:rPr lang="en-US" altLang="en-US" sz="1800" dirty="0" smtClean="0">
                <a:solidFill>
                  <a:schemeClr val="tx1"/>
                </a:solidFill>
              </a:rPr>
              <a:t>August </a:t>
            </a:r>
            <a:r>
              <a:rPr lang="en-US" altLang="en-US" sz="1800" dirty="0" smtClean="0">
                <a:solidFill>
                  <a:schemeClr val="tx1"/>
                </a:solidFill>
              </a:rPr>
              <a:t>2018 With number of months </a:t>
            </a:r>
            <a:r>
              <a:rPr lang="en-US" altLang="en-US" sz="1800" dirty="0">
                <a:solidFill>
                  <a:schemeClr val="tx1"/>
                </a:solidFill>
              </a:rPr>
              <a:t>G</a:t>
            </a:r>
            <a:r>
              <a:rPr lang="en-US" altLang="en-US" sz="1800" dirty="0" smtClean="0">
                <a:solidFill>
                  <a:schemeClr val="tx1"/>
                </a:solidFill>
              </a:rPr>
              <a:t>reater Than 1%</a:t>
            </a:r>
            <a:r>
              <a:rPr lang="en-US" altLang="en-US" sz="1800" dirty="0"/>
              <a:t/>
            </a:r>
            <a:br>
              <a:rPr lang="en-US" altLang="en-US" sz="1800" dirty="0"/>
            </a:br>
            <a:endParaRPr lang="en-US" altLang="en-US" sz="18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5</a:t>
            </a:fld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6858000" y="6488668"/>
            <a:ext cx="1905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00" b="1" dirty="0"/>
              <a:t>Retail Market Subcommittee</a:t>
            </a:r>
          </a:p>
          <a:p>
            <a:pPr algn="r"/>
            <a:r>
              <a:rPr lang="en-US" sz="900" dirty="0" smtClean="0"/>
              <a:t>11/06/18</a:t>
            </a:r>
            <a:endParaRPr lang="en-US" sz="9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028700"/>
            <a:ext cx="9144000" cy="15240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667000"/>
            <a:ext cx="9144000" cy="15240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05300"/>
            <a:ext cx="9144000" cy="15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7206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94518"/>
          </a:xfrm>
        </p:spPr>
        <p:txBody>
          <a:bodyPr/>
          <a:lstStyle/>
          <a:p>
            <a:r>
              <a:rPr lang="en-US" altLang="en-US" dirty="0">
                <a:solidFill>
                  <a:schemeClr val="tx1"/>
                </a:solidFill>
              </a:rPr>
              <a:t>Explanation of IAG/IAL </a:t>
            </a:r>
            <a:r>
              <a:rPr lang="en-US" altLang="en-US" dirty="0" smtClean="0">
                <a:solidFill>
                  <a:schemeClr val="tx1"/>
                </a:solidFill>
              </a:rPr>
              <a:t>Slides </a:t>
            </a:r>
            <a:r>
              <a:rPr lang="en-US" altLang="en-US" dirty="0">
                <a:solidFill>
                  <a:schemeClr val="tx1"/>
                </a:solidFill>
              </a:rPr>
              <a:t>Data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2875" y="990600"/>
            <a:ext cx="8839200" cy="5105400"/>
          </a:xfrm>
        </p:spPr>
        <p:txBody>
          <a:bodyPr/>
          <a:lstStyle/>
          <a:p>
            <a:pPr marL="0" indent="0">
              <a:buNone/>
            </a:pPr>
            <a:r>
              <a:rPr lang="en-US" sz="1800" b="1" dirty="0">
                <a:solidFill>
                  <a:srgbClr val="FF0000"/>
                </a:solidFill>
              </a:rPr>
              <a:t>NOTE: </a:t>
            </a:r>
            <a:endParaRPr lang="en-US" sz="18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sz="1800" b="1" dirty="0"/>
              <a:t>The IAG/IAL totals and percentages in this presentation are calculated using the counts of the </a:t>
            </a:r>
            <a:r>
              <a:rPr lang="en-US" sz="1800" b="1" dirty="0" smtClean="0">
                <a:solidFill>
                  <a:srgbClr val="FF0000"/>
                </a:solidFill>
              </a:rPr>
              <a:t>Acknowledged</a:t>
            </a:r>
            <a:r>
              <a:rPr lang="en-US" sz="1800" b="1" dirty="0" smtClean="0"/>
              <a:t> </a:t>
            </a:r>
            <a:r>
              <a:rPr lang="en-US" sz="1800" b="1" dirty="0" smtClean="0">
                <a:solidFill>
                  <a:srgbClr val="FF0000"/>
                </a:solidFill>
              </a:rPr>
              <a:t>Inadvertent </a:t>
            </a:r>
            <a:r>
              <a:rPr lang="en-US" sz="1800" b="1" dirty="0">
                <a:solidFill>
                  <a:srgbClr val="FF0000"/>
                </a:solidFill>
              </a:rPr>
              <a:t>Gaining REP Only </a:t>
            </a:r>
            <a:r>
              <a:rPr lang="en-US" sz="1800" b="1" dirty="0"/>
              <a:t>in both IAG and IAL issues. </a:t>
            </a:r>
            <a:r>
              <a:rPr lang="en-US" sz="1800" b="1" dirty="0" smtClean="0"/>
              <a:t>If the Gaining REP in a submitted IAL issue does not agree they are the Gaining REP, that issue will not be counted. The </a:t>
            </a:r>
            <a:r>
              <a:rPr lang="en-US" sz="1800" b="1" dirty="0"/>
              <a:t>losing REP is not represented in any of the Totals or Percentages in any data contained in this presentation</a:t>
            </a:r>
            <a:r>
              <a:rPr lang="en-US" sz="1800" b="1" dirty="0" smtClean="0"/>
              <a:t>.</a:t>
            </a:r>
            <a:endParaRPr lang="en-US" altLang="en-US" sz="1500" b="1" dirty="0" smtClean="0"/>
          </a:p>
          <a:p>
            <a:pPr marL="0" indent="0">
              <a:buNone/>
            </a:pPr>
            <a:r>
              <a:rPr lang="en-US" altLang="en-US" sz="1800" b="1" dirty="0" smtClean="0">
                <a:solidFill>
                  <a:srgbClr val="FF0000"/>
                </a:solidFill>
              </a:rPr>
              <a:t>NOTE:</a:t>
            </a:r>
          </a:p>
          <a:p>
            <a:pPr marL="0" indent="0">
              <a:buNone/>
            </a:pPr>
            <a:r>
              <a:rPr lang="en-US" altLang="en-US" sz="1500" b="1" dirty="0" smtClean="0"/>
              <a:t>A 10% chart range limit has been set. REPs data points that exceed 10% will be bordered in yellow. Please see the spreadsheet on page 3 for actual percentages of these </a:t>
            </a:r>
            <a:r>
              <a:rPr lang="en-US" altLang="en-US" sz="1500" b="1" dirty="0" err="1" smtClean="0"/>
              <a:t>REPs.</a:t>
            </a:r>
            <a:endParaRPr lang="en-US" altLang="en-US" sz="1500" b="1" dirty="0" smtClean="0"/>
          </a:p>
          <a:p>
            <a:pPr marL="0" indent="0">
              <a:buNone/>
            </a:pPr>
            <a:endParaRPr lang="en-US" altLang="en-US" sz="1500" b="1" dirty="0" smtClean="0"/>
          </a:p>
          <a:p>
            <a:r>
              <a:rPr lang="en-US" altLang="en-US" sz="1800" b="1" dirty="0" smtClean="0"/>
              <a:t>The page 3 </a:t>
            </a:r>
            <a:r>
              <a:rPr lang="en-US" altLang="en-US" sz="1800" b="1" dirty="0"/>
              <a:t>chart shows a count of REPs whose IAG/IAL percentage of their total enrollments is below 1%.</a:t>
            </a:r>
          </a:p>
          <a:p>
            <a:pPr lvl="1"/>
            <a:r>
              <a:rPr lang="en-US" altLang="en-US" sz="1400" dirty="0" smtClean="0"/>
              <a:t>Blue row </a:t>
            </a:r>
            <a:r>
              <a:rPr lang="en-US" altLang="en-US" sz="1400" dirty="0"/>
              <a:t>shows counts of REPs that have less than </a:t>
            </a:r>
            <a:r>
              <a:rPr lang="en-US" altLang="en-US" sz="1400" dirty="0" smtClean="0"/>
              <a:t>500 </a:t>
            </a:r>
            <a:r>
              <a:rPr lang="en-US" altLang="en-US" sz="1400" dirty="0"/>
              <a:t>total enrollments by their percentage ranges</a:t>
            </a:r>
          </a:p>
          <a:p>
            <a:pPr lvl="1"/>
            <a:r>
              <a:rPr lang="en-US" altLang="en-US" sz="1400" dirty="0" smtClean="0"/>
              <a:t>Orange </a:t>
            </a:r>
            <a:r>
              <a:rPr lang="en-US" altLang="en-US" sz="1400" dirty="0"/>
              <a:t>row shows counts of REPs that have </a:t>
            </a:r>
            <a:r>
              <a:rPr lang="en-US" altLang="en-US" sz="1400" dirty="0" smtClean="0"/>
              <a:t>between 500 and 2500 </a:t>
            </a:r>
            <a:r>
              <a:rPr lang="en-US" altLang="en-US" sz="1400" dirty="0"/>
              <a:t>total enrollments by their percentage ranges</a:t>
            </a:r>
          </a:p>
          <a:p>
            <a:pPr lvl="1"/>
            <a:r>
              <a:rPr lang="en-US" altLang="en-US" sz="1400" dirty="0" smtClean="0"/>
              <a:t>Purple </a:t>
            </a:r>
            <a:r>
              <a:rPr lang="en-US" altLang="en-US" sz="1400" dirty="0"/>
              <a:t>row shows counts of REPs that have greater than 2500 total enrollments by their percentage </a:t>
            </a:r>
            <a:r>
              <a:rPr lang="en-US" altLang="en-US" sz="1400" dirty="0" smtClean="0"/>
              <a:t>ranges</a:t>
            </a:r>
          </a:p>
          <a:p>
            <a:pPr lvl="1"/>
            <a:endParaRPr lang="en-US" altLang="en-US" sz="14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858000" y="6488668"/>
            <a:ext cx="1905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00" b="1" dirty="0"/>
              <a:t>Retail Market Subcommittee</a:t>
            </a:r>
          </a:p>
          <a:p>
            <a:pPr algn="r"/>
            <a:r>
              <a:rPr lang="en-US" sz="900" dirty="0" smtClean="0"/>
              <a:t>11/06/18</a:t>
            </a:r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1659612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94518"/>
          </a:xfrm>
        </p:spPr>
        <p:txBody>
          <a:bodyPr/>
          <a:lstStyle/>
          <a:p>
            <a:r>
              <a:rPr lang="en-US" altLang="en-US" dirty="0">
                <a:solidFill>
                  <a:schemeClr val="tx1"/>
                </a:solidFill>
              </a:rPr>
              <a:t>Explanation of IAG/IAL </a:t>
            </a:r>
            <a:r>
              <a:rPr lang="en-US" altLang="en-US" dirty="0" smtClean="0">
                <a:solidFill>
                  <a:schemeClr val="tx1"/>
                </a:solidFill>
              </a:rPr>
              <a:t>Slides Data (</a:t>
            </a:r>
            <a:r>
              <a:rPr lang="en-US" altLang="en-US" dirty="0" err="1" smtClean="0">
                <a:solidFill>
                  <a:schemeClr val="tx1"/>
                </a:solidFill>
              </a:rPr>
              <a:t>Cont</a:t>
            </a:r>
            <a:r>
              <a:rPr lang="en-US" altLang="en-US" dirty="0" smtClean="0">
                <a:solidFill>
                  <a:schemeClr val="tx1"/>
                </a:solidFill>
              </a:rPr>
              <a:t>)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143000"/>
            <a:ext cx="8839200" cy="4724400"/>
          </a:xfrm>
        </p:spPr>
        <p:txBody>
          <a:bodyPr/>
          <a:lstStyle/>
          <a:p>
            <a:r>
              <a:rPr lang="en-US" altLang="en-US" sz="1800" b="1" dirty="0"/>
              <a:t>The page 4 charts show the top 10 REPs whose IAG/IAL percentage of their total enrollments is above 1%. </a:t>
            </a:r>
          </a:p>
          <a:p>
            <a:pPr lvl="1"/>
            <a:r>
              <a:rPr lang="en-US" altLang="en-US" sz="1400" dirty="0"/>
              <a:t>The blue chart shows enrollment totals of less than 500 for the month being reported</a:t>
            </a:r>
          </a:p>
          <a:p>
            <a:pPr lvl="1"/>
            <a:r>
              <a:rPr lang="en-US" altLang="en-US" sz="1400" dirty="0"/>
              <a:t>The orange chart shows enrollment totals between 500 and 2500 for the month being reported</a:t>
            </a:r>
          </a:p>
          <a:p>
            <a:pPr lvl="1"/>
            <a:r>
              <a:rPr lang="en-US" altLang="en-US" sz="1400" dirty="0"/>
              <a:t>The purple charts show enrollment totals of over 2500 for the month being reported</a:t>
            </a:r>
          </a:p>
          <a:p>
            <a:pPr lvl="1"/>
            <a:r>
              <a:rPr lang="en-US" altLang="en-US" sz="1400" dirty="0"/>
              <a:t>REPs with the lowest AG/IAL totals start on the left, and move to the highest counts on the </a:t>
            </a:r>
            <a:r>
              <a:rPr lang="en-US" altLang="en-US" sz="1400" dirty="0" smtClean="0"/>
              <a:t>right</a:t>
            </a:r>
          </a:p>
          <a:p>
            <a:pPr lvl="1"/>
            <a:r>
              <a:rPr lang="en-US" altLang="en-US" sz="1400" dirty="0"/>
              <a:t>Number labels represent the number of months the REP has been over 1% during the 12 month </a:t>
            </a:r>
            <a:r>
              <a:rPr lang="en-US" altLang="en-US" sz="1400" dirty="0" smtClean="0"/>
              <a:t>period</a:t>
            </a:r>
            <a:endParaRPr lang="en-US" altLang="en-US" sz="1400" dirty="0"/>
          </a:p>
          <a:p>
            <a:endParaRPr lang="en-US" altLang="en-US" sz="1500" b="1" dirty="0" smtClean="0"/>
          </a:p>
          <a:p>
            <a:r>
              <a:rPr lang="en-US" altLang="en-US" sz="1800" b="1" dirty="0" smtClean="0"/>
              <a:t>The page 5 charts show the top 10 REPs whose 12 month average IAG/IAL percentage of their total enrollments is above 1%.</a:t>
            </a:r>
            <a:endParaRPr lang="en-US" altLang="en-US" sz="1800" b="1" dirty="0"/>
          </a:p>
          <a:p>
            <a:pPr lvl="1"/>
            <a:r>
              <a:rPr lang="en-US" altLang="en-US" sz="1400" dirty="0"/>
              <a:t>The blue chart shows enrollment </a:t>
            </a:r>
            <a:r>
              <a:rPr lang="en-US" altLang="en-US" sz="1400" dirty="0" smtClean="0"/>
              <a:t>total averages </a:t>
            </a:r>
            <a:r>
              <a:rPr lang="en-US" altLang="en-US" sz="1400" dirty="0"/>
              <a:t>of less than 500 for the month being reported</a:t>
            </a:r>
          </a:p>
          <a:p>
            <a:pPr lvl="1"/>
            <a:r>
              <a:rPr lang="en-US" altLang="en-US" sz="1400" dirty="0"/>
              <a:t>The orange chart shows enrollment </a:t>
            </a:r>
            <a:r>
              <a:rPr lang="en-US" altLang="en-US" sz="1400" dirty="0" smtClean="0"/>
              <a:t>total averages between 500 and 2500 </a:t>
            </a:r>
            <a:r>
              <a:rPr lang="en-US" altLang="en-US" sz="1400" dirty="0"/>
              <a:t>for the month being reported</a:t>
            </a:r>
          </a:p>
          <a:p>
            <a:pPr lvl="1"/>
            <a:r>
              <a:rPr lang="en-US" altLang="en-US" sz="1400" dirty="0"/>
              <a:t>The purple charts show enrollment </a:t>
            </a:r>
            <a:r>
              <a:rPr lang="en-US" altLang="en-US" sz="1400" dirty="0" smtClean="0"/>
              <a:t>total averages </a:t>
            </a:r>
            <a:r>
              <a:rPr lang="en-US" altLang="en-US" sz="1400" dirty="0"/>
              <a:t>of over 2500 for the month being reported</a:t>
            </a:r>
          </a:p>
          <a:p>
            <a:pPr lvl="1"/>
            <a:r>
              <a:rPr lang="en-US" altLang="en-US" sz="1400" dirty="0" smtClean="0"/>
              <a:t>REPs </a:t>
            </a:r>
            <a:r>
              <a:rPr lang="en-US" altLang="en-US" sz="1400" dirty="0"/>
              <a:t>with the lowest </a:t>
            </a:r>
            <a:r>
              <a:rPr lang="en-US" altLang="en-US" sz="1400" dirty="0" smtClean="0"/>
              <a:t>IAG/IAL averages </a:t>
            </a:r>
            <a:r>
              <a:rPr lang="en-US" altLang="en-US" sz="1400" dirty="0"/>
              <a:t>start on the left, and move to the highest counts on the </a:t>
            </a:r>
            <a:r>
              <a:rPr lang="en-US" altLang="en-US" sz="1400" dirty="0" smtClean="0"/>
              <a:t>right</a:t>
            </a:r>
          </a:p>
          <a:p>
            <a:pPr lvl="1"/>
            <a:r>
              <a:rPr lang="en-US" altLang="en-US" sz="1400" dirty="0" smtClean="0"/>
              <a:t>Number labels represent the number of months the REP has been over 1% during the 12 month period</a:t>
            </a:r>
            <a:endParaRPr lang="en-US" altLang="en-US" sz="1400" dirty="0"/>
          </a:p>
          <a:p>
            <a:pPr lvl="1"/>
            <a:endParaRPr lang="en-US" altLang="en-US" sz="14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858000" y="6488668"/>
            <a:ext cx="1905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00" b="1" dirty="0"/>
              <a:t>Retail Market Subcommittee</a:t>
            </a:r>
          </a:p>
          <a:p>
            <a:pPr algn="r"/>
            <a:r>
              <a:rPr lang="en-US" sz="900" dirty="0" smtClean="0"/>
              <a:t>11/06/18</a:t>
            </a:r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1504251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670718"/>
          </a:xfrm>
        </p:spPr>
        <p:txBody>
          <a:bodyPr/>
          <a:lstStyle/>
          <a:p>
            <a:pPr marL="279400" algn="ctr"/>
            <a:r>
              <a:rPr lang="en-US" altLang="en-US" sz="1800" dirty="0" smtClean="0">
                <a:solidFill>
                  <a:schemeClr val="tx1"/>
                </a:solidFill>
              </a:rPr>
              <a:t>Top </a:t>
            </a:r>
            <a:r>
              <a:rPr lang="en-US" altLang="en-US" sz="1800" dirty="0">
                <a:solidFill>
                  <a:schemeClr val="tx1"/>
                </a:solidFill>
              </a:rPr>
              <a:t>- 12 Month Average Rescission % </a:t>
            </a:r>
            <a:r>
              <a:rPr lang="en-US" altLang="en-US" sz="1800" u="sng" dirty="0">
                <a:solidFill>
                  <a:schemeClr val="tx1"/>
                </a:solidFill>
              </a:rPr>
              <a:t>Greater</a:t>
            </a:r>
            <a:r>
              <a:rPr lang="en-US" altLang="en-US" sz="1800" dirty="0">
                <a:solidFill>
                  <a:schemeClr val="tx1"/>
                </a:solidFill>
              </a:rPr>
              <a:t> Than 1% of Switches thru </a:t>
            </a:r>
            <a:r>
              <a:rPr lang="en-US" altLang="en-US" sz="1800" dirty="0" smtClean="0">
                <a:solidFill>
                  <a:schemeClr val="tx1"/>
                </a:solidFill>
              </a:rPr>
              <a:t>August </a:t>
            </a:r>
            <a:r>
              <a:rPr lang="en-US" altLang="en-US" sz="1800" dirty="0" smtClean="0">
                <a:solidFill>
                  <a:schemeClr val="tx1"/>
                </a:solidFill>
              </a:rPr>
              <a:t>2018 </a:t>
            </a:r>
            <a:r>
              <a:rPr lang="en-US" altLang="en-US" sz="1800" dirty="0">
                <a:solidFill>
                  <a:schemeClr val="tx1"/>
                </a:solidFill>
              </a:rPr>
              <a:t>With number of </a:t>
            </a:r>
            <a:r>
              <a:rPr lang="en-US" altLang="en-US" sz="1800" dirty="0" smtClean="0">
                <a:solidFill>
                  <a:schemeClr val="tx1"/>
                </a:solidFill>
              </a:rPr>
              <a:t>months </a:t>
            </a:r>
            <a:r>
              <a:rPr lang="en-US" altLang="en-US" sz="1800" dirty="0">
                <a:solidFill>
                  <a:schemeClr val="tx1"/>
                </a:solidFill>
              </a:rPr>
              <a:t>G</a:t>
            </a:r>
            <a:r>
              <a:rPr lang="en-US" altLang="en-US" sz="1800" dirty="0" smtClean="0">
                <a:solidFill>
                  <a:schemeClr val="tx1"/>
                </a:solidFill>
              </a:rPr>
              <a:t>reater </a:t>
            </a:r>
            <a:r>
              <a:rPr lang="en-US" altLang="en-US" sz="1800" dirty="0">
                <a:solidFill>
                  <a:schemeClr val="tx1"/>
                </a:solidFill>
              </a:rPr>
              <a:t>T</a:t>
            </a:r>
            <a:r>
              <a:rPr lang="en-US" altLang="en-US" sz="1800" dirty="0" smtClean="0">
                <a:solidFill>
                  <a:schemeClr val="tx1"/>
                </a:solidFill>
              </a:rPr>
              <a:t>han </a:t>
            </a:r>
            <a:r>
              <a:rPr lang="en-US" altLang="en-US" sz="1800" dirty="0">
                <a:solidFill>
                  <a:schemeClr val="tx1"/>
                </a:solidFill>
              </a:rPr>
              <a:t>1%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8</a:t>
            </a:fld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6858000" y="6488668"/>
            <a:ext cx="1905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00" b="1" dirty="0"/>
              <a:t>Retail Market Subcommittee</a:t>
            </a:r>
          </a:p>
          <a:p>
            <a:pPr algn="r"/>
            <a:r>
              <a:rPr lang="en-US" sz="900" dirty="0" smtClean="0"/>
              <a:t>11/06/18</a:t>
            </a:r>
            <a:endParaRPr lang="en-US" sz="9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143000"/>
            <a:ext cx="9144000" cy="45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7304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</p:spPr>
        <p:txBody>
          <a:bodyPr/>
          <a:lstStyle/>
          <a:p>
            <a:r>
              <a:rPr lang="en-US" altLang="en-US" dirty="0">
                <a:solidFill>
                  <a:schemeClr val="tx1"/>
                </a:solidFill>
              </a:rPr>
              <a:t>Explanation of Rescission Slide Data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43000"/>
            <a:ext cx="8534400" cy="4495800"/>
          </a:xfrm>
        </p:spPr>
        <p:txBody>
          <a:bodyPr/>
          <a:lstStyle/>
          <a:p>
            <a:pPr marL="0" indent="0">
              <a:buNone/>
            </a:pPr>
            <a:r>
              <a:rPr lang="en-US" altLang="en-US" sz="1800" b="1" dirty="0">
                <a:solidFill>
                  <a:srgbClr val="FF0000"/>
                </a:solidFill>
              </a:rPr>
              <a:t>NOTE:</a:t>
            </a:r>
          </a:p>
          <a:p>
            <a:pPr marL="0" indent="0">
              <a:buNone/>
            </a:pPr>
            <a:r>
              <a:rPr lang="en-US" altLang="en-US" sz="1800" b="1" dirty="0"/>
              <a:t>A 10% chart range limit has been set. REPs data points that exceed 10% will be bordered in yellow. Please see the spreadsheet on page 3 for actual percentages of these </a:t>
            </a:r>
            <a:r>
              <a:rPr lang="en-US" altLang="en-US" sz="1800" b="1" dirty="0" err="1"/>
              <a:t>REPs.</a:t>
            </a:r>
            <a:endParaRPr lang="en-US" altLang="en-US" sz="1800" b="1" dirty="0"/>
          </a:p>
          <a:p>
            <a:pPr marL="0" indent="0">
              <a:buNone/>
            </a:pPr>
            <a:endParaRPr lang="en-US" altLang="en-US" sz="1800" b="1" dirty="0" smtClean="0"/>
          </a:p>
          <a:p>
            <a:r>
              <a:rPr lang="en-US" altLang="en-US" sz="1800" b="1" dirty="0" smtClean="0"/>
              <a:t>The </a:t>
            </a:r>
            <a:r>
              <a:rPr lang="en-US" altLang="en-US" sz="1800" b="1" dirty="0"/>
              <a:t>page 8</a:t>
            </a:r>
            <a:r>
              <a:rPr lang="en-US" altLang="en-US" sz="1800" b="1" dirty="0" smtClean="0"/>
              <a:t> </a:t>
            </a:r>
            <a:r>
              <a:rPr lang="en-US" altLang="en-US" sz="1800" b="1" dirty="0"/>
              <a:t>charts show the </a:t>
            </a:r>
            <a:r>
              <a:rPr lang="en-US" altLang="en-US" sz="1800" b="1" dirty="0" smtClean="0"/>
              <a:t>top </a:t>
            </a:r>
            <a:r>
              <a:rPr lang="en-US" altLang="en-US" sz="1800" b="1" dirty="0"/>
              <a:t>REPs whose 12 month average </a:t>
            </a:r>
            <a:r>
              <a:rPr lang="en-US" altLang="en-US" sz="1800" b="1" dirty="0" smtClean="0"/>
              <a:t>Rescission </a:t>
            </a:r>
            <a:r>
              <a:rPr lang="en-US" altLang="en-US" sz="1800" b="1" dirty="0"/>
              <a:t>percentage of their total </a:t>
            </a:r>
            <a:r>
              <a:rPr lang="en-US" altLang="en-US" sz="1800" b="1" dirty="0" smtClean="0"/>
              <a:t>Switches </a:t>
            </a:r>
            <a:r>
              <a:rPr lang="en-US" altLang="en-US" sz="1800" b="1" dirty="0"/>
              <a:t>is above 1</a:t>
            </a:r>
            <a:r>
              <a:rPr lang="en-US" altLang="en-US" sz="1800" b="1" dirty="0" smtClean="0"/>
              <a:t>%.</a:t>
            </a:r>
          </a:p>
          <a:p>
            <a:pPr marL="0" indent="0">
              <a:buNone/>
            </a:pPr>
            <a:endParaRPr lang="en-US" altLang="en-US" sz="1600" b="1" dirty="0"/>
          </a:p>
          <a:p>
            <a:pPr lvl="1"/>
            <a:r>
              <a:rPr lang="en-US" altLang="en-US" sz="1400" dirty="0"/>
              <a:t>The blue shades show switch totals of less than 250 for the month being reported</a:t>
            </a:r>
          </a:p>
          <a:p>
            <a:pPr lvl="1"/>
            <a:r>
              <a:rPr lang="en-US" altLang="en-US" sz="1400" dirty="0"/>
              <a:t>The orange shades show switch totals </a:t>
            </a:r>
            <a:r>
              <a:rPr lang="en-US" altLang="en-US" sz="1400" dirty="0" smtClean="0"/>
              <a:t>between 250 and </a:t>
            </a:r>
            <a:r>
              <a:rPr lang="en-US" altLang="en-US" sz="1400" dirty="0"/>
              <a:t>1750 for the month being </a:t>
            </a:r>
            <a:r>
              <a:rPr lang="en-US" altLang="en-US" sz="1400" dirty="0" smtClean="0"/>
              <a:t>reported</a:t>
            </a:r>
          </a:p>
          <a:p>
            <a:pPr lvl="1"/>
            <a:r>
              <a:rPr lang="en-US" altLang="en-US" sz="1400" dirty="0" smtClean="0"/>
              <a:t>The </a:t>
            </a:r>
            <a:r>
              <a:rPr lang="en-US" altLang="en-US" sz="1400" dirty="0"/>
              <a:t>purple shades show switch totals of over 1750 for the month being reported</a:t>
            </a:r>
          </a:p>
          <a:p>
            <a:pPr lvl="1"/>
            <a:r>
              <a:rPr lang="en-US" altLang="en-US" sz="1400" dirty="0" smtClean="0"/>
              <a:t>The </a:t>
            </a:r>
            <a:r>
              <a:rPr lang="en-US" altLang="en-US" sz="1400" dirty="0"/>
              <a:t>REPs with the lowest count of rescission totals start on the left, and move to the highest counts on the right</a:t>
            </a:r>
          </a:p>
          <a:p>
            <a:pPr lvl="1"/>
            <a:r>
              <a:rPr lang="en-US" altLang="en-US" sz="1400" dirty="0" smtClean="0"/>
              <a:t>Number </a:t>
            </a:r>
            <a:r>
              <a:rPr lang="en-US" altLang="en-US" sz="1400" dirty="0"/>
              <a:t>labels represent the number of </a:t>
            </a:r>
            <a:r>
              <a:rPr lang="en-US" altLang="en-US" sz="1400" dirty="0" smtClean="0"/>
              <a:t>months </a:t>
            </a:r>
            <a:r>
              <a:rPr lang="en-US" altLang="en-US" sz="1400" dirty="0"/>
              <a:t>the REP has been over 1% during the 12 month period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9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6858000" y="6488668"/>
            <a:ext cx="1905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00" b="1" dirty="0"/>
              <a:t>Retail Market Subcommittee</a:t>
            </a:r>
          </a:p>
          <a:p>
            <a:pPr algn="r"/>
            <a:r>
              <a:rPr lang="en-US" sz="900" dirty="0" smtClean="0"/>
              <a:t>11/06/18</a:t>
            </a:r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4108778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DB63875B034C8B32518C6496ADD1" ma:contentTypeVersion="0" ma:contentTypeDescription="Create a new document." ma:contentTypeScope="" ma:versionID="2e49056469cb591c67c33c10da96a071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4A68982-DD5D-44FD-B77F-4C531465FE5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0E9AA12-8AF9-4AA6-90FE-24669859CDF3}">
  <ds:schemaRefs>
    <ds:schemaRef ds:uri="http://purl.org/dc/dcmitype/"/>
    <ds:schemaRef ds:uri="http://purl.org/dc/elements/1.1/"/>
    <ds:schemaRef ds:uri="http://schemas.microsoft.com/office/infopath/2007/PartnerControls"/>
    <ds:schemaRef ds:uri="http://purl.org/dc/terms/"/>
    <ds:schemaRef ds:uri="http://www.w3.org/XML/1998/namespace"/>
    <ds:schemaRef ds:uri="c34af464-7aa1-4edd-9be4-83dffc1cb926"/>
    <ds:schemaRef ds:uri="http://schemas.microsoft.com/office/2006/documentManagement/types"/>
    <ds:schemaRef ds:uri="http://schemas.openxmlformats.org/package/2006/metadata/core-properties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5DFABCE5-6410-4FC5-930F-1111C63E401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11199</TotalTime>
  <Words>1105</Words>
  <Application>Microsoft Office PowerPoint</Application>
  <PresentationFormat>On-screen Show (4:3)</PresentationFormat>
  <Paragraphs>357</Paragraphs>
  <Slides>11</Slides>
  <Notes>9</Notes>
  <HiddenSlides>0</HiddenSlides>
  <MMClips>0</MMClips>
  <ScaleCrop>false</ScaleCrop>
  <HeadingPairs>
    <vt:vector size="8" baseType="variant">
      <vt:variant>
        <vt:lpstr>Fonts Used</vt:lpstr>
      </vt:variant>
      <vt:variant>
        <vt:i4>2</vt:i4>
      </vt:variant>
      <vt:variant>
        <vt:lpstr>Theme</vt:lpstr>
      </vt:variant>
      <vt:variant>
        <vt:i4>3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Calibri</vt:lpstr>
      <vt:lpstr>1_Custom Design</vt:lpstr>
      <vt:lpstr>Office Theme</vt:lpstr>
      <vt:lpstr>Custom Design</vt:lpstr>
      <vt:lpstr>Microsoft Excel Worksheet</vt:lpstr>
      <vt:lpstr>PowerPoint Presentation</vt:lpstr>
      <vt:lpstr>PowerPoint Presentation</vt:lpstr>
      <vt:lpstr>     August 2018 - IAG/IAL Statistics</vt:lpstr>
      <vt:lpstr>Top 10 - August 2018 - IAG/IAL % Greater Than 1% of Enrollments With number of months Greater Than 1%  </vt:lpstr>
      <vt:lpstr>Top 10 - 12 Month Average IAG/IAL % Greater Than 1% of Enrollments thru August 2018 With number of months Greater Than 1% </vt:lpstr>
      <vt:lpstr>Explanation of IAG/IAL Slides Data</vt:lpstr>
      <vt:lpstr>Explanation of IAG/IAL Slides Data (Cont)</vt:lpstr>
      <vt:lpstr>Top - 12 Month Average Rescission % Greater Than 1% of Switches thru August 2018 With number of months Greater Than 1%</vt:lpstr>
      <vt:lpstr>Explanation of Rescission Slide Data</vt:lpstr>
      <vt:lpstr>18 Month Running Market Totals</vt:lpstr>
      <vt:lpstr>IAS Stats by REP </vt:lpstr>
    </vt:vector>
  </TitlesOfParts>
  <Company>The Electric Reliability Council of Texas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Yockey, Paul</cp:lastModifiedBy>
  <cp:revision>268</cp:revision>
  <cp:lastPrinted>2016-01-21T20:53:15Z</cp:lastPrinted>
  <dcterms:created xsi:type="dcterms:W3CDTF">2016-01-21T15:20:31Z</dcterms:created>
  <dcterms:modified xsi:type="dcterms:W3CDTF">2018-10-30T15:20:18Z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0x0101002E2BDB63875B034C8B32518C6496ADD1</vt:lpwstr>
  </property>
</Properties>
</file>