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70" r:id="rId2"/>
    <p:sldId id="398" r:id="rId3"/>
    <p:sldId id="385" r:id="rId4"/>
    <p:sldId id="399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4660"/>
  </p:normalViewPr>
  <p:slideViewPr>
    <p:cSldViewPr>
      <p:cViewPr varScale="1">
        <p:scale>
          <a:sx n="106" d="100"/>
          <a:sy n="106" d="100"/>
        </p:scale>
        <p:origin x="86" y="96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</a:t>
            </a:r>
            <a:r>
              <a:rPr lang="en-US" sz="2800" dirty="0" smtClean="0">
                <a:latin typeface="Calibri" panose="020F0502020204030204" pitchFamily="34" charset="0"/>
              </a:rPr>
              <a:t>November 6, </a:t>
            </a:r>
            <a:r>
              <a:rPr lang="en-US" sz="2800" dirty="0">
                <a:latin typeface="Calibri" panose="020F0502020204030204" pitchFamily="34" charset="0"/>
              </a:rPr>
              <a:t>2018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19099" y="5507665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Instructor Led Retail </a:t>
            </a:r>
            <a:r>
              <a:rPr lang="en-US" dirty="0"/>
              <a:t>Training Scheduled for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094983"/>
              </p:ext>
            </p:extLst>
          </p:nvPr>
        </p:nvGraphicFramePr>
        <p:xfrm>
          <a:off x="381000" y="1066800"/>
          <a:ext cx="8381999" cy="1577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>
                  <a:extLst>
                    <a:ext uri="{9D8B030D-6E8A-4147-A177-3AD203B41FA5}">
                      <a16:colId xmlns="" xmlns:a16="http://schemas.microsoft.com/office/drawing/2014/main" val="22332273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933199621"/>
                    </a:ext>
                  </a:extLst>
                </a:gridCol>
                <a:gridCol w="3296504">
                  <a:extLst>
                    <a:ext uri="{9D8B030D-6E8A-4147-A177-3AD203B41FA5}">
                      <a16:colId xmlns="" xmlns:a16="http://schemas.microsoft.com/office/drawing/2014/main" val="824862176"/>
                    </a:ext>
                  </a:extLst>
                </a:gridCol>
                <a:gridCol w="1552222">
                  <a:extLst>
                    <a:ext uri="{9D8B030D-6E8A-4147-A177-3AD203B41FA5}">
                      <a16:colId xmlns="" xmlns:a16="http://schemas.microsoft.com/office/drawing/2014/main" val="2889308802"/>
                    </a:ext>
                  </a:extLst>
                </a:gridCol>
              </a:tblGrid>
              <a:tr h="392125">
                <a:tc gridSpan="4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Coming Next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08584440"/>
                  </a:ext>
                </a:extLst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 smtClean="0"/>
                        <a:t>Georgetown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dirty="0" smtClean="0"/>
                        <a:t>Georgetown Library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9378628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February 19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1849106"/>
                  </a:ext>
                </a:extLst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r>
                        <a:rPr lang="en-US" baseline="0" dirty="0" smtClean="0"/>
                        <a:t> 20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TxSET</a:t>
                      </a:r>
                      <a:r>
                        <a:rPr lang="en-US" dirty="0"/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930264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9735"/>
              </p:ext>
            </p:extLst>
          </p:nvPr>
        </p:nvGraphicFramePr>
        <p:xfrm>
          <a:off x="381001" y="3048000"/>
          <a:ext cx="8381999" cy="2754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473"/>
                <a:gridCol w="1828800"/>
                <a:gridCol w="3296504"/>
                <a:gridCol w="1552222"/>
              </a:tblGrid>
              <a:tr h="0">
                <a:tc gridSpan="4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Scheduled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Retail 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</a:rPr>
                        <a:t>Training  - 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Remainder of 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497">
                <a:tc>
                  <a:txBody>
                    <a:bodyPr/>
                    <a:lstStyle/>
                    <a:p>
                      <a:r>
                        <a:rPr lang="en-US" b="1" i="0" u="sng" dirty="0" smtClean="0"/>
                        <a:t>DALLAS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smtClean="0"/>
                        <a:t>Oncor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WEDNESDAY </a:t>
                      </a:r>
                      <a:endParaRPr lang="en-US" sz="180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1</a:t>
                      </a:r>
                      <a:r>
                        <a:rPr lang="en-US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THURSDAY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r>
                        <a:rPr lang="en-US" b="1" i="0" u="sng" dirty="0" smtClean="0"/>
                        <a:t>HOUSTON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u="sng" baseline="0" dirty="0" err="1" smtClean="0"/>
                        <a:t>CenterPoint</a:t>
                      </a:r>
                      <a:endParaRPr lang="en-US" b="1" i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WEDNESDAY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September 25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RETAIL 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 – 4:00</a:t>
                      </a:r>
                    </a:p>
                  </a:txBody>
                  <a:tcPr/>
                </a:tc>
              </a:tr>
              <a:tr h="392125">
                <a:tc>
                  <a:txBody>
                    <a:bodyPr/>
                    <a:lstStyle/>
                    <a:p>
                      <a:pPr algn="r"/>
                      <a:r>
                        <a:rPr lang="en-US" i="0" dirty="0" smtClean="0"/>
                        <a:t>THURSDAY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September 26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TxSET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9:00</a:t>
                      </a:r>
                      <a:r>
                        <a:rPr lang="en-US" baseline="0" dirty="0"/>
                        <a:t> – 4:00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9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Topics noted from attendees!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 Retail 101</a:t>
            </a:r>
          </a:p>
          <a:p>
            <a:pPr lvl="1"/>
            <a:r>
              <a:rPr lang="en-US" dirty="0" smtClean="0"/>
              <a:t>		MIS</a:t>
            </a:r>
          </a:p>
          <a:p>
            <a:pPr lvl="1"/>
            <a:r>
              <a:rPr lang="en-US" dirty="0" smtClean="0"/>
              <a:t>		MarkeTrak </a:t>
            </a:r>
          </a:p>
          <a:p>
            <a:pPr lvl="1"/>
            <a:r>
              <a:rPr lang="en-US" dirty="0" smtClean="0"/>
              <a:t>		Digital Certificates</a:t>
            </a:r>
          </a:p>
          <a:p>
            <a:pPr lvl="1"/>
            <a:r>
              <a:rPr lang="en-US" dirty="0" smtClean="0"/>
              <a:t>		Billing</a:t>
            </a:r>
          </a:p>
          <a:p>
            <a:pPr lvl="1"/>
            <a:r>
              <a:rPr lang="en-US" dirty="0" smtClean="0"/>
              <a:t>		ERCOT Governance </a:t>
            </a:r>
          </a:p>
          <a:p>
            <a:pPr lvl="1"/>
            <a:r>
              <a:rPr lang="en-US" dirty="0" smtClean="0"/>
              <a:t>		TX SET</a:t>
            </a:r>
          </a:p>
          <a:p>
            <a:pPr lvl="1"/>
            <a:r>
              <a:rPr lang="en-US" dirty="0" smtClean="0"/>
              <a:t>		Data Extracts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TX SET Overview</a:t>
            </a:r>
          </a:p>
          <a:p>
            <a:pPr lvl="1"/>
            <a:r>
              <a:rPr lang="en-US" dirty="0" smtClean="0"/>
              <a:t>		New Installations</a:t>
            </a:r>
          </a:p>
          <a:p>
            <a:pPr lvl="1"/>
            <a:r>
              <a:rPr lang="en-US" dirty="0" smtClean="0"/>
              <a:t>		Solution to Stacking (which transaction “wins”)</a:t>
            </a:r>
          </a:p>
          <a:p>
            <a:pPr lvl="1"/>
            <a:r>
              <a:rPr lang="en-US" dirty="0" smtClean="0"/>
              <a:t>		Service Order Options 1, 2, 3</a:t>
            </a:r>
          </a:p>
          <a:p>
            <a:pPr lvl="1"/>
            <a:r>
              <a:rPr lang="en-US" dirty="0" smtClean="0"/>
              <a:t>		Mass Transition-POLR Processes</a:t>
            </a:r>
          </a:p>
          <a:p>
            <a:pPr lvl="1"/>
            <a:r>
              <a:rPr lang="en-US" dirty="0" smtClean="0"/>
              <a:t>	</a:t>
            </a:r>
            <a:r>
              <a:rPr lang="en-US" smtClean="0"/>
              <a:t>	MarkeTrak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Update to RMS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16764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dirty="0" smtClean="0">
                <a:latin typeface="Calibri" panose="020F0502020204030204" pitchFamily="34" charset="0"/>
              </a:rPr>
              <a:t>November 13, </a:t>
            </a:r>
            <a:r>
              <a:rPr lang="en-US" dirty="0">
                <a:latin typeface="Calibri" panose="020F0502020204030204" pitchFamily="34" charset="0"/>
              </a:rPr>
              <a:t>2018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dirty="0" err="1" smtClean="0">
                <a:latin typeface="Calibri" panose="020F0502020204030204" pitchFamily="34" charset="0"/>
              </a:rPr>
              <a:t>CenterPoint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Energy </a:t>
            </a:r>
            <a:r>
              <a:rPr lang="en-US" dirty="0" smtClean="0">
                <a:latin typeface="Calibri" panose="020F0502020204030204" pitchFamily="34" charset="0"/>
              </a:rPr>
              <a:t>Tower</a:t>
            </a: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1111 </a:t>
            </a:r>
            <a:r>
              <a:rPr lang="en-US" dirty="0">
                <a:latin typeface="Calibri" panose="020F0502020204030204" pitchFamily="34" charset="0"/>
              </a:rPr>
              <a:t>Louisiana St</a:t>
            </a:r>
            <a:r>
              <a:rPr lang="en-US" dirty="0" smtClean="0">
                <a:latin typeface="Calibri" panose="020F0502020204030204" pitchFamily="34" charset="0"/>
              </a:rPr>
              <a:t>. </a:t>
            </a:r>
            <a:r>
              <a:rPr lang="en-US" dirty="0">
                <a:latin typeface="Calibri" panose="020F0502020204030204" pitchFamily="34" charset="0"/>
              </a:rPr>
              <a:t>Room 1350</a:t>
            </a:r>
          </a:p>
          <a:p>
            <a:pPr algn="ctr"/>
            <a:r>
              <a:rPr lang="en-US" dirty="0">
                <a:latin typeface="Calibri" panose="020F0502020204030204" pitchFamily="34" charset="0"/>
              </a:rPr>
              <a:t>Houston, TX 77002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Please join us for our Next RMTTF Meeting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886200"/>
            <a:ext cx="7848600" cy="2057400"/>
          </a:xfrm>
        </p:spPr>
        <p:txBody>
          <a:bodyPr/>
          <a:lstStyle/>
          <a:p>
            <a:pPr algn="ctr">
              <a:defRPr/>
            </a:pPr>
            <a:endParaRPr lang="en-US" sz="2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Agenda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</a:rPr>
              <a:t>Includes: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Review updates made to slides from </a:t>
            </a:r>
            <a:r>
              <a:rPr lang="en-US" dirty="0" err="1"/>
              <a:t>TxSET</a:t>
            </a:r>
            <a:r>
              <a:rPr lang="en-US" dirty="0"/>
              <a:t> </a:t>
            </a:r>
            <a:r>
              <a:rPr lang="en-US" dirty="0" smtClean="0"/>
              <a:t>Training feedback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2018 </a:t>
            </a:r>
            <a:r>
              <a:rPr lang="en-US" dirty="0"/>
              <a:t>Accomplishments and </a:t>
            </a:r>
            <a:r>
              <a:rPr lang="en-US" dirty="0" smtClean="0"/>
              <a:t>2019 </a:t>
            </a:r>
            <a:r>
              <a:rPr lang="en-US" dirty="0"/>
              <a:t>Goals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7062</TotalTime>
  <Words>317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Custom Design</vt:lpstr>
      <vt:lpstr>ERCOT  Retail Market Training  Task Force</vt:lpstr>
      <vt:lpstr>Instructor Led Retail Training Scheduled for 2019</vt:lpstr>
      <vt:lpstr>Retail Market Training - Registration</vt:lpstr>
      <vt:lpstr>Popular Topics noted from attendees! </vt:lpstr>
      <vt:lpstr>Please join us for our Next RMTTF Meeting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360</cp:revision>
  <cp:lastPrinted>2016-02-12T19:29:41Z</cp:lastPrinted>
  <dcterms:created xsi:type="dcterms:W3CDTF">2005-04-21T14:28:35Z</dcterms:created>
  <dcterms:modified xsi:type="dcterms:W3CDTF">2018-10-30T20:21:54Z</dcterms:modified>
</cp:coreProperties>
</file>