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sldIdLst>
    <p:sldId id="370" r:id="rId2"/>
    <p:sldId id="398" r:id="rId3"/>
    <p:sldId id="385" r:id="rId4"/>
    <p:sldId id="399" r:id="rId5"/>
    <p:sldId id="380" r:id="rId6"/>
    <p:sldId id="38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294171"/>
    <a:srgbClr val="40949A"/>
    <a:srgbClr val="DDDDDD"/>
    <a:srgbClr val="FF3300"/>
    <a:srgbClr val="FF9900"/>
    <a:srgbClr val="5469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36" autoAdjust="0"/>
    <p:restoredTop sz="94660"/>
  </p:normalViewPr>
  <p:slideViewPr>
    <p:cSldViewPr>
      <p:cViewPr varScale="1">
        <p:scale>
          <a:sx n="106" d="100"/>
          <a:sy n="106" d="100"/>
        </p:scale>
        <p:origin x="86" y="96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E67AEE-8CC1-4A0B-A9B6-7A0EA26C2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4E91-82B0-4B0A-B027-BD0D9A9E2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3C12-58CE-4440-A1BF-0B7C561A9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53AA-B243-4AFA-AE7D-A4D34BCED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C669-FB09-4A92-913B-0BA846DAB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CC92-127D-4848-9213-EA7DAAA41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DB76-CD43-480E-8EA0-CC06EF22C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6B115-F29F-48A1-9E11-9E3CE3F3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4DE-F1B7-4669-99F6-06BC1BE77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D72C-229D-4F03-A50E-FE97AACDD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0F6C-C800-4268-B636-BF74DBEF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72A-E33B-43FC-913A-F3DE954CE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services/trainin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 txBox="1">
            <a:spLocks noGrp="1" noChangeArrowheads="1"/>
          </p:cNvSpPr>
          <p:nvPr/>
        </p:nvSpPr>
        <p:spPr bwMode="auto">
          <a:xfrm>
            <a:off x="1981200" y="5067300"/>
            <a:ext cx="44196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b="1" dirty="0"/>
          </a:p>
        </p:txBody>
      </p:sp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505200"/>
            <a:ext cx="6324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>
                <a:latin typeface="Calibri" panose="020F0502020204030204" pitchFamily="34" charset="0"/>
              </a:rPr>
              <a:t>Update to RMS</a:t>
            </a:r>
          </a:p>
          <a:p>
            <a:pPr marL="0" indent="0" algn="ctr">
              <a:buNone/>
            </a:pPr>
            <a:r>
              <a:rPr lang="en-US" sz="2800" dirty="0">
                <a:latin typeface="Calibri" panose="020F0502020204030204" pitchFamily="34" charset="0"/>
              </a:rPr>
              <a:t>Tuesday, </a:t>
            </a:r>
            <a:r>
              <a:rPr lang="en-US" sz="2800" dirty="0" smtClean="0">
                <a:latin typeface="Calibri" panose="020F0502020204030204" pitchFamily="34" charset="0"/>
              </a:rPr>
              <a:t>November 6, </a:t>
            </a:r>
            <a:r>
              <a:rPr lang="en-US" sz="2800" dirty="0">
                <a:latin typeface="Calibri" panose="020F0502020204030204" pitchFamily="34" charset="0"/>
              </a:rPr>
              <a:t>2018</a:t>
            </a:r>
            <a:endParaRPr lang="en-US" sz="2800" b="0" dirty="0">
              <a:latin typeface="Calibri" panose="020F0502020204030204" pitchFamily="34" charset="0"/>
            </a:endParaRPr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762000" y="1295400"/>
            <a:ext cx="7543800" cy="1828800"/>
          </a:xfrm>
        </p:spPr>
        <p:txBody>
          <a:bodyPr/>
          <a:lstStyle/>
          <a:p>
            <a:pPr algn="ctr" eaLnBrk="1" hangingPunct="1"/>
            <a:r>
              <a:rPr lang="en-US" sz="4400" b="1" dirty="0">
                <a:latin typeface="Calibri" panose="020F0502020204030204" pitchFamily="34" charset="0"/>
              </a:rPr>
              <a:t>ERCOT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Retail Market Training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Task Force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19099" y="5507665"/>
            <a:ext cx="8305801" cy="476250"/>
          </a:xfrm>
        </p:spPr>
        <p:txBody>
          <a:bodyPr/>
          <a:lstStyle/>
          <a:p>
            <a:pPr>
              <a:defRPr/>
            </a:pPr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Debbie McKeever, Oncor               Tomas Fernandez, NRG            Sheri Wiegand, TXU Energy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Instructor Led Retail </a:t>
            </a:r>
            <a:r>
              <a:rPr lang="en-US" dirty="0"/>
              <a:t>Training Scheduled for </a:t>
            </a:r>
            <a:r>
              <a:rPr lang="en-US" dirty="0" smtClean="0"/>
              <a:t>2019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6094983"/>
              </p:ext>
            </p:extLst>
          </p:nvPr>
        </p:nvGraphicFramePr>
        <p:xfrm>
          <a:off x="381000" y="1066800"/>
          <a:ext cx="8381999" cy="15779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4473">
                  <a:extLst>
                    <a:ext uri="{9D8B030D-6E8A-4147-A177-3AD203B41FA5}">
                      <a16:colId xmlns="" xmlns:a16="http://schemas.microsoft.com/office/drawing/2014/main" val="22332273"/>
                    </a:ext>
                  </a:extLst>
                </a:gridCol>
                <a:gridCol w="1828800">
                  <a:extLst>
                    <a:ext uri="{9D8B030D-6E8A-4147-A177-3AD203B41FA5}">
                      <a16:colId xmlns="" xmlns:a16="http://schemas.microsoft.com/office/drawing/2014/main" val="2933199621"/>
                    </a:ext>
                  </a:extLst>
                </a:gridCol>
                <a:gridCol w="3296504">
                  <a:extLst>
                    <a:ext uri="{9D8B030D-6E8A-4147-A177-3AD203B41FA5}">
                      <a16:colId xmlns="" xmlns:a16="http://schemas.microsoft.com/office/drawing/2014/main" val="824862176"/>
                    </a:ext>
                  </a:extLst>
                </a:gridCol>
                <a:gridCol w="1552222">
                  <a:extLst>
                    <a:ext uri="{9D8B030D-6E8A-4147-A177-3AD203B41FA5}">
                      <a16:colId xmlns="" xmlns:a16="http://schemas.microsoft.com/office/drawing/2014/main" val="2889308802"/>
                    </a:ext>
                  </a:extLst>
                </a:gridCol>
              </a:tblGrid>
              <a:tr h="392125">
                <a:tc gridSpan="4"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Coming Next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</a:rPr>
                        <a:t>2019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08584440"/>
                  </a:ext>
                </a:extLst>
              </a:tr>
              <a:tr h="397497">
                <a:tc>
                  <a:txBody>
                    <a:bodyPr/>
                    <a:lstStyle/>
                    <a:p>
                      <a:r>
                        <a:rPr lang="en-US" b="1" i="0" u="sng" dirty="0" smtClean="0"/>
                        <a:t>Georgetown</a:t>
                      </a:r>
                      <a:endParaRPr lang="en-US" b="1" i="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u="sng" dirty="0" smtClean="0"/>
                        <a:t>Georgetown Library</a:t>
                      </a:r>
                      <a:endParaRPr lang="en-US" b="1" i="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29378628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0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February 19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baseline="0" dirty="0" smtClean="0"/>
                        <a:t>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RETAIL 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 – 4:00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41849106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0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February</a:t>
                      </a:r>
                      <a:r>
                        <a:rPr lang="en-US" baseline="0" dirty="0" smtClean="0"/>
                        <a:t> 20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TxSET</a:t>
                      </a:r>
                      <a:r>
                        <a:rPr lang="en-US" dirty="0"/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</a:t>
                      </a:r>
                      <a:r>
                        <a:rPr lang="en-US" baseline="0" dirty="0"/>
                        <a:t> – 4:00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39302649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149735"/>
              </p:ext>
            </p:extLst>
          </p:nvPr>
        </p:nvGraphicFramePr>
        <p:xfrm>
          <a:off x="381001" y="3048000"/>
          <a:ext cx="8381999" cy="2754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4473"/>
                <a:gridCol w="1828800"/>
                <a:gridCol w="3296504"/>
                <a:gridCol w="1552222"/>
              </a:tblGrid>
              <a:tr h="0">
                <a:tc gridSpan="4"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Scheduled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Retail 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Training  - 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Remainder of 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</a:rPr>
                        <a:t>2019</a:t>
                      </a:r>
                      <a:endParaRPr lang="en-US" b="1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97497">
                <a:tc>
                  <a:txBody>
                    <a:bodyPr/>
                    <a:lstStyle/>
                    <a:p>
                      <a:r>
                        <a:rPr lang="en-US" b="1" i="0" u="sng" dirty="0" smtClean="0"/>
                        <a:t>DALLAS</a:t>
                      </a:r>
                      <a:endParaRPr lang="en-US" b="1" i="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u="sng" baseline="0" dirty="0" smtClean="0"/>
                        <a:t>Oncor</a:t>
                      </a:r>
                      <a:endParaRPr lang="en-US" b="1" i="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92125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8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WEDNESDAY </a:t>
                      </a:r>
                      <a:endParaRPr lang="en-US" sz="180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May 1</a:t>
                      </a:r>
                      <a:r>
                        <a:rPr lang="en-US" sz="18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RETAIL 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 – 4:00</a:t>
                      </a:r>
                    </a:p>
                  </a:txBody>
                  <a:tcPr/>
                </a:tc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0" dirty="0" smtClean="0"/>
                        <a:t>THURSDAY</a:t>
                      </a:r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May</a:t>
                      </a:r>
                      <a:r>
                        <a:rPr lang="en-US" baseline="0" dirty="0" smtClean="0"/>
                        <a:t> 2</a:t>
                      </a:r>
                      <a:r>
                        <a:rPr lang="en-US" baseline="30000" dirty="0" smtClean="0"/>
                        <a:t>nd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TxSET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</a:t>
                      </a:r>
                      <a:r>
                        <a:rPr lang="en-US" baseline="0" dirty="0"/>
                        <a:t> – 4:00</a:t>
                      </a:r>
                      <a:endParaRPr lang="en-US" dirty="0"/>
                    </a:p>
                  </a:txBody>
                  <a:tcPr/>
                </a:tc>
              </a:tr>
              <a:tr h="392125">
                <a:tc>
                  <a:txBody>
                    <a:bodyPr/>
                    <a:lstStyle/>
                    <a:p>
                      <a:r>
                        <a:rPr lang="en-US" b="1" i="0" u="sng" dirty="0" smtClean="0"/>
                        <a:t>HOUSTON</a:t>
                      </a:r>
                      <a:endParaRPr lang="en-US" b="1" i="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u="sng" baseline="0" dirty="0" err="1" smtClean="0"/>
                        <a:t>CenterPoint</a:t>
                      </a:r>
                      <a:endParaRPr lang="en-US" b="1" i="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0" dirty="0" smtClean="0"/>
                        <a:t>WEDNESDAY</a:t>
                      </a:r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September 25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RETAIL 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 – 4:00</a:t>
                      </a:r>
                    </a:p>
                  </a:txBody>
                  <a:tcPr/>
                </a:tc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0" dirty="0" smtClean="0"/>
                        <a:t>THURSDAY</a:t>
                      </a:r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September 26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baseline="0" dirty="0" smtClean="0"/>
                        <a:t>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TxSET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</a:t>
                      </a:r>
                      <a:r>
                        <a:rPr lang="en-US" baseline="0" dirty="0"/>
                        <a:t> – 4:00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595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latin typeface="Arial Black" panose="020B0A04020102020204" pitchFamily="34" charset="0"/>
              </a:rPr>
              <a:t>Retail Market Training - Registration</a:t>
            </a:r>
            <a:endParaRPr lang="en-US" sz="28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latin typeface="Calibri" panose="020F0502020204030204" pitchFamily="34" charset="0"/>
              </a:rPr>
              <a:t>How do I register for Training?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the ERCOT Training Website at </a:t>
            </a:r>
            <a:r>
              <a:rPr lang="en-US" sz="2100" b="0" dirty="0">
                <a:latin typeface="Calibri" panose="020F0502020204030204" pitchFamily="34" charset="0"/>
                <a:hlinkClick r:id="rId2"/>
              </a:rPr>
              <a:t>http://www.ercot.com/services/training/</a:t>
            </a:r>
            <a:endParaRPr lang="en-US" sz="2100" b="0" dirty="0">
              <a:latin typeface="Calibri" panose="020F0502020204030204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course you are interested in attending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 the ‘Schedule/Registration’ tab, select the ‘enroll online’ link under ‘Registration’ to register for the course.</a:t>
            </a:r>
          </a:p>
          <a:p>
            <a:pPr marL="0" indent="0">
              <a:spcBef>
                <a:spcPts val="0"/>
              </a:spcBef>
              <a:buNone/>
            </a:pPr>
            <a:endParaRPr lang="en-US" sz="21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500" dirty="0">
                <a:latin typeface="Calibri" panose="020F0502020204030204" pitchFamily="34" charset="0"/>
              </a:rPr>
              <a:t>If you find the course is not listed under the Web-based training…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ERCOT Training Website as shown above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‘ERCOT Learning Management System’ (LMS) link in the upper right hand corner under RELATED CONTENT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If necessary, set up a log on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Once in LMS, follow drop downs for ‘web-based training’ and ‘retail market’.  Available modules will appear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‘start course’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Note! Most modules are able to be completed in less than 30 minutes. 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b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1244759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Popular Topics noted from attendees!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382000" cy="5486400"/>
          </a:xfrm>
        </p:spPr>
        <p:txBody>
          <a:bodyPr/>
          <a:lstStyle/>
          <a:p>
            <a:pPr marL="0" indent="0">
              <a:buNone/>
            </a:pPr>
            <a:r>
              <a:rPr lang="en-US" b="0" dirty="0"/>
              <a:t> </a:t>
            </a:r>
            <a:r>
              <a:rPr lang="en-US" b="0" dirty="0" smtClean="0"/>
              <a:t>     Retail 101</a:t>
            </a:r>
          </a:p>
          <a:p>
            <a:pPr lvl="1"/>
            <a:r>
              <a:rPr lang="en-US" dirty="0" smtClean="0"/>
              <a:t>		MIS</a:t>
            </a:r>
          </a:p>
          <a:p>
            <a:pPr lvl="1"/>
            <a:r>
              <a:rPr lang="en-US" dirty="0" smtClean="0"/>
              <a:t>		MarkeTrak </a:t>
            </a:r>
          </a:p>
          <a:p>
            <a:pPr lvl="1"/>
            <a:r>
              <a:rPr lang="en-US" dirty="0" smtClean="0"/>
              <a:t>		Digital Certificates</a:t>
            </a:r>
          </a:p>
          <a:p>
            <a:pPr lvl="1"/>
            <a:r>
              <a:rPr lang="en-US" dirty="0" smtClean="0"/>
              <a:t>		Billing</a:t>
            </a:r>
          </a:p>
          <a:p>
            <a:pPr lvl="1"/>
            <a:r>
              <a:rPr lang="en-US" dirty="0" smtClean="0"/>
              <a:t>		ERCOT Governance </a:t>
            </a:r>
          </a:p>
          <a:p>
            <a:pPr lvl="1"/>
            <a:r>
              <a:rPr lang="en-US" dirty="0" smtClean="0"/>
              <a:t>		TX SET</a:t>
            </a:r>
          </a:p>
          <a:p>
            <a:pPr lvl="1"/>
            <a:r>
              <a:rPr lang="en-US" dirty="0" smtClean="0"/>
              <a:t>		Data Extracts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TX SET Overview</a:t>
            </a:r>
          </a:p>
          <a:p>
            <a:pPr lvl="1"/>
            <a:r>
              <a:rPr lang="en-US" dirty="0" smtClean="0"/>
              <a:t>		New Installations</a:t>
            </a:r>
          </a:p>
          <a:p>
            <a:pPr lvl="1"/>
            <a:r>
              <a:rPr lang="en-US" dirty="0" smtClean="0"/>
              <a:t>		Solution to Stacking (which transaction “wins”)</a:t>
            </a:r>
          </a:p>
          <a:p>
            <a:pPr lvl="1"/>
            <a:r>
              <a:rPr lang="en-US" dirty="0" smtClean="0"/>
              <a:t>		Service Order Options 1, 2, 3</a:t>
            </a:r>
          </a:p>
          <a:p>
            <a:pPr lvl="1"/>
            <a:r>
              <a:rPr lang="en-US" dirty="0" smtClean="0"/>
              <a:t>		Mass Transition-POLR Processes</a:t>
            </a:r>
          </a:p>
          <a:p>
            <a:pPr lvl="1"/>
            <a:r>
              <a:rPr lang="en-US" dirty="0" smtClean="0"/>
              <a:t>	</a:t>
            </a:r>
            <a:r>
              <a:rPr lang="en-US" smtClean="0"/>
              <a:t>	MarkeTrak 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Update to RMS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47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1981200"/>
            <a:ext cx="6248400" cy="167640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dirty="0" smtClean="0">
                <a:latin typeface="Calibri" panose="020F0502020204030204" pitchFamily="34" charset="0"/>
              </a:rPr>
              <a:t>November 13, </a:t>
            </a:r>
            <a:r>
              <a:rPr lang="en-US" dirty="0">
                <a:latin typeface="Calibri" panose="020F0502020204030204" pitchFamily="34" charset="0"/>
              </a:rPr>
              <a:t>2018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>
                <a:latin typeface="Calibri" panose="020F0502020204030204" pitchFamily="34" charset="0"/>
              </a:rPr>
              <a:t>9:30 AM</a:t>
            </a:r>
          </a:p>
          <a:p>
            <a:pPr algn="ctr"/>
            <a:r>
              <a:rPr lang="en-US" dirty="0" err="1" smtClean="0">
                <a:latin typeface="Calibri" panose="020F0502020204030204" pitchFamily="34" charset="0"/>
              </a:rPr>
              <a:t>CenterPoint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</a:rPr>
              <a:t>Energy </a:t>
            </a:r>
            <a:r>
              <a:rPr lang="en-US" dirty="0" smtClean="0">
                <a:latin typeface="Calibri" panose="020F0502020204030204" pitchFamily="34" charset="0"/>
              </a:rPr>
              <a:t>Tower</a:t>
            </a:r>
            <a:r>
              <a:rPr lang="en-US" dirty="0">
                <a:latin typeface="Calibri" panose="020F050202020403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</a:rPr>
            </a:br>
            <a:r>
              <a:rPr lang="en-US" dirty="0" smtClean="0">
                <a:latin typeface="Calibri" panose="020F0502020204030204" pitchFamily="34" charset="0"/>
              </a:rPr>
              <a:t>1111 </a:t>
            </a:r>
            <a:r>
              <a:rPr lang="en-US" dirty="0">
                <a:latin typeface="Calibri" panose="020F0502020204030204" pitchFamily="34" charset="0"/>
              </a:rPr>
              <a:t>Louisiana St</a:t>
            </a:r>
            <a:r>
              <a:rPr lang="en-US" dirty="0" smtClean="0">
                <a:latin typeface="Calibri" panose="020F0502020204030204" pitchFamily="34" charset="0"/>
              </a:rPr>
              <a:t>. </a:t>
            </a:r>
            <a:r>
              <a:rPr lang="en-US" dirty="0">
                <a:latin typeface="Calibri" panose="020F0502020204030204" pitchFamily="34" charset="0"/>
              </a:rPr>
              <a:t>Room 1350</a:t>
            </a:r>
          </a:p>
          <a:p>
            <a:pPr algn="ctr"/>
            <a:r>
              <a:rPr lang="en-US" dirty="0">
                <a:latin typeface="Calibri" panose="020F0502020204030204" pitchFamily="34" charset="0"/>
              </a:rPr>
              <a:t>Houston, TX 77002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26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2600" b="0" dirty="0"/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828800" y="685800"/>
            <a:ext cx="5486400" cy="914400"/>
          </a:xfrm>
        </p:spPr>
        <p:txBody>
          <a:bodyPr/>
          <a:lstStyle/>
          <a:p>
            <a:pPr algn="ctr" eaLnBrk="1" hangingPunct="1"/>
            <a:r>
              <a:rPr lang="en-US" sz="3600" b="1" dirty="0">
                <a:latin typeface="Calibri" panose="020F0502020204030204" pitchFamily="34" charset="0"/>
              </a:rPr>
              <a:t>Please join us for our Next RMTTF Meeting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886200"/>
            <a:ext cx="7848600" cy="2057400"/>
          </a:xfrm>
        </p:spPr>
        <p:txBody>
          <a:bodyPr/>
          <a:lstStyle/>
          <a:p>
            <a:pPr algn="ctr">
              <a:defRPr/>
            </a:pPr>
            <a:endParaRPr lang="en-US" sz="2800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en-US" sz="28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Agenda </a:t>
            </a:r>
            <a:r>
              <a:rPr 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Includes: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Review updates made to slides from </a:t>
            </a:r>
            <a:r>
              <a:rPr lang="en-US" dirty="0" err="1"/>
              <a:t>TxSET</a:t>
            </a:r>
            <a:r>
              <a:rPr lang="en-US" dirty="0"/>
              <a:t> </a:t>
            </a:r>
            <a:r>
              <a:rPr lang="en-US" dirty="0" smtClean="0"/>
              <a:t>Training feedback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2018 </a:t>
            </a:r>
            <a:r>
              <a:rPr lang="en-US" dirty="0"/>
              <a:t>Accomplishments and </a:t>
            </a:r>
            <a:r>
              <a:rPr lang="en-US" dirty="0" smtClean="0"/>
              <a:t>2019 </a:t>
            </a:r>
            <a:r>
              <a:rPr lang="en-US" dirty="0"/>
              <a:t>Goals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78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93579" y="2996625"/>
            <a:ext cx="419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Calibri" panose="020F0502020204030204" pitchFamily="34" charset="0"/>
              </a:rPr>
              <a:t>Thank you!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248346418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7062</TotalTime>
  <Words>317</Words>
  <Application>Microsoft Office PowerPoint</Application>
  <PresentationFormat>On-screen Show (4:3)</PresentationFormat>
  <Paragraphs>87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Arial Black</vt:lpstr>
      <vt:lpstr>Calibri</vt:lpstr>
      <vt:lpstr>Custom Design</vt:lpstr>
      <vt:lpstr>ERCOT  Retail Market Training  Task Force</vt:lpstr>
      <vt:lpstr>Instructor Led Retail Training Scheduled for 2019</vt:lpstr>
      <vt:lpstr>Retail Market Training - Registration</vt:lpstr>
      <vt:lpstr>Popular Topics noted from attendees! </vt:lpstr>
      <vt:lpstr>Please join us for our Next RMTTF Meeting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Mckeever, Deborah</dc:creator>
  <cp:lastModifiedBy>Mckeever, Deborah</cp:lastModifiedBy>
  <cp:revision>360</cp:revision>
  <cp:lastPrinted>2016-02-12T19:29:41Z</cp:lastPrinted>
  <dcterms:created xsi:type="dcterms:W3CDTF">2005-04-21T14:28:35Z</dcterms:created>
  <dcterms:modified xsi:type="dcterms:W3CDTF">2018-10-30T20:21:54Z</dcterms:modified>
</cp:coreProperties>
</file>