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77" r:id="rId7"/>
    <p:sldId id="278" r:id="rId8"/>
    <p:sldId id="280" r:id="rId9"/>
    <p:sldId id="281" r:id="rId10"/>
    <p:sldId id="28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000" autoAdjust="0"/>
  </p:normalViewPr>
  <p:slideViewPr>
    <p:cSldViewPr showGuides="1">
      <p:cViewPr varScale="1">
        <p:scale>
          <a:sx n="84" d="100"/>
          <a:sy n="84" d="100"/>
        </p:scale>
        <p:origin x="78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38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67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11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53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436865"/>
            <a:ext cx="2840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 smtClean="0">
                <a:solidFill>
                  <a:schemeClr val="tx2"/>
                </a:solidFill>
              </a:rPr>
              <a:t>ERCOT Public</a:t>
            </a:r>
            <a:endParaRPr lang="en-US" sz="10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43951"/>
            <a:ext cx="55537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2019 Emergency Operations Plan Review</a:t>
            </a:r>
          </a:p>
          <a:p>
            <a:endParaRPr lang="en-US" b="1" dirty="0" smtClean="0"/>
          </a:p>
          <a:p>
            <a:r>
              <a:rPr lang="en-US" dirty="0"/>
              <a:t>Chad Thompson</a:t>
            </a:r>
          </a:p>
          <a:p>
            <a:r>
              <a:rPr lang="en-US" dirty="0" err="1" smtClean="0"/>
              <a:t>Sr</a:t>
            </a:r>
            <a:r>
              <a:rPr lang="en-US" dirty="0" smtClean="0"/>
              <a:t> Manager, Operations Support &amp; Engineering</a:t>
            </a:r>
          </a:p>
          <a:p>
            <a:endParaRPr lang="en-US" dirty="0" smtClean="0"/>
          </a:p>
          <a:p>
            <a:r>
              <a:rPr lang="en-US" dirty="0" smtClean="0"/>
              <a:t>Operations </a:t>
            </a:r>
            <a:r>
              <a:rPr lang="en-US" dirty="0"/>
              <a:t>Working Group Meeting</a:t>
            </a:r>
          </a:p>
          <a:p>
            <a:r>
              <a:rPr lang="en-US" dirty="0" smtClean="0"/>
              <a:t>October 26,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94751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/>
          <a:lstStyle/>
          <a:p>
            <a:r>
              <a:rPr lang="en-US" sz="2800" dirty="0" smtClean="0"/>
              <a:t>EOP-011-1 became effective April 1 2017</a:t>
            </a:r>
          </a:p>
          <a:p>
            <a:pPr lvl="1"/>
            <a:r>
              <a:rPr lang="en-US" sz="2400" dirty="0" smtClean="0"/>
              <a:t>R1: TOP shall have an RC-reviewed plan</a:t>
            </a:r>
          </a:p>
          <a:p>
            <a:pPr lvl="1"/>
            <a:r>
              <a:rPr lang="en-US" sz="2400" dirty="0" smtClean="0"/>
              <a:t>R2</a:t>
            </a:r>
            <a:r>
              <a:rPr lang="en-US" sz="2400" smtClean="0"/>
              <a:t>: </a:t>
            </a:r>
            <a:r>
              <a:rPr lang="en-US" sz="2400" smtClean="0"/>
              <a:t>BA </a:t>
            </a:r>
            <a:r>
              <a:rPr lang="en-US" sz="2400" dirty="0" smtClean="0"/>
              <a:t>shall have an RC-reviewed plan</a:t>
            </a:r>
          </a:p>
          <a:p>
            <a:pPr lvl="1"/>
            <a:r>
              <a:rPr lang="en-US" sz="2400" dirty="0" smtClean="0"/>
              <a:t>R3: </a:t>
            </a:r>
            <a:r>
              <a:rPr lang="en-US" sz="2400" dirty="0" smtClean="0">
                <a:solidFill>
                  <a:srgbClr val="FF0000"/>
                </a:solidFill>
              </a:rPr>
              <a:t>RC shall review the TOP &amp; BA plans</a:t>
            </a:r>
          </a:p>
          <a:p>
            <a:pPr lvl="1"/>
            <a:r>
              <a:rPr lang="en-US" sz="2400" dirty="0" smtClean="0"/>
              <a:t>R4: TOP &amp; BA address issues raised by RC with their plans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8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94751"/>
          </a:xfrm>
        </p:spPr>
        <p:txBody>
          <a:bodyPr/>
          <a:lstStyle/>
          <a:p>
            <a:r>
              <a:rPr lang="en-US" dirty="0" smtClean="0"/>
              <a:t>EOP-011 R3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/>
          <a:lstStyle/>
          <a:p>
            <a:r>
              <a:rPr lang="en-US" sz="2800" dirty="0" smtClean="0"/>
              <a:t>3.1.1 Review each TOP plan for compatibility and inter-dependency with other </a:t>
            </a:r>
            <a:r>
              <a:rPr lang="en-US" sz="2800" dirty="0" err="1" smtClean="0"/>
              <a:t>TOPs’</a:t>
            </a:r>
            <a:r>
              <a:rPr lang="en-US" sz="2800" dirty="0" smtClean="0"/>
              <a:t> plans</a:t>
            </a:r>
          </a:p>
          <a:p>
            <a:r>
              <a:rPr lang="en-US" sz="2800" dirty="0" smtClean="0"/>
              <a:t>3.2.1 Review each TOP plan for coordination to avoid risk to Wide Area reliability</a:t>
            </a:r>
          </a:p>
          <a:p>
            <a:r>
              <a:rPr lang="en-US" sz="2800" dirty="0" smtClean="0"/>
              <a:t>3.1.3 Notify TOP of review results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3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</a:p>
          <a:p>
            <a:pPr lvl="1"/>
            <a:r>
              <a:rPr lang="en-US" dirty="0" smtClean="0"/>
              <a:t>Reminder to OWG – October 26</a:t>
            </a:r>
          </a:p>
          <a:p>
            <a:pPr lvl="1"/>
            <a:r>
              <a:rPr lang="en-US" dirty="0" smtClean="0"/>
              <a:t>Issue Market Notice – December 3</a:t>
            </a:r>
          </a:p>
          <a:p>
            <a:pPr lvl="1"/>
            <a:r>
              <a:rPr lang="en-US" dirty="0" smtClean="0"/>
              <a:t>Plans submitted to ERCOT – February 15</a:t>
            </a:r>
          </a:p>
          <a:p>
            <a:pPr lvl="1"/>
            <a:r>
              <a:rPr lang="en-US" dirty="0" smtClean="0"/>
              <a:t>Responses provides back to TOPs – March 16</a:t>
            </a:r>
          </a:p>
          <a:p>
            <a:pPr lvl="1"/>
            <a:r>
              <a:rPr lang="en-US" dirty="0" smtClean="0"/>
              <a:t>Issues resolved – May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21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2018 Lessons Learned</a:t>
            </a:r>
          </a:p>
          <a:p>
            <a:pPr lvl="1"/>
            <a:r>
              <a:rPr lang="en-US" dirty="0"/>
              <a:t>Format</a:t>
            </a:r>
          </a:p>
          <a:p>
            <a:pPr lvl="2"/>
            <a:r>
              <a:rPr lang="en-US" dirty="0"/>
              <a:t>References to internal procedures</a:t>
            </a:r>
          </a:p>
          <a:p>
            <a:pPr lvl="2"/>
            <a:r>
              <a:rPr lang="en-US" dirty="0"/>
              <a:t>Follow Attachment 8 </a:t>
            </a:r>
            <a:r>
              <a:rPr lang="en-US" dirty="0" smtClean="0"/>
              <a:t>L</a:t>
            </a:r>
          </a:p>
          <a:p>
            <a:pPr lvl="1"/>
            <a:r>
              <a:rPr lang="en-US" dirty="0" err="1"/>
              <a:t>ProofPoint</a:t>
            </a:r>
            <a:r>
              <a:rPr lang="en-US" dirty="0"/>
              <a:t> is not easy</a:t>
            </a:r>
          </a:p>
          <a:p>
            <a:pPr lvl="2"/>
            <a:r>
              <a:rPr lang="en-US" dirty="0"/>
              <a:t>Set up your account early</a:t>
            </a:r>
          </a:p>
          <a:p>
            <a:pPr lvl="1"/>
            <a:r>
              <a:rPr lang="en-US" dirty="0" smtClean="0"/>
              <a:t>Follow Through</a:t>
            </a:r>
          </a:p>
          <a:p>
            <a:pPr lvl="2"/>
            <a:r>
              <a:rPr lang="en-US" dirty="0" smtClean="0"/>
              <a:t>Look for confirmation of receipt, follow-up requests, and confirmation of completed review from </a:t>
            </a:r>
            <a:r>
              <a:rPr lang="en-US" dirty="0" err="1" smtClean="0"/>
              <a:t>Transrep</a:t>
            </a:r>
            <a:r>
              <a:rPr lang="en-US" dirty="0" smtClean="0"/>
              <a:t> inbox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54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not a compliance exercise</a:t>
            </a:r>
          </a:p>
          <a:p>
            <a:r>
              <a:rPr lang="en-US" dirty="0" smtClean="0"/>
              <a:t>Continuing to look for efficiencies (NOGRR 182)</a:t>
            </a:r>
          </a:p>
          <a:p>
            <a:r>
              <a:rPr lang="en-US" dirty="0" smtClean="0"/>
              <a:t>If no changes, state as such in the EOP submission</a:t>
            </a:r>
          </a:p>
          <a:p>
            <a:r>
              <a:rPr lang="en-US" dirty="0" smtClean="0"/>
              <a:t>Include referenced procedures</a:t>
            </a:r>
          </a:p>
          <a:p>
            <a:r>
              <a:rPr lang="en-US" dirty="0" smtClean="0"/>
              <a:t>Follow Section 8 Attachment L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0441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IconOverlay xmlns="http://schemas.microsoft.com/sharepoint/v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6" ma:contentTypeDescription="Create a new document." ma:contentTypeScope="" ma:versionID="dd864d524fa97ad0a0dba86c661a4dc9">
  <xsd:schema xmlns:xsd="http://www.w3.org/2001/XMLSchema" xmlns:xs="http://www.w3.org/2001/XMLSchema" xmlns:p="http://schemas.microsoft.com/office/2006/metadata/properties" xmlns:ns1="http://schemas.microsoft.com/sharepoint/v3" xmlns:ns2="c34af464-7aa1-4edd-9be4-83dffc1cb926" xmlns:ns3="http://schemas.microsoft.com/sharepoint/v4" targetNamespace="http://schemas.microsoft.com/office/2006/metadata/properties" ma:root="true" ma:fieldsID="88899666637b6babb208b7f9c4462cd7" ns1:_="" ns2:_="" ns3:_="">
    <xsd:import namespace="http://schemas.microsoft.com/sharepoint/v3"/>
    <xsd:import namespace="c34af464-7aa1-4edd-9be4-83dffc1cb926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3:IconOverlay" minOccurs="0"/>
                <xsd:element ref="ns1:_vti_ItemDeclaredRecord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0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11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schemas.microsoft.com/office/2006/documentManagement/types"/>
    <ds:schemaRef ds:uri="http://www.w3.org/XML/1998/namespace"/>
    <ds:schemaRef ds:uri="http://purl.org/dc/terms/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sharepoint/v4"/>
    <ds:schemaRef ds:uri="c34af464-7aa1-4edd-9be4-83dffc1cb92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8EB3100-6CCC-4910-A7B1-8EB9E2D91E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34af464-7aa1-4edd-9be4-83dffc1cb926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</TotalTime>
  <Words>227</Words>
  <Application>Microsoft Office PowerPoint</Application>
  <PresentationFormat>On-screen Show (4:3)</PresentationFormat>
  <Paragraphs>48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Inside pages</vt:lpstr>
      <vt:lpstr>PowerPoint Presentation</vt:lpstr>
      <vt:lpstr>Background</vt:lpstr>
      <vt:lpstr>EOP-011 R3</vt:lpstr>
      <vt:lpstr>2018 Review</vt:lpstr>
      <vt:lpstr>2018 Review</vt:lpstr>
      <vt:lpstr>Final Thoughts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Thompson, Chad</cp:lastModifiedBy>
  <cp:revision>69</cp:revision>
  <cp:lastPrinted>2016-01-21T20:53:15Z</cp:lastPrinted>
  <dcterms:created xsi:type="dcterms:W3CDTF">2016-01-21T15:20:31Z</dcterms:created>
  <dcterms:modified xsi:type="dcterms:W3CDTF">2018-10-26T21:12:11Z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