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3"/>
  </p:notesMasterIdLst>
  <p:handoutMasterIdLst>
    <p:handoutMasterId r:id="rId14"/>
  </p:handoutMasterIdLst>
  <p:sldIdLst>
    <p:sldId id="260" r:id="rId6"/>
    <p:sldId id="270" r:id="rId7"/>
    <p:sldId id="269" r:id="rId8"/>
    <p:sldId id="271" r:id="rId9"/>
    <p:sldId id="273" r:id="rId10"/>
    <p:sldId id="274" r:id="rId11"/>
    <p:sldId id="275"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32" autoAdjust="0"/>
    <p:restoredTop sz="95450" autoAdjust="0"/>
  </p:normalViewPr>
  <p:slideViewPr>
    <p:cSldViewPr showGuides="1">
      <p:cViewPr varScale="1">
        <p:scale>
          <a:sx n="96" d="100"/>
          <a:sy n="96" d="100"/>
        </p:scale>
        <p:origin x="72" y="84"/>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showGuides="1">
      <p:cViewPr varScale="1">
        <p:scale>
          <a:sx n="99" d="100"/>
          <a:sy n="99" d="100"/>
        </p:scale>
        <p:origin x="3528"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04A8D8-C1C9-4F54-A257-CF4125A77131}" type="doc">
      <dgm:prSet loTypeId="urn:microsoft.com/office/officeart/2005/8/layout/hProcess6" loCatId="process" qsTypeId="urn:microsoft.com/office/officeart/2005/8/quickstyle/simple1" qsCatId="simple" csTypeId="urn:microsoft.com/office/officeart/2005/8/colors/accent1_2" csCatId="accent1" phldr="1"/>
      <dgm:spPr/>
      <dgm:t>
        <a:bodyPr/>
        <a:lstStyle/>
        <a:p>
          <a:endParaRPr lang="en-US"/>
        </a:p>
      </dgm:t>
    </dgm:pt>
    <dgm:pt modelId="{72A34EA2-85BB-4363-8CF3-894A5AF630F1}">
      <dgm:prSet phldrT="[Text]"/>
      <dgm:spPr/>
      <dgm:t>
        <a:bodyPr/>
        <a:lstStyle/>
        <a:p>
          <a:r>
            <a:rPr lang="en-US" dirty="0" smtClean="0"/>
            <a:t>Sept</a:t>
          </a:r>
          <a:endParaRPr lang="en-US" dirty="0"/>
        </a:p>
      </dgm:t>
    </dgm:pt>
    <dgm:pt modelId="{9822F382-0479-409E-A907-973070D38C64}" type="parTrans" cxnId="{85F2CA95-39A4-42CF-9475-3177D992C5B8}">
      <dgm:prSet/>
      <dgm:spPr/>
      <dgm:t>
        <a:bodyPr/>
        <a:lstStyle/>
        <a:p>
          <a:endParaRPr lang="en-US"/>
        </a:p>
      </dgm:t>
    </dgm:pt>
    <dgm:pt modelId="{2775477D-5B3E-459E-90EB-279F2B81E9D4}" type="sibTrans" cxnId="{85F2CA95-39A4-42CF-9475-3177D992C5B8}">
      <dgm:prSet/>
      <dgm:spPr/>
      <dgm:t>
        <a:bodyPr/>
        <a:lstStyle/>
        <a:p>
          <a:endParaRPr lang="en-US"/>
        </a:p>
      </dgm:t>
    </dgm:pt>
    <dgm:pt modelId="{510D1152-C9CF-4516-90B5-943385A85C25}">
      <dgm:prSet phldrT="[Text]" custT="1"/>
      <dgm:spPr/>
      <dgm:t>
        <a:bodyPr/>
        <a:lstStyle/>
        <a:p>
          <a:pPr algn="l"/>
          <a:r>
            <a:rPr lang="en-US" sz="1200" b="1" dirty="0" smtClean="0"/>
            <a:t>REPs snapshot ESIIDs in programs 9/28</a:t>
          </a:r>
          <a:endParaRPr lang="en-US" sz="1200" b="1" dirty="0"/>
        </a:p>
      </dgm:t>
    </dgm:pt>
    <dgm:pt modelId="{914B27C8-4506-481D-8C9E-F65379026940}" type="parTrans" cxnId="{BEA20D06-D2CE-4597-9970-D7E7098F254B}">
      <dgm:prSet/>
      <dgm:spPr/>
      <dgm:t>
        <a:bodyPr/>
        <a:lstStyle/>
        <a:p>
          <a:endParaRPr lang="en-US"/>
        </a:p>
      </dgm:t>
    </dgm:pt>
    <dgm:pt modelId="{AB705812-5FDB-48B2-91C6-CF663F986432}" type="sibTrans" cxnId="{BEA20D06-D2CE-4597-9970-D7E7098F254B}">
      <dgm:prSet/>
      <dgm:spPr/>
      <dgm:t>
        <a:bodyPr/>
        <a:lstStyle/>
        <a:p>
          <a:endParaRPr lang="en-US"/>
        </a:p>
      </dgm:t>
    </dgm:pt>
    <dgm:pt modelId="{B13E836B-1443-4E0C-B5F6-FF4CC93B1D1B}">
      <dgm:prSet phldrT="[Text]"/>
      <dgm:spPr/>
      <dgm:t>
        <a:bodyPr/>
        <a:lstStyle/>
        <a:p>
          <a:r>
            <a:rPr lang="en-US" dirty="0" smtClean="0"/>
            <a:t>Oct</a:t>
          </a:r>
          <a:endParaRPr lang="en-US" dirty="0"/>
        </a:p>
      </dgm:t>
    </dgm:pt>
    <dgm:pt modelId="{26D7384B-2CCA-4E83-A786-1166F17FB8E7}" type="parTrans" cxnId="{C918BA7E-CAF3-45FD-9B41-46DA3C33EDF9}">
      <dgm:prSet/>
      <dgm:spPr/>
      <dgm:t>
        <a:bodyPr/>
        <a:lstStyle/>
        <a:p>
          <a:endParaRPr lang="en-US"/>
        </a:p>
      </dgm:t>
    </dgm:pt>
    <dgm:pt modelId="{90A64E62-43AB-4258-87B9-3FD44853F0DF}" type="sibTrans" cxnId="{C918BA7E-CAF3-45FD-9B41-46DA3C33EDF9}">
      <dgm:prSet/>
      <dgm:spPr/>
      <dgm:t>
        <a:bodyPr/>
        <a:lstStyle/>
        <a:p>
          <a:endParaRPr lang="en-US"/>
        </a:p>
      </dgm:t>
    </dgm:pt>
    <dgm:pt modelId="{08EEA91F-903F-4301-B41E-AC2DC8BD4F58}">
      <dgm:prSet phldrT="[Text]" custT="1"/>
      <dgm:spPr/>
      <dgm:t>
        <a:bodyPr/>
        <a:lstStyle/>
        <a:p>
          <a:pPr algn="l"/>
          <a:r>
            <a:rPr lang="en-US" sz="1200" b="1" dirty="0" smtClean="0"/>
            <a:t>REPs begin sending  files to ERCOT on 10/15</a:t>
          </a:r>
          <a:endParaRPr lang="en-US" sz="1200" b="1" dirty="0"/>
        </a:p>
      </dgm:t>
    </dgm:pt>
    <dgm:pt modelId="{07AA7047-537C-4363-A040-71840B585027}" type="parTrans" cxnId="{3FCA8F90-BE5D-444E-B15E-578C770302D6}">
      <dgm:prSet/>
      <dgm:spPr/>
      <dgm:t>
        <a:bodyPr/>
        <a:lstStyle/>
        <a:p>
          <a:endParaRPr lang="en-US"/>
        </a:p>
      </dgm:t>
    </dgm:pt>
    <dgm:pt modelId="{447A9CB9-A2DF-4BA9-8EDB-8B65BFED46DF}" type="sibTrans" cxnId="{3FCA8F90-BE5D-444E-B15E-578C770302D6}">
      <dgm:prSet/>
      <dgm:spPr/>
      <dgm:t>
        <a:bodyPr/>
        <a:lstStyle/>
        <a:p>
          <a:endParaRPr lang="en-US"/>
        </a:p>
      </dgm:t>
    </dgm:pt>
    <dgm:pt modelId="{DBE435DA-5AF8-449E-9E37-F3A9B1C67D27}">
      <dgm:prSet phldrT="[Text]"/>
      <dgm:spPr/>
      <dgm:t>
        <a:bodyPr/>
        <a:lstStyle/>
        <a:p>
          <a:r>
            <a:rPr lang="en-US" dirty="0" smtClean="0"/>
            <a:t>Nov</a:t>
          </a:r>
          <a:endParaRPr lang="en-US" dirty="0"/>
        </a:p>
      </dgm:t>
    </dgm:pt>
    <dgm:pt modelId="{1BCB3151-A2EE-45EC-8A98-87226AC9E8DA}" type="parTrans" cxnId="{6A3D5F40-7E19-4EC7-977E-11064D7660BB}">
      <dgm:prSet/>
      <dgm:spPr/>
      <dgm:t>
        <a:bodyPr/>
        <a:lstStyle/>
        <a:p>
          <a:endParaRPr lang="en-US"/>
        </a:p>
      </dgm:t>
    </dgm:pt>
    <dgm:pt modelId="{9212FAD1-8775-49D2-ABDD-72E97FC0A8BE}" type="sibTrans" cxnId="{6A3D5F40-7E19-4EC7-977E-11064D7660BB}">
      <dgm:prSet/>
      <dgm:spPr/>
      <dgm:t>
        <a:bodyPr/>
        <a:lstStyle/>
        <a:p>
          <a:endParaRPr lang="en-US"/>
        </a:p>
      </dgm:t>
    </dgm:pt>
    <dgm:pt modelId="{EC548D1E-0234-409F-AB49-6959B19AFEEA}">
      <dgm:prSet phldrT="[Text]" custT="1"/>
      <dgm:spPr/>
      <dgm:t>
        <a:bodyPr/>
        <a:lstStyle/>
        <a:p>
          <a:pPr algn="l"/>
          <a:r>
            <a:rPr lang="en-US" sz="1200" b="1" dirty="0" smtClean="0"/>
            <a:t>Deadline for sending  corrections to ERCOT on 11/16</a:t>
          </a:r>
          <a:endParaRPr lang="en-US" sz="1200" b="1" dirty="0"/>
        </a:p>
      </dgm:t>
    </dgm:pt>
    <dgm:pt modelId="{C1D3C321-2AAD-4DA1-8933-54EC27D627A5}" type="parTrans" cxnId="{6319CDCA-3631-482C-9DBC-9DB777BA25A9}">
      <dgm:prSet/>
      <dgm:spPr/>
      <dgm:t>
        <a:bodyPr/>
        <a:lstStyle/>
        <a:p>
          <a:endParaRPr lang="en-US"/>
        </a:p>
      </dgm:t>
    </dgm:pt>
    <dgm:pt modelId="{03D409CC-9B7D-4069-AD27-7CF0B132B03E}" type="sibTrans" cxnId="{6319CDCA-3631-482C-9DBC-9DB777BA25A9}">
      <dgm:prSet/>
      <dgm:spPr/>
      <dgm:t>
        <a:bodyPr/>
        <a:lstStyle/>
        <a:p>
          <a:endParaRPr lang="en-US"/>
        </a:p>
      </dgm:t>
    </dgm:pt>
    <dgm:pt modelId="{E44D03E4-10F0-4363-B54A-161808812CE9}">
      <dgm:prSet phldrT="[Text]"/>
      <dgm:spPr/>
      <dgm:t>
        <a:bodyPr/>
        <a:lstStyle/>
        <a:p>
          <a:r>
            <a:rPr lang="en-US" dirty="0" smtClean="0"/>
            <a:t>Dec</a:t>
          </a:r>
          <a:endParaRPr lang="en-US" dirty="0"/>
        </a:p>
      </dgm:t>
    </dgm:pt>
    <dgm:pt modelId="{422575BE-3C9A-4E2C-B328-914146CC0F40}" type="parTrans" cxnId="{7E8C10AA-CBF8-48EB-B857-60DDA7A76864}">
      <dgm:prSet/>
      <dgm:spPr/>
      <dgm:t>
        <a:bodyPr/>
        <a:lstStyle/>
        <a:p>
          <a:endParaRPr lang="en-US"/>
        </a:p>
      </dgm:t>
    </dgm:pt>
    <dgm:pt modelId="{97F74502-63A8-4380-B4C3-D689FB198861}" type="sibTrans" cxnId="{7E8C10AA-CBF8-48EB-B857-60DDA7A76864}">
      <dgm:prSet/>
      <dgm:spPr/>
      <dgm:t>
        <a:bodyPr/>
        <a:lstStyle/>
        <a:p>
          <a:endParaRPr lang="en-US"/>
        </a:p>
      </dgm:t>
    </dgm:pt>
    <dgm:pt modelId="{E09AA5C5-F9FB-4BC6-AA54-50F6380BA5BC}" type="pres">
      <dgm:prSet presAssocID="{AA04A8D8-C1C9-4F54-A257-CF4125A77131}" presName="theList" presStyleCnt="0">
        <dgm:presLayoutVars>
          <dgm:dir/>
          <dgm:animLvl val="lvl"/>
          <dgm:resizeHandles val="exact"/>
        </dgm:presLayoutVars>
      </dgm:prSet>
      <dgm:spPr/>
      <dgm:t>
        <a:bodyPr/>
        <a:lstStyle/>
        <a:p>
          <a:endParaRPr lang="en-US"/>
        </a:p>
      </dgm:t>
    </dgm:pt>
    <dgm:pt modelId="{DF52928F-4DE8-49D3-9D5F-86CDF52F19E3}" type="pres">
      <dgm:prSet presAssocID="{72A34EA2-85BB-4363-8CF3-894A5AF630F1}" presName="compNode" presStyleCnt="0"/>
      <dgm:spPr/>
    </dgm:pt>
    <dgm:pt modelId="{C10E2F72-0BC2-4093-95D8-83440CB06B73}" type="pres">
      <dgm:prSet presAssocID="{72A34EA2-85BB-4363-8CF3-894A5AF630F1}" presName="noGeometry" presStyleCnt="0"/>
      <dgm:spPr/>
    </dgm:pt>
    <dgm:pt modelId="{610ADAF7-4A15-423C-A63C-32DCD2864F16}" type="pres">
      <dgm:prSet presAssocID="{72A34EA2-85BB-4363-8CF3-894A5AF630F1}" presName="childTextVisible" presStyleLbl="bgAccFollowNode1" presStyleIdx="0" presStyleCnt="4" custScaleX="100223" custScaleY="132010">
        <dgm:presLayoutVars>
          <dgm:bulletEnabled val="1"/>
        </dgm:presLayoutVars>
      </dgm:prSet>
      <dgm:spPr/>
      <dgm:t>
        <a:bodyPr/>
        <a:lstStyle/>
        <a:p>
          <a:endParaRPr lang="en-US"/>
        </a:p>
      </dgm:t>
    </dgm:pt>
    <dgm:pt modelId="{9CD2F113-DBC5-47FF-9C4B-EBD24344B354}" type="pres">
      <dgm:prSet presAssocID="{72A34EA2-85BB-4363-8CF3-894A5AF630F1}" presName="childTextHidden" presStyleLbl="bgAccFollowNode1" presStyleIdx="0" presStyleCnt="4"/>
      <dgm:spPr/>
      <dgm:t>
        <a:bodyPr/>
        <a:lstStyle/>
        <a:p>
          <a:endParaRPr lang="en-US"/>
        </a:p>
      </dgm:t>
    </dgm:pt>
    <dgm:pt modelId="{F38B43A3-35F3-4E5E-8CFC-E664F8931CB4}" type="pres">
      <dgm:prSet presAssocID="{72A34EA2-85BB-4363-8CF3-894A5AF630F1}" presName="parentText" presStyleLbl="node1" presStyleIdx="0" presStyleCnt="4">
        <dgm:presLayoutVars>
          <dgm:chMax val="1"/>
          <dgm:bulletEnabled val="1"/>
        </dgm:presLayoutVars>
      </dgm:prSet>
      <dgm:spPr/>
      <dgm:t>
        <a:bodyPr/>
        <a:lstStyle/>
        <a:p>
          <a:endParaRPr lang="en-US"/>
        </a:p>
      </dgm:t>
    </dgm:pt>
    <dgm:pt modelId="{B17A489F-AA5D-48B2-9EB2-3CB91080EE63}" type="pres">
      <dgm:prSet presAssocID="{72A34EA2-85BB-4363-8CF3-894A5AF630F1}" presName="aSpace" presStyleCnt="0"/>
      <dgm:spPr/>
    </dgm:pt>
    <dgm:pt modelId="{063A8513-F704-41D1-9E9F-E4140D8DC3F9}" type="pres">
      <dgm:prSet presAssocID="{B13E836B-1443-4E0C-B5F6-FF4CC93B1D1B}" presName="compNode" presStyleCnt="0"/>
      <dgm:spPr/>
    </dgm:pt>
    <dgm:pt modelId="{A41860CA-6547-4E6F-B099-150536E9037B}" type="pres">
      <dgm:prSet presAssocID="{B13E836B-1443-4E0C-B5F6-FF4CC93B1D1B}" presName="noGeometry" presStyleCnt="0"/>
      <dgm:spPr/>
    </dgm:pt>
    <dgm:pt modelId="{5F36EA9B-944D-4F7C-8562-A4B206D0AB95}" type="pres">
      <dgm:prSet presAssocID="{B13E836B-1443-4E0C-B5F6-FF4CC93B1D1B}" presName="childTextVisible" presStyleLbl="bgAccFollowNode1" presStyleIdx="1" presStyleCnt="4" custScaleX="97481" custScaleY="132010" custLinFactNeighborX="-8126">
        <dgm:presLayoutVars>
          <dgm:bulletEnabled val="1"/>
        </dgm:presLayoutVars>
      </dgm:prSet>
      <dgm:spPr/>
      <dgm:t>
        <a:bodyPr/>
        <a:lstStyle/>
        <a:p>
          <a:endParaRPr lang="en-US"/>
        </a:p>
      </dgm:t>
    </dgm:pt>
    <dgm:pt modelId="{E36AA660-0DD7-4ACB-9BAC-F77E1E1BCF02}" type="pres">
      <dgm:prSet presAssocID="{B13E836B-1443-4E0C-B5F6-FF4CC93B1D1B}" presName="childTextHidden" presStyleLbl="bgAccFollowNode1" presStyleIdx="1" presStyleCnt="4"/>
      <dgm:spPr/>
      <dgm:t>
        <a:bodyPr/>
        <a:lstStyle/>
        <a:p>
          <a:endParaRPr lang="en-US"/>
        </a:p>
      </dgm:t>
    </dgm:pt>
    <dgm:pt modelId="{A4A4A266-F813-4D42-81C7-84C6748E60FA}" type="pres">
      <dgm:prSet presAssocID="{B13E836B-1443-4E0C-B5F6-FF4CC93B1D1B}" presName="parentText" presStyleLbl="node1" presStyleIdx="1" presStyleCnt="4" custLinFactNeighborX="-19870" custLinFactNeighborY="0">
        <dgm:presLayoutVars>
          <dgm:chMax val="1"/>
          <dgm:bulletEnabled val="1"/>
        </dgm:presLayoutVars>
      </dgm:prSet>
      <dgm:spPr/>
      <dgm:t>
        <a:bodyPr/>
        <a:lstStyle/>
        <a:p>
          <a:endParaRPr lang="en-US"/>
        </a:p>
      </dgm:t>
    </dgm:pt>
    <dgm:pt modelId="{3C035032-4576-473E-9A2F-7578235E37AA}" type="pres">
      <dgm:prSet presAssocID="{B13E836B-1443-4E0C-B5F6-FF4CC93B1D1B}" presName="aSpace" presStyleCnt="0"/>
      <dgm:spPr/>
    </dgm:pt>
    <dgm:pt modelId="{9D68D022-2695-43AE-950C-800F3CD683A0}" type="pres">
      <dgm:prSet presAssocID="{DBE435DA-5AF8-449E-9E37-F3A9B1C67D27}" presName="compNode" presStyleCnt="0"/>
      <dgm:spPr/>
    </dgm:pt>
    <dgm:pt modelId="{3771EF4C-100B-4958-8422-38F429AB5B48}" type="pres">
      <dgm:prSet presAssocID="{DBE435DA-5AF8-449E-9E37-F3A9B1C67D27}" presName="noGeometry" presStyleCnt="0"/>
      <dgm:spPr/>
    </dgm:pt>
    <dgm:pt modelId="{BDBA1367-D85D-4731-9242-F032A0A23DC3}" type="pres">
      <dgm:prSet presAssocID="{DBE435DA-5AF8-449E-9E37-F3A9B1C67D27}" presName="childTextVisible" presStyleLbl="bgAccFollowNode1" presStyleIdx="2" presStyleCnt="4" custScaleX="114113" custScaleY="133732" custLinFactNeighborX="-15258" custLinFactNeighborY="-1210">
        <dgm:presLayoutVars>
          <dgm:bulletEnabled val="1"/>
        </dgm:presLayoutVars>
      </dgm:prSet>
      <dgm:spPr/>
      <dgm:t>
        <a:bodyPr/>
        <a:lstStyle/>
        <a:p>
          <a:endParaRPr lang="en-US"/>
        </a:p>
      </dgm:t>
    </dgm:pt>
    <dgm:pt modelId="{15D7E681-7C6E-49AC-9B8B-304515E8F32B}" type="pres">
      <dgm:prSet presAssocID="{DBE435DA-5AF8-449E-9E37-F3A9B1C67D27}" presName="childTextHidden" presStyleLbl="bgAccFollowNode1" presStyleIdx="2" presStyleCnt="4"/>
      <dgm:spPr/>
      <dgm:t>
        <a:bodyPr/>
        <a:lstStyle/>
        <a:p>
          <a:endParaRPr lang="en-US"/>
        </a:p>
      </dgm:t>
    </dgm:pt>
    <dgm:pt modelId="{627824B9-1B22-4805-9C81-A46941A46427}" type="pres">
      <dgm:prSet presAssocID="{DBE435DA-5AF8-449E-9E37-F3A9B1C67D27}" presName="parentText" presStyleLbl="node1" presStyleIdx="2" presStyleCnt="4" custLinFactNeighborX="-37649" custLinFactNeighborY="0">
        <dgm:presLayoutVars>
          <dgm:chMax val="1"/>
          <dgm:bulletEnabled val="1"/>
        </dgm:presLayoutVars>
      </dgm:prSet>
      <dgm:spPr/>
      <dgm:t>
        <a:bodyPr/>
        <a:lstStyle/>
        <a:p>
          <a:endParaRPr lang="en-US"/>
        </a:p>
      </dgm:t>
    </dgm:pt>
    <dgm:pt modelId="{1770A1DA-69DD-42C0-BDF7-3390309E452D}" type="pres">
      <dgm:prSet presAssocID="{DBE435DA-5AF8-449E-9E37-F3A9B1C67D27}" presName="aSpace" presStyleCnt="0"/>
      <dgm:spPr/>
    </dgm:pt>
    <dgm:pt modelId="{F1685B0A-D4EE-4DFF-8981-B61A0343655D}" type="pres">
      <dgm:prSet presAssocID="{E44D03E4-10F0-4363-B54A-161808812CE9}" presName="compNode" presStyleCnt="0"/>
      <dgm:spPr/>
    </dgm:pt>
    <dgm:pt modelId="{2322CC29-9256-4779-8C60-4C5F26F55472}" type="pres">
      <dgm:prSet presAssocID="{E44D03E4-10F0-4363-B54A-161808812CE9}" presName="noGeometry" presStyleCnt="0"/>
      <dgm:spPr/>
    </dgm:pt>
    <dgm:pt modelId="{373D1F10-FE3D-4E37-9E3F-A71F21C0DA85}" type="pres">
      <dgm:prSet presAssocID="{E44D03E4-10F0-4363-B54A-161808812CE9}" presName="childTextVisible" presStyleLbl="bgAccFollowNode1" presStyleIdx="3" presStyleCnt="4" custScaleX="119003" custScaleY="132010" custLinFactNeighborX="-22306">
        <dgm:presLayoutVars>
          <dgm:bulletEnabled val="1"/>
        </dgm:presLayoutVars>
      </dgm:prSet>
      <dgm:spPr/>
      <dgm:t>
        <a:bodyPr/>
        <a:lstStyle/>
        <a:p>
          <a:endParaRPr lang="en-US"/>
        </a:p>
      </dgm:t>
    </dgm:pt>
    <dgm:pt modelId="{DCE55C31-C29B-4F10-B1A4-7EC74F8F38AC}" type="pres">
      <dgm:prSet presAssocID="{E44D03E4-10F0-4363-B54A-161808812CE9}" presName="childTextHidden" presStyleLbl="bgAccFollowNode1" presStyleIdx="3" presStyleCnt="4"/>
      <dgm:spPr/>
      <dgm:t>
        <a:bodyPr/>
        <a:lstStyle/>
        <a:p>
          <a:endParaRPr lang="en-US"/>
        </a:p>
      </dgm:t>
    </dgm:pt>
    <dgm:pt modelId="{F83C13A3-F4AA-4444-A54B-D494FDCB1F74}" type="pres">
      <dgm:prSet presAssocID="{E44D03E4-10F0-4363-B54A-161808812CE9}" presName="parentText" presStyleLbl="node1" presStyleIdx="3" presStyleCnt="4" custLinFactNeighborX="-58347" custLinFactNeighborY="0">
        <dgm:presLayoutVars>
          <dgm:chMax val="1"/>
          <dgm:bulletEnabled val="1"/>
        </dgm:presLayoutVars>
      </dgm:prSet>
      <dgm:spPr/>
      <dgm:t>
        <a:bodyPr/>
        <a:lstStyle/>
        <a:p>
          <a:endParaRPr lang="en-US"/>
        </a:p>
      </dgm:t>
    </dgm:pt>
  </dgm:ptLst>
  <dgm:cxnLst>
    <dgm:cxn modelId="{8171255F-0DDF-48E0-8417-179222961E95}" type="presOf" srcId="{EC548D1E-0234-409F-AB49-6959B19AFEEA}" destId="{15D7E681-7C6E-49AC-9B8B-304515E8F32B}" srcOrd="1" destOrd="0" presId="urn:microsoft.com/office/officeart/2005/8/layout/hProcess6"/>
    <dgm:cxn modelId="{6A3D5F40-7E19-4EC7-977E-11064D7660BB}" srcId="{AA04A8D8-C1C9-4F54-A257-CF4125A77131}" destId="{DBE435DA-5AF8-449E-9E37-F3A9B1C67D27}" srcOrd="2" destOrd="0" parTransId="{1BCB3151-A2EE-45EC-8A98-87226AC9E8DA}" sibTransId="{9212FAD1-8775-49D2-ABDD-72E97FC0A8BE}"/>
    <dgm:cxn modelId="{6E7E447F-7F6C-4964-B186-FCECF05E428F}" type="presOf" srcId="{08EEA91F-903F-4301-B41E-AC2DC8BD4F58}" destId="{E36AA660-0DD7-4ACB-9BAC-F77E1E1BCF02}" srcOrd="1" destOrd="0" presId="urn:microsoft.com/office/officeart/2005/8/layout/hProcess6"/>
    <dgm:cxn modelId="{6319CDCA-3631-482C-9DBC-9DB777BA25A9}" srcId="{DBE435DA-5AF8-449E-9E37-F3A9B1C67D27}" destId="{EC548D1E-0234-409F-AB49-6959B19AFEEA}" srcOrd="0" destOrd="0" parTransId="{C1D3C321-2AAD-4DA1-8933-54EC27D627A5}" sibTransId="{03D409CC-9B7D-4069-AD27-7CF0B132B03E}"/>
    <dgm:cxn modelId="{C918BA7E-CAF3-45FD-9B41-46DA3C33EDF9}" srcId="{AA04A8D8-C1C9-4F54-A257-CF4125A77131}" destId="{B13E836B-1443-4E0C-B5F6-FF4CC93B1D1B}" srcOrd="1" destOrd="0" parTransId="{26D7384B-2CCA-4E83-A786-1166F17FB8E7}" sibTransId="{90A64E62-43AB-4258-87B9-3FD44853F0DF}"/>
    <dgm:cxn modelId="{7D051E93-0C6F-4F74-B32A-6CE8BE1C5BF3}" type="presOf" srcId="{72A34EA2-85BB-4363-8CF3-894A5AF630F1}" destId="{F38B43A3-35F3-4E5E-8CFC-E664F8931CB4}" srcOrd="0" destOrd="0" presId="urn:microsoft.com/office/officeart/2005/8/layout/hProcess6"/>
    <dgm:cxn modelId="{BEA20D06-D2CE-4597-9970-D7E7098F254B}" srcId="{72A34EA2-85BB-4363-8CF3-894A5AF630F1}" destId="{510D1152-C9CF-4516-90B5-943385A85C25}" srcOrd="0" destOrd="0" parTransId="{914B27C8-4506-481D-8C9E-F65379026940}" sibTransId="{AB705812-5FDB-48B2-91C6-CF663F986432}"/>
    <dgm:cxn modelId="{3F5E2CE6-A413-4DBD-8347-BD5747286526}" type="presOf" srcId="{510D1152-C9CF-4516-90B5-943385A85C25}" destId="{610ADAF7-4A15-423C-A63C-32DCD2864F16}" srcOrd="0" destOrd="0" presId="urn:microsoft.com/office/officeart/2005/8/layout/hProcess6"/>
    <dgm:cxn modelId="{FAD6E979-ADDD-416F-AA84-F9FBFD431BC6}" type="presOf" srcId="{B13E836B-1443-4E0C-B5F6-FF4CC93B1D1B}" destId="{A4A4A266-F813-4D42-81C7-84C6748E60FA}" srcOrd="0" destOrd="0" presId="urn:microsoft.com/office/officeart/2005/8/layout/hProcess6"/>
    <dgm:cxn modelId="{DFA10A95-C7F6-4BA5-9B5A-D4532B6211CF}" type="presOf" srcId="{E44D03E4-10F0-4363-B54A-161808812CE9}" destId="{F83C13A3-F4AA-4444-A54B-D494FDCB1F74}" srcOrd="0" destOrd="0" presId="urn:microsoft.com/office/officeart/2005/8/layout/hProcess6"/>
    <dgm:cxn modelId="{01A91C98-3F3B-48E4-B60E-27901FB8EA77}" type="presOf" srcId="{EC548D1E-0234-409F-AB49-6959B19AFEEA}" destId="{BDBA1367-D85D-4731-9242-F032A0A23DC3}" srcOrd="0" destOrd="0" presId="urn:microsoft.com/office/officeart/2005/8/layout/hProcess6"/>
    <dgm:cxn modelId="{3FCA8F90-BE5D-444E-B15E-578C770302D6}" srcId="{B13E836B-1443-4E0C-B5F6-FF4CC93B1D1B}" destId="{08EEA91F-903F-4301-B41E-AC2DC8BD4F58}" srcOrd="0" destOrd="0" parTransId="{07AA7047-537C-4363-A040-71840B585027}" sibTransId="{447A9CB9-A2DF-4BA9-8EDB-8B65BFED46DF}"/>
    <dgm:cxn modelId="{7E8C10AA-CBF8-48EB-B857-60DDA7A76864}" srcId="{AA04A8D8-C1C9-4F54-A257-CF4125A77131}" destId="{E44D03E4-10F0-4363-B54A-161808812CE9}" srcOrd="3" destOrd="0" parTransId="{422575BE-3C9A-4E2C-B328-914146CC0F40}" sibTransId="{97F74502-63A8-4380-B4C3-D689FB198861}"/>
    <dgm:cxn modelId="{B0260FA0-663F-473D-91DF-1106CAB324E4}" type="presOf" srcId="{DBE435DA-5AF8-449E-9E37-F3A9B1C67D27}" destId="{627824B9-1B22-4805-9C81-A46941A46427}" srcOrd="0" destOrd="0" presId="urn:microsoft.com/office/officeart/2005/8/layout/hProcess6"/>
    <dgm:cxn modelId="{85F2CA95-39A4-42CF-9475-3177D992C5B8}" srcId="{AA04A8D8-C1C9-4F54-A257-CF4125A77131}" destId="{72A34EA2-85BB-4363-8CF3-894A5AF630F1}" srcOrd="0" destOrd="0" parTransId="{9822F382-0479-409E-A907-973070D38C64}" sibTransId="{2775477D-5B3E-459E-90EB-279F2B81E9D4}"/>
    <dgm:cxn modelId="{1E57BA82-448D-4803-B252-BF1565A26E0C}" type="presOf" srcId="{510D1152-C9CF-4516-90B5-943385A85C25}" destId="{9CD2F113-DBC5-47FF-9C4B-EBD24344B354}" srcOrd="1" destOrd="0" presId="urn:microsoft.com/office/officeart/2005/8/layout/hProcess6"/>
    <dgm:cxn modelId="{B290B7DD-96BB-480F-9C4A-3AE7DEB03D29}" type="presOf" srcId="{AA04A8D8-C1C9-4F54-A257-CF4125A77131}" destId="{E09AA5C5-F9FB-4BC6-AA54-50F6380BA5BC}" srcOrd="0" destOrd="0" presId="urn:microsoft.com/office/officeart/2005/8/layout/hProcess6"/>
    <dgm:cxn modelId="{FA39499A-13CB-4AA9-A065-DF744D8FC9A4}" type="presOf" srcId="{08EEA91F-903F-4301-B41E-AC2DC8BD4F58}" destId="{5F36EA9B-944D-4F7C-8562-A4B206D0AB95}" srcOrd="0" destOrd="0" presId="urn:microsoft.com/office/officeart/2005/8/layout/hProcess6"/>
    <dgm:cxn modelId="{3ECB311A-D7E6-4D02-8276-8DB35F6B6F81}" type="presParOf" srcId="{E09AA5C5-F9FB-4BC6-AA54-50F6380BA5BC}" destId="{DF52928F-4DE8-49D3-9D5F-86CDF52F19E3}" srcOrd="0" destOrd="0" presId="urn:microsoft.com/office/officeart/2005/8/layout/hProcess6"/>
    <dgm:cxn modelId="{FB73B821-B9F2-46E8-8F8D-30B31F169217}" type="presParOf" srcId="{DF52928F-4DE8-49D3-9D5F-86CDF52F19E3}" destId="{C10E2F72-0BC2-4093-95D8-83440CB06B73}" srcOrd="0" destOrd="0" presId="urn:microsoft.com/office/officeart/2005/8/layout/hProcess6"/>
    <dgm:cxn modelId="{08B7B63C-8CCD-4ABB-A109-76B78FC1E4C4}" type="presParOf" srcId="{DF52928F-4DE8-49D3-9D5F-86CDF52F19E3}" destId="{610ADAF7-4A15-423C-A63C-32DCD2864F16}" srcOrd="1" destOrd="0" presId="urn:microsoft.com/office/officeart/2005/8/layout/hProcess6"/>
    <dgm:cxn modelId="{FF5BF54C-DEEE-4F5E-A879-807DC7E5D698}" type="presParOf" srcId="{DF52928F-4DE8-49D3-9D5F-86CDF52F19E3}" destId="{9CD2F113-DBC5-47FF-9C4B-EBD24344B354}" srcOrd="2" destOrd="0" presId="urn:microsoft.com/office/officeart/2005/8/layout/hProcess6"/>
    <dgm:cxn modelId="{3C4E3303-5E93-4E54-B4E0-8C227210F597}" type="presParOf" srcId="{DF52928F-4DE8-49D3-9D5F-86CDF52F19E3}" destId="{F38B43A3-35F3-4E5E-8CFC-E664F8931CB4}" srcOrd="3" destOrd="0" presId="urn:microsoft.com/office/officeart/2005/8/layout/hProcess6"/>
    <dgm:cxn modelId="{00D84B6D-4B8B-4137-8D5F-45FBDDBD12BC}" type="presParOf" srcId="{E09AA5C5-F9FB-4BC6-AA54-50F6380BA5BC}" destId="{B17A489F-AA5D-48B2-9EB2-3CB91080EE63}" srcOrd="1" destOrd="0" presId="urn:microsoft.com/office/officeart/2005/8/layout/hProcess6"/>
    <dgm:cxn modelId="{DC649441-F444-4849-837F-9D7A14604CE4}" type="presParOf" srcId="{E09AA5C5-F9FB-4BC6-AA54-50F6380BA5BC}" destId="{063A8513-F704-41D1-9E9F-E4140D8DC3F9}" srcOrd="2" destOrd="0" presId="urn:microsoft.com/office/officeart/2005/8/layout/hProcess6"/>
    <dgm:cxn modelId="{A9332E03-DCEF-451F-A5F2-65EB45F7A810}" type="presParOf" srcId="{063A8513-F704-41D1-9E9F-E4140D8DC3F9}" destId="{A41860CA-6547-4E6F-B099-150536E9037B}" srcOrd="0" destOrd="0" presId="urn:microsoft.com/office/officeart/2005/8/layout/hProcess6"/>
    <dgm:cxn modelId="{458D6921-135F-49CD-9938-DBDB346B40D7}" type="presParOf" srcId="{063A8513-F704-41D1-9E9F-E4140D8DC3F9}" destId="{5F36EA9B-944D-4F7C-8562-A4B206D0AB95}" srcOrd="1" destOrd="0" presId="urn:microsoft.com/office/officeart/2005/8/layout/hProcess6"/>
    <dgm:cxn modelId="{0BCF1C2D-F96F-4BE9-9B21-A361CDFF8700}" type="presParOf" srcId="{063A8513-F704-41D1-9E9F-E4140D8DC3F9}" destId="{E36AA660-0DD7-4ACB-9BAC-F77E1E1BCF02}" srcOrd="2" destOrd="0" presId="urn:microsoft.com/office/officeart/2005/8/layout/hProcess6"/>
    <dgm:cxn modelId="{C073202F-8637-495E-A92D-14D66B2E103A}" type="presParOf" srcId="{063A8513-F704-41D1-9E9F-E4140D8DC3F9}" destId="{A4A4A266-F813-4D42-81C7-84C6748E60FA}" srcOrd="3" destOrd="0" presId="urn:microsoft.com/office/officeart/2005/8/layout/hProcess6"/>
    <dgm:cxn modelId="{3DCF7348-BD48-4F9E-9F1A-BC7BF6056159}" type="presParOf" srcId="{E09AA5C5-F9FB-4BC6-AA54-50F6380BA5BC}" destId="{3C035032-4576-473E-9A2F-7578235E37AA}" srcOrd="3" destOrd="0" presId="urn:microsoft.com/office/officeart/2005/8/layout/hProcess6"/>
    <dgm:cxn modelId="{4350852E-4D15-40C2-834E-F190C146936F}" type="presParOf" srcId="{E09AA5C5-F9FB-4BC6-AA54-50F6380BA5BC}" destId="{9D68D022-2695-43AE-950C-800F3CD683A0}" srcOrd="4" destOrd="0" presId="urn:microsoft.com/office/officeart/2005/8/layout/hProcess6"/>
    <dgm:cxn modelId="{4743BFC0-08A0-414B-A174-A770AB143E8D}" type="presParOf" srcId="{9D68D022-2695-43AE-950C-800F3CD683A0}" destId="{3771EF4C-100B-4958-8422-38F429AB5B48}" srcOrd="0" destOrd="0" presId="urn:microsoft.com/office/officeart/2005/8/layout/hProcess6"/>
    <dgm:cxn modelId="{EA3D5D42-930C-48CE-8F44-2E0255F5D79E}" type="presParOf" srcId="{9D68D022-2695-43AE-950C-800F3CD683A0}" destId="{BDBA1367-D85D-4731-9242-F032A0A23DC3}" srcOrd="1" destOrd="0" presId="urn:microsoft.com/office/officeart/2005/8/layout/hProcess6"/>
    <dgm:cxn modelId="{AD2DD141-2A20-4E28-B629-31527748D8C9}" type="presParOf" srcId="{9D68D022-2695-43AE-950C-800F3CD683A0}" destId="{15D7E681-7C6E-49AC-9B8B-304515E8F32B}" srcOrd="2" destOrd="0" presId="urn:microsoft.com/office/officeart/2005/8/layout/hProcess6"/>
    <dgm:cxn modelId="{F4B6F3CB-5E68-4779-981E-6863F5CA98EA}" type="presParOf" srcId="{9D68D022-2695-43AE-950C-800F3CD683A0}" destId="{627824B9-1B22-4805-9C81-A46941A46427}" srcOrd="3" destOrd="0" presId="urn:microsoft.com/office/officeart/2005/8/layout/hProcess6"/>
    <dgm:cxn modelId="{C03213C8-06F8-4BFC-AE39-69B4DDB66240}" type="presParOf" srcId="{E09AA5C5-F9FB-4BC6-AA54-50F6380BA5BC}" destId="{1770A1DA-69DD-42C0-BDF7-3390309E452D}" srcOrd="5" destOrd="0" presId="urn:microsoft.com/office/officeart/2005/8/layout/hProcess6"/>
    <dgm:cxn modelId="{07CA5090-04B3-4762-BF69-8AB1A4756E86}" type="presParOf" srcId="{E09AA5C5-F9FB-4BC6-AA54-50F6380BA5BC}" destId="{F1685B0A-D4EE-4DFF-8981-B61A0343655D}" srcOrd="6" destOrd="0" presId="urn:microsoft.com/office/officeart/2005/8/layout/hProcess6"/>
    <dgm:cxn modelId="{1E8178FB-B5F1-4607-A3C7-C82C024A29D3}" type="presParOf" srcId="{F1685B0A-D4EE-4DFF-8981-B61A0343655D}" destId="{2322CC29-9256-4779-8C60-4C5F26F55472}" srcOrd="0" destOrd="0" presId="urn:microsoft.com/office/officeart/2005/8/layout/hProcess6"/>
    <dgm:cxn modelId="{90867511-9E56-4B7B-AC33-580D16FA2C55}" type="presParOf" srcId="{F1685B0A-D4EE-4DFF-8981-B61A0343655D}" destId="{373D1F10-FE3D-4E37-9E3F-A71F21C0DA85}" srcOrd="1" destOrd="0" presId="urn:microsoft.com/office/officeart/2005/8/layout/hProcess6"/>
    <dgm:cxn modelId="{CBC7D848-B82D-4C1F-ABF4-464C68DB0067}" type="presParOf" srcId="{F1685B0A-D4EE-4DFF-8981-B61A0343655D}" destId="{DCE55C31-C29B-4F10-B1A4-7EC74F8F38AC}" srcOrd="2" destOrd="0" presId="urn:microsoft.com/office/officeart/2005/8/layout/hProcess6"/>
    <dgm:cxn modelId="{E66D1ECA-0E50-4303-9CE9-A20DDACD2AC0}" type="presParOf" srcId="{F1685B0A-D4EE-4DFF-8981-B61A0343655D}" destId="{F83C13A3-F4AA-4444-A54B-D494FDCB1F74}" srcOrd="3" destOrd="0" presId="urn:microsoft.com/office/officeart/2005/8/layout/hProcess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10/25/2018</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10/25/2018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66305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1996552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1352100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45989599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70676076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September 11 RMS</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September 11 RMS</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16380347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9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7025461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23950959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0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178189775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6" name="Slide Number Placeholder 5"/>
          <p:cNvSpPr>
            <a:spLocks noGrp="1"/>
          </p:cNvSpPr>
          <p:nvPr>
            <p:ph type="sldNum" sz="quarter" idx="12"/>
          </p:nvPr>
        </p:nvSpPr>
        <p:spPr/>
        <p:txBody>
          <a:bodyPr/>
          <a:lstStyle/>
          <a:p>
            <a:fld id="{7FB3448A-0364-401F-8330-A4501FDA5A78}" type="slidenum">
              <a:rPr lang="en-US" smtClean="0"/>
              <a:t>‹#›</a:t>
            </a:fld>
            <a:endParaRPr lang="en-US"/>
          </a:p>
        </p:txBody>
      </p:sp>
    </p:spTree>
    <p:extLst>
      <p:ext uri="{BB962C8B-B14F-4D97-AF65-F5344CB8AC3E}">
        <p14:creationId xmlns:p14="http://schemas.microsoft.com/office/powerpoint/2010/main" val="364099468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September 11 RMS</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2" r:id="rId4"/>
    <p:sldLayoutId id="2147483663" r:id="rId5"/>
    <p:sldLayoutId id="2147483665" r:id="rId6"/>
    <p:sldLayoutId id="2147483666" r:id="rId7"/>
    <p:sldLayoutId id="2147483667" r:id="rId8"/>
    <p:sldLayoutId id="2147483668" r:id="rId9"/>
    <p:sldLayoutId id="2147483669" r:id="rId10"/>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ercot.com/content/services/programs/load/Demand%20Response%20Data%20Definitions%20and%20Technical%20Specification.doc"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246769"/>
          </a:xfrm>
          <a:prstGeom prst="rect">
            <a:avLst/>
          </a:prstGeom>
          <a:noFill/>
        </p:spPr>
        <p:txBody>
          <a:bodyPr wrap="square" rtlCol="0">
            <a:spAutoFit/>
          </a:bodyPr>
          <a:lstStyle/>
          <a:p>
            <a:r>
              <a:rPr lang="en-US" sz="2400" b="1" dirty="0" smtClean="0">
                <a:solidFill>
                  <a:schemeClr val="tx2"/>
                </a:solidFill>
              </a:rPr>
              <a:t>Price Responsive Load/Demand Response Data Collection for 2018 </a:t>
            </a:r>
            <a:endParaRPr lang="en-US" sz="2400" b="1" dirty="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pPr algn="ctr"/>
            <a:r>
              <a:rPr lang="en-US" sz="2000" b="1" dirty="0">
                <a:solidFill>
                  <a:schemeClr val="tx2"/>
                </a:solidFill>
              </a:rPr>
              <a:t>Demand Side Working Group – 10/26/2018</a:t>
            </a:r>
          </a:p>
          <a:p>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PUC Rule/Protocol</a:t>
            </a:r>
            <a:endParaRPr lang="en-US" dirty="0"/>
          </a:p>
        </p:txBody>
      </p:sp>
      <p:sp>
        <p:nvSpPr>
          <p:cNvPr id="3" name="Content Placeholder 2"/>
          <p:cNvSpPr>
            <a:spLocks noGrp="1"/>
          </p:cNvSpPr>
          <p:nvPr>
            <p:ph idx="1"/>
          </p:nvPr>
        </p:nvSpPr>
        <p:spPr>
          <a:xfrm>
            <a:off x="274320" y="762000"/>
            <a:ext cx="8534400" cy="5052221"/>
          </a:xfrm>
        </p:spPr>
        <p:txBody>
          <a:bodyPr/>
          <a:lstStyle/>
          <a:p>
            <a:r>
              <a:rPr lang="en-US" sz="2400" dirty="0"/>
              <a:t>Pursuant to PUC Subst. Rule §25.505(e) (5), “Load Serving Entities (LSEs) shall provide ERCOT with complete information on load response capabilities that are self-arranged or pursuant to bilateral agreements between LSEs and their customers</a:t>
            </a:r>
            <a:r>
              <a:rPr lang="en-US" sz="2400" dirty="0" smtClean="0"/>
              <a:t>”</a:t>
            </a:r>
          </a:p>
          <a:p>
            <a:endParaRPr lang="en-US" sz="2400" dirty="0"/>
          </a:p>
          <a:p>
            <a:r>
              <a:rPr lang="en-US" sz="2400" b="1" dirty="0"/>
              <a:t>3.10.7.2.1 Reporting of Demand Response</a:t>
            </a:r>
            <a:r>
              <a:rPr lang="en-US" sz="2400" dirty="0"/>
              <a:t> </a:t>
            </a:r>
            <a:endParaRPr lang="en-US" sz="2400" dirty="0" smtClean="0"/>
          </a:p>
          <a:p>
            <a:pPr lvl="1"/>
            <a:r>
              <a:rPr lang="en-US" sz="2200" dirty="0" smtClean="0">
                <a:solidFill>
                  <a:schemeClr val="accent2"/>
                </a:solidFill>
              </a:rPr>
              <a:t>(</a:t>
            </a:r>
            <a:r>
              <a:rPr lang="en-US" sz="2200" dirty="0">
                <a:solidFill>
                  <a:schemeClr val="accent2"/>
                </a:solidFill>
              </a:rPr>
              <a:t>2) On an annual basis, ERCOT shall work with Market Participants to produce a report summarizing Demand response programs, and MWs enrolled in Demand response in the ERCOT Region. This report shall be posted to the MIS Public Area no later than March 31st of each calendar year.</a:t>
            </a:r>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779649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
        <p:nvSpPr>
          <p:cNvPr id="5" name="Footer Placeholder 4"/>
          <p:cNvSpPr>
            <a:spLocks noGrp="1"/>
          </p:cNvSpPr>
          <p:nvPr>
            <p:ph type="ftr" sz="quarter" idx="11"/>
          </p:nvPr>
        </p:nvSpPr>
        <p:spPr/>
        <p:txBody>
          <a:bodyPr/>
          <a:lstStyle/>
          <a:p>
            <a:r>
              <a:rPr lang="en-US" smtClean="0"/>
              <a:t>September 11 RMS</a:t>
            </a:r>
            <a:endParaRPr lang="en-US"/>
          </a:p>
        </p:txBody>
      </p:sp>
      <p:sp>
        <p:nvSpPr>
          <p:cNvPr id="7" name="Title 1"/>
          <p:cNvSpPr>
            <a:spLocks noGrp="1"/>
          </p:cNvSpPr>
          <p:nvPr>
            <p:ph type="title"/>
          </p:nvPr>
        </p:nvSpPr>
        <p:spPr>
          <a:xfrm>
            <a:off x="381000" y="243682"/>
            <a:ext cx="8458200" cy="518318"/>
          </a:xfrm>
        </p:spPr>
        <p:txBody>
          <a:bodyPr/>
          <a:lstStyle/>
          <a:p>
            <a:r>
              <a:rPr lang="en-US" dirty="0" smtClean="0"/>
              <a:t>Timeline for Summer 2018 snapshot and data collection</a:t>
            </a:r>
            <a:endParaRPr lang="en-US" dirty="0"/>
          </a:p>
        </p:txBody>
      </p:sp>
      <p:graphicFrame>
        <p:nvGraphicFramePr>
          <p:cNvPr id="8" name="Diagram 7"/>
          <p:cNvGraphicFramePr/>
          <p:nvPr>
            <p:extLst>
              <p:ext uri="{D42A27DB-BD31-4B8C-83A1-F6EECF244321}">
                <p14:modId xmlns:p14="http://schemas.microsoft.com/office/powerpoint/2010/main" val="141329876"/>
              </p:ext>
            </p:extLst>
          </p:nvPr>
        </p:nvGraphicFramePr>
        <p:xfrm>
          <a:off x="228600" y="1295399"/>
          <a:ext cx="8458200" cy="416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6781800" y="2667000"/>
            <a:ext cx="1295400" cy="1384995"/>
          </a:xfrm>
          <a:prstGeom prst="rect">
            <a:avLst/>
          </a:prstGeom>
          <a:noFill/>
        </p:spPr>
        <p:txBody>
          <a:bodyPr wrap="square" rtlCol="0">
            <a:spAutoFit/>
          </a:bodyPr>
          <a:lstStyle/>
          <a:p>
            <a:pPr marL="115888" indent="-115888">
              <a:buFont typeface="Arial" panose="020B0604020202020204" pitchFamily="34" charset="0"/>
              <a:buChar char="•"/>
            </a:pPr>
            <a:r>
              <a:rPr lang="en-US" sz="1200" b="1" dirty="0" smtClean="0"/>
              <a:t>ERCOT sends survey to REPs on 12/3</a:t>
            </a:r>
          </a:p>
          <a:p>
            <a:pPr marL="171450" indent="-171450">
              <a:buFont typeface="Arial" panose="020B0604020202020204" pitchFamily="34" charset="0"/>
              <a:buChar char="•"/>
            </a:pPr>
            <a:r>
              <a:rPr lang="en-US" sz="1200" b="1" dirty="0" smtClean="0"/>
              <a:t>Survey responses due on 12/14</a:t>
            </a:r>
            <a:endParaRPr lang="en-US" sz="1200" b="1" dirty="0"/>
          </a:p>
        </p:txBody>
      </p:sp>
      <p:sp>
        <p:nvSpPr>
          <p:cNvPr id="10" name="TextBox 9"/>
          <p:cNvSpPr txBox="1"/>
          <p:nvPr/>
        </p:nvSpPr>
        <p:spPr>
          <a:xfrm>
            <a:off x="381000" y="4860834"/>
            <a:ext cx="8153400" cy="1200329"/>
          </a:xfrm>
          <a:prstGeom prst="rect">
            <a:avLst/>
          </a:prstGeom>
          <a:noFill/>
        </p:spPr>
        <p:txBody>
          <a:bodyPr wrap="square" rtlCol="0">
            <a:spAutoFit/>
          </a:bodyPr>
          <a:lstStyle/>
          <a:p>
            <a:r>
              <a:rPr lang="en-US" i="1" dirty="0" smtClean="0">
                <a:solidFill>
                  <a:srgbClr val="FF0000"/>
                </a:solidFill>
              </a:rPr>
              <a:t>Note: The snapshot and data collection instructions contained in this presentation do not apply to NOIE LSEs. For NOIE LSEs ERCOT will use the boundary meters to estimate their demand response and may contact them directly with any follow up questions. </a:t>
            </a:r>
            <a:endParaRPr lang="en-US" i="1" dirty="0">
              <a:solidFill>
                <a:srgbClr val="FF0000"/>
              </a:solidFill>
            </a:endParaRPr>
          </a:p>
        </p:txBody>
      </p:sp>
    </p:spTree>
    <p:extLst>
      <p:ext uri="{BB962C8B-B14F-4D97-AF65-F5344CB8AC3E}">
        <p14:creationId xmlns:p14="http://schemas.microsoft.com/office/powerpoint/2010/main" val="23973264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Details behind dates</a:t>
            </a:r>
            <a:endParaRPr lang="en-US" dirty="0"/>
          </a:p>
        </p:txBody>
      </p:sp>
      <p:sp>
        <p:nvSpPr>
          <p:cNvPr id="3" name="Content Placeholder 2"/>
          <p:cNvSpPr>
            <a:spLocks noGrp="1"/>
          </p:cNvSpPr>
          <p:nvPr>
            <p:ph idx="1"/>
          </p:nvPr>
        </p:nvSpPr>
        <p:spPr>
          <a:xfrm>
            <a:off x="304800" y="914400"/>
            <a:ext cx="8534400" cy="5638800"/>
          </a:xfrm>
        </p:spPr>
        <p:txBody>
          <a:bodyPr/>
          <a:lstStyle/>
          <a:p>
            <a:r>
              <a:rPr lang="en-US" sz="1800" b="1" dirty="0" smtClean="0">
                <a:solidFill>
                  <a:schemeClr val="tx1"/>
                </a:solidFill>
              </a:rPr>
              <a:t>September 28, 2018 </a:t>
            </a:r>
            <a:r>
              <a:rPr lang="en-US" sz="1800" dirty="0" smtClean="0">
                <a:solidFill>
                  <a:schemeClr val="tx1"/>
                </a:solidFill>
              </a:rPr>
              <a:t>– Snapshot date: Each REP compiles list of ESIIDs enrolled in DR product types</a:t>
            </a:r>
          </a:p>
          <a:p>
            <a:r>
              <a:rPr lang="en-US" sz="1800" b="1" dirty="0" smtClean="0">
                <a:solidFill>
                  <a:schemeClr val="tx1"/>
                </a:solidFill>
              </a:rPr>
              <a:t>October 15, 2018 </a:t>
            </a:r>
            <a:r>
              <a:rPr lang="en-US" sz="1800" dirty="0" smtClean="0">
                <a:solidFill>
                  <a:schemeClr val="tx1"/>
                </a:solidFill>
              </a:rPr>
              <a:t>– Start of file submissions to ERCOT by each REP who had ESI IDs enrolled in the product types</a:t>
            </a:r>
          </a:p>
          <a:p>
            <a:pPr lvl="1"/>
            <a:r>
              <a:rPr lang="en-US" sz="1600" dirty="0" smtClean="0">
                <a:solidFill>
                  <a:schemeClr val="tx1"/>
                </a:solidFill>
              </a:rPr>
              <a:t>ERCOT will screen files for data errors and send reports back to REPs</a:t>
            </a:r>
          </a:p>
          <a:p>
            <a:pPr lvl="1"/>
            <a:r>
              <a:rPr lang="en-US" sz="1600" dirty="0" smtClean="0">
                <a:solidFill>
                  <a:schemeClr val="tx1"/>
                </a:solidFill>
              </a:rPr>
              <a:t>REPs make corrections and resubmit files</a:t>
            </a:r>
          </a:p>
          <a:p>
            <a:pPr lvl="1"/>
            <a:r>
              <a:rPr lang="en-US" sz="1600" dirty="0" smtClean="0">
                <a:solidFill>
                  <a:schemeClr val="tx1"/>
                </a:solidFill>
              </a:rPr>
              <a:t>REP </a:t>
            </a:r>
            <a:r>
              <a:rPr lang="en-US" sz="1600" dirty="0">
                <a:solidFill>
                  <a:schemeClr val="tx1"/>
                </a:solidFill>
              </a:rPr>
              <a:t>should make all necessary corrections and re-send the full file to ERCOT</a:t>
            </a:r>
          </a:p>
          <a:p>
            <a:pPr lvl="1"/>
            <a:r>
              <a:rPr lang="en-US" sz="1600" dirty="0">
                <a:solidFill>
                  <a:schemeClr val="tx1"/>
                </a:solidFill>
              </a:rPr>
              <a:t>ERCOT will use the last file sent for data </a:t>
            </a:r>
            <a:r>
              <a:rPr lang="en-US" sz="1600" dirty="0" smtClean="0">
                <a:solidFill>
                  <a:schemeClr val="tx1"/>
                </a:solidFill>
              </a:rPr>
              <a:t>analysis</a:t>
            </a:r>
          </a:p>
          <a:p>
            <a:pPr>
              <a:lnSpc>
                <a:spcPct val="200000"/>
              </a:lnSpc>
            </a:pPr>
            <a:r>
              <a:rPr lang="en-US" sz="1800" b="1" dirty="0" smtClean="0">
                <a:solidFill>
                  <a:schemeClr val="tx1"/>
                </a:solidFill>
              </a:rPr>
              <a:t>November 16, 2018 </a:t>
            </a:r>
            <a:r>
              <a:rPr lang="en-US" sz="1800" dirty="0" smtClean="0">
                <a:solidFill>
                  <a:schemeClr val="tx1"/>
                </a:solidFill>
              </a:rPr>
              <a:t>– Deadline submission of corrected files </a:t>
            </a:r>
          </a:p>
          <a:p>
            <a:r>
              <a:rPr lang="en-US" sz="1800" b="1" dirty="0" smtClean="0">
                <a:solidFill>
                  <a:schemeClr val="tx1"/>
                </a:solidFill>
              </a:rPr>
              <a:t>December 3, 2018 </a:t>
            </a:r>
            <a:r>
              <a:rPr lang="en-US" sz="1800" dirty="0" smtClean="0">
                <a:solidFill>
                  <a:schemeClr val="tx1"/>
                </a:solidFill>
              </a:rPr>
              <a:t>– ERCOT will send Survey Monkey links to REPs to gather event-specific information </a:t>
            </a:r>
          </a:p>
          <a:p>
            <a:pPr>
              <a:lnSpc>
                <a:spcPct val="200000"/>
              </a:lnSpc>
            </a:pPr>
            <a:r>
              <a:rPr lang="en-US" sz="1800" b="1" dirty="0" smtClean="0">
                <a:solidFill>
                  <a:schemeClr val="tx1"/>
                </a:solidFill>
              </a:rPr>
              <a:t>December 14, 2018 </a:t>
            </a:r>
            <a:r>
              <a:rPr lang="en-US" sz="1800" dirty="0" smtClean="0">
                <a:solidFill>
                  <a:schemeClr val="tx1"/>
                </a:solidFill>
              </a:rPr>
              <a:t>– Survey responses due to ERCOT</a:t>
            </a:r>
          </a:p>
          <a:p>
            <a:r>
              <a:rPr lang="en-US" sz="1800" b="1" dirty="0" smtClean="0">
                <a:solidFill>
                  <a:schemeClr val="tx1"/>
                </a:solidFill>
              </a:rPr>
              <a:t>Note </a:t>
            </a:r>
            <a:r>
              <a:rPr lang="en-US" sz="1800" dirty="0">
                <a:solidFill>
                  <a:schemeClr val="tx1"/>
                </a:solidFill>
              </a:rPr>
              <a:t>– If REPs sent Conservation Alerts to their </a:t>
            </a:r>
            <a:r>
              <a:rPr lang="en-US" sz="1800" dirty="0" smtClean="0">
                <a:solidFill>
                  <a:schemeClr val="tx1"/>
                </a:solidFill>
              </a:rPr>
              <a:t>customers</a:t>
            </a:r>
            <a:endParaRPr lang="en-US" sz="1800" dirty="0">
              <a:solidFill>
                <a:schemeClr val="tx1"/>
              </a:solidFill>
            </a:endParaRPr>
          </a:p>
          <a:p>
            <a:pPr lvl="1"/>
            <a:r>
              <a:rPr lang="en-US" sz="1600" dirty="0" smtClean="0">
                <a:solidFill>
                  <a:schemeClr val="tx1"/>
                </a:solidFill>
              </a:rPr>
              <a:t>Do not report this as a Demand Response Program</a:t>
            </a:r>
          </a:p>
          <a:p>
            <a:pPr lvl="1"/>
            <a:r>
              <a:rPr lang="en-US" sz="1600" dirty="0" smtClean="0">
                <a:solidFill>
                  <a:schemeClr val="tx1"/>
                </a:solidFill>
              </a:rPr>
              <a:t>ERCOT will modify the Event Survey to capture this activity</a:t>
            </a:r>
            <a:endParaRPr lang="en-US" sz="1600" dirty="0">
              <a:solidFill>
                <a:schemeClr val="tx1"/>
              </a:solidFill>
            </a:endParaRPr>
          </a:p>
          <a:p>
            <a:pPr>
              <a:lnSpc>
                <a:spcPct val="200000"/>
              </a:lnSpc>
            </a:pPr>
            <a:endParaRPr lang="en-US" sz="1800" dirty="0">
              <a:solidFill>
                <a:schemeClr val="tx1"/>
              </a:solidFill>
            </a:endParaRPr>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5866045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 categories &amp; definitions (1 of 2)</a:t>
            </a:r>
            <a:endParaRPr lang="en-US" dirty="0"/>
          </a:p>
        </p:txBody>
      </p:sp>
      <p:sp>
        <p:nvSpPr>
          <p:cNvPr id="3" name="Content Placeholder 2"/>
          <p:cNvSpPr>
            <a:spLocks noGrp="1"/>
          </p:cNvSpPr>
          <p:nvPr>
            <p:ph idx="1"/>
          </p:nvPr>
        </p:nvSpPr>
        <p:spPr>
          <a:xfrm>
            <a:off x="285750" y="914400"/>
            <a:ext cx="8648700" cy="5052221"/>
          </a:xfrm>
        </p:spPr>
        <p:txBody>
          <a:bodyPr/>
          <a:lstStyle/>
          <a:p>
            <a:pPr marL="0" indent="0">
              <a:buNone/>
            </a:pPr>
            <a:r>
              <a:rPr lang="en-US" sz="1700" b="1" dirty="0">
                <a:solidFill>
                  <a:schemeClr val="tx1"/>
                </a:solidFill>
              </a:rPr>
              <a:t>RTP – Real Time Pricing </a:t>
            </a:r>
            <a:r>
              <a:rPr lang="en-US" sz="1700" dirty="0">
                <a:solidFill>
                  <a:schemeClr val="tx1"/>
                </a:solidFill>
              </a:rPr>
              <a:t>- retail prices for all hours or intervals based on ERCOT Real-Time Settlement Point Prices for the premise Load Zone, calculated every 15 minutes, or other real-time wholesale price indicator(s</a:t>
            </a:r>
            <a:r>
              <a:rPr lang="en-US" sz="1700" dirty="0" smtClean="0">
                <a:solidFill>
                  <a:schemeClr val="tx1"/>
                </a:solidFill>
              </a:rPr>
              <a:t>).</a:t>
            </a:r>
          </a:p>
          <a:p>
            <a:pPr marL="0" indent="0">
              <a:spcBef>
                <a:spcPts val="0"/>
              </a:spcBef>
              <a:buNone/>
            </a:pPr>
            <a:r>
              <a:rPr lang="en-US" sz="1700" dirty="0" smtClean="0">
                <a:solidFill>
                  <a:schemeClr val="tx1"/>
                </a:solidFill>
              </a:rPr>
              <a:t> </a:t>
            </a:r>
          </a:p>
          <a:p>
            <a:pPr marL="0" indent="0">
              <a:buNone/>
            </a:pPr>
            <a:r>
              <a:rPr lang="en-US" sz="1700" b="1" dirty="0" smtClean="0">
                <a:solidFill>
                  <a:schemeClr val="tx1"/>
                </a:solidFill>
              </a:rPr>
              <a:t>BI </a:t>
            </a:r>
            <a:r>
              <a:rPr lang="en-US" sz="1700" b="1" dirty="0">
                <a:solidFill>
                  <a:schemeClr val="tx1"/>
                </a:solidFill>
              </a:rPr>
              <a:t>– Block &amp; Index </a:t>
            </a:r>
            <a:r>
              <a:rPr lang="en-US" sz="1700" dirty="0">
                <a:solidFill>
                  <a:schemeClr val="tx1"/>
                </a:solidFill>
              </a:rPr>
              <a:t>– fixed pricing for a defined volume of usage, coupled with pricing indexed to the wholesale market for usage exceeding the </a:t>
            </a:r>
            <a:r>
              <a:rPr lang="en-US" sz="1700" dirty="0" smtClean="0">
                <a:solidFill>
                  <a:schemeClr val="tx1"/>
                </a:solidFill>
              </a:rPr>
              <a:t>block</a:t>
            </a:r>
            <a:r>
              <a:rPr lang="en-US" sz="1700" dirty="0">
                <a:solidFill>
                  <a:schemeClr val="tx1"/>
                </a:solidFill>
              </a:rPr>
              <a:t>. Block prices and volumes may vary by time of day/week</a:t>
            </a:r>
            <a:r>
              <a:rPr lang="en-US" sz="1700" dirty="0" smtClean="0">
                <a:solidFill>
                  <a:schemeClr val="tx1"/>
                </a:solidFill>
              </a:rPr>
              <a:t>.</a:t>
            </a:r>
          </a:p>
          <a:p>
            <a:pPr marL="0" indent="0">
              <a:spcBef>
                <a:spcPts val="0"/>
              </a:spcBef>
              <a:buNone/>
            </a:pPr>
            <a:endParaRPr lang="en-US" sz="1700" dirty="0">
              <a:solidFill>
                <a:schemeClr val="tx1"/>
              </a:solidFill>
            </a:endParaRPr>
          </a:p>
          <a:p>
            <a:pPr marL="0" indent="0">
              <a:buNone/>
            </a:pPr>
            <a:r>
              <a:rPr lang="en-US" sz="1700" b="1" dirty="0" smtClean="0">
                <a:solidFill>
                  <a:schemeClr val="tx1"/>
                </a:solidFill>
              </a:rPr>
              <a:t>CPP </a:t>
            </a:r>
            <a:r>
              <a:rPr lang="en-US" sz="1700" b="1" dirty="0">
                <a:solidFill>
                  <a:schemeClr val="tx1"/>
                </a:solidFill>
              </a:rPr>
              <a:t>– Critical Peak Pricing </a:t>
            </a:r>
            <a:r>
              <a:rPr lang="en-US" sz="1700" dirty="0">
                <a:solidFill>
                  <a:schemeClr val="tx1"/>
                </a:solidFill>
              </a:rPr>
              <a:t>–prices that rise during critical peaks: limited duration periods of time identified by the LSE that usually correlate to high prices in the real-time wholesale market. Critical peak events may occur a limited number of </a:t>
            </a:r>
            <a:r>
              <a:rPr lang="en-US" sz="1700" dirty="0" smtClean="0">
                <a:solidFill>
                  <a:schemeClr val="tx1"/>
                </a:solidFill>
              </a:rPr>
              <a:t>times </a:t>
            </a:r>
            <a:r>
              <a:rPr lang="en-US" sz="1700" dirty="0">
                <a:solidFill>
                  <a:schemeClr val="tx1"/>
                </a:solidFill>
              </a:rPr>
              <a:t>per year and typically are communicated a day in advance</a:t>
            </a:r>
            <a:r>
              <a:rPr lang="en-US" sz="1700" dirty="0" smtClean="0">
                <a:solidFill>
                  <a:schemeClr val="tx1"/>
                </a:solidFill>
              </a:rPr>
              <a:t>.</a:t>
            </a:r>
          </a:p>
          <a:p>
            <a:pPr marL="0" indent="0">
              <a:spcBef>
                <a:spcPts val="0"/>
              </a:spcBef>
              <a:buNone/>
            </a:pPr>
            <a:r>
              <a:rPr lang="en-US" sz="1700" dirty="0" smtClean="0">
                <a:solidFill>
                  <a:schemeClr val="tx1"/>
                </a:solidFill>
              </a:rPr>
              <a:t> </a:t>
            </a:r>
          </a:p>
          <a:p>
            <a:pPr marL="0" indent="0">
              <a:buNone/>
            </a:pPr>
            <a:r>
              <a:rPr lang="en-US" sz="1700" b="1" dirty="0">
                <a:solidFill>
                  <a:schemeClr val="tx1"/>
                </a:solidFill>
              </a:rPr>
              <a:t>PR – Peak Rebates </a:t>
            </a:r>
            <a:r>
              <a:rPr lang="en-US" sz="1700" dirty="0">
                <a:solidFill>
                  <a:schemeClr val="tx1"/>
                </a:solidFill>
              </a:rPr>
              <a:t>– a retail offering in which the customer is eligible for a financial incentive paid for load reductions taken during periods of time identified by the LSE and communicated to the customer during the prior day or the event day or both. LSE has defined a method to identify whether a customer has responded and to quantify the response amount. Payment (rebate) to customer is based upon customer’s response. </a:t>
            </a:r>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9629869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410200"/>
          </a:xfrm>
        </p:spPr>
        <p:txBody>
          <a:bodyPr/>
          <a:lstStyle/>
          <a:p>
            <a:pPr marL="0" indent="0">
              <a:buNone/>
            </a:pPr>
            <a:r>
              <a:rPr lang="en-US" sz="1550" b="1" dirty="0">
                <a:solidFill>
                  <a:schemeClr val="tx1"/>
                </a:solidFill>
              </a:rPr>
              <a:t>TOU – Time of Use </a:t>
            </a:r>
            <a:r>
              <a:rPr lang="en-US" sz="1550" dirty="0">
                <a:solidFill>
                  <a:schemeClr val="tx1"/>
                </a:solidFill>
              </a:rPr>
              <a:t>— prices that vary across defined blocks of hours, with predefined prices and schedules. (As used here, does not apply to seasonal adjustments). TOU Example – free evening or free </a:t>
            </a:r>
            <a:r>
              <a:rPr lang="en-US" sz="1550" dirty="0" smtClean="0">
                <a:solidFill>
                  <a:schemeClr val="tx1"/>
                </a:solidFill>
              </a:rPr>
              <a:t>weekend hours</a:t>
            </a:r>
          </a:p>
          <a:p>
            <a:pPr marL="0" indent="0">
              <a:spcBef>
                <a:spcPts val="0"/>
              </a:spcBef>
              <a:buNone/>
            </a:pPr>
            <a:endParaRPr lang="en-US" sz="1550" dirty="0" smtClean="0">
              <a:solidFill>
                <a:schemeClr val="tx1"/>
              </a:solidFill>
            </a:endParaRPr>
          </a:p>
          <a:p>
            <a:pPr marL="0" indent="0">
              <a:buNone/>
            </a:pPr>
            <a:r>
              <a:rPr lang="en-US" sz="1550" b="1" dirty="0">
                <a:solidFill>
                  <a:schemeClr val="tx1"/>
                </a:solidFill>
              </a:rPr>
              <a:t>OLC – Other Direct Load Control </a:t>
            </a:r>
            <a:r>
              <a:rPr lang="en-US" sz="1550" dirty="0">
                <a:solidFill>
                  <a:schemeClr val="tx1"/>
                </a:solidFill>
              </a:rPr>
              <a:t>– contracts that allow the LSE or a third party to control the customer’s load remotely for economic or grid reliability purposes. This category applies to Direct Load Control (DLC) not associated with the customer’s energy price, and with different deployment criteria than described elsewhere. (Avoid double counting if DLC data was reported in other categories.) Customer incentive is predefined and does not vary based upon the response</a:t>
            </a:r>
            <a:r>
              <a:rPr lang="en-US" sz="1550" dirty="0" smtClean="0">
                <a:solidFill>
                  <a:schemeClr val="tx1"/>
                </a:solidFill>
              </a:rPr>
              <a:t>.</a:t>
            </a:r>
          </a:p>
          <a:p>
            <a:pPr marL="0" indent="0">
              <a:spcBef>
                <a:spcPts val="0"/>
              </a:spcBef>
              <a:buNone/>
            </a:pPr>
            <a:endParaRPr lang="en-US" sz="1550" dirty="0" smtClean="0">
              <a:solidFill>
                <a:schemeClr val="tx1"/>
              </a:solidFill>
            </a:endParaRPr>
          </a:p>
          <a:p>
            <a:pPr marL="0" indent="0">
              <a:buNone/>
            </a:pPr>
            <a:r>
              <a:rPr lang="en-US" sz="1550" b="1" dirty="0">
                <a:solidFill>
                  <a:schemeClr val="tx1"/>
                </a:solidFill>
              </a:rPr>
              <a:t>OTH – Other Voluntary Demand Response Product </a:t>
            </a:r>
            <a:r>
              <a:rPr lang="en-US" sz="1550" dirty="0">
                <a:solidFill>
                  <a:schemeClr val="tx1"/>
                </a:solidFill>
              </a:rPr>
              <a:t>– any retail product not covered in the other categories that includes a demand response incentive or </a:t>
            </a:r>
            <a:r>
              <a:rPr lang="en-US" sz="1550" dirty="0" smtClean="0">
                <a:solidFill>
                  <a:schemeClr val="tx1"/>
                </a:solidFill>
              </a:rPr>
              <a:t>signal.</a:t>
            </a:r>
          </a:p>
          <a:p>
            <a:pPr marL="0" indent="0">
              <a:spcBef>
                <a:spcPts val="0"/>
              </a:spcBef>
              <a:buNone/>
            </a:pPr>
            <a:endParaRPr lang="en-US" sz="1550" dirty="0" smtClean="0">
              <a:solidFill>
                <a:schemeClr val="tx1"/>
              </a:solidFill>
            </a:endParaRPr>
          </a:p>
          <a:p>
            <a:pPr marL="0" indent="0">
              <a:buNone/>
            </a:pPr>
            <a:r>
              <a:rPr lang="en-US" sz="1550" dirty="0">
                <a:solidFill>
                  <a:schemeClr val="tx1"/>
                </a:solidFill>
              </a:rPr>
              <a:t>Reminder – we are not using the following codes: </a:t>
            </a:r>
            <a:endParaRPr lang="en-US" sz="1550" dirty="0" smtClean="0">
              <a:solidFill>
                <a:schemeClr val="tx1"/>
              </a:solidFill>
            </a:endParaRPr>
          </a:p>
          <a:p>
            <a:pPr marL="0" indent="0">
              <a:buNone/>
            </a:pPr>
            <a:r>
              <a:rPr lang="en-US" sz="1550" dirty="0" smtClean="0">
                <a:solidFill>
                  <a:schemeClr val="tx1"/>
                </a:solidFill>
              </a:rPr>
              <a:t>4CP </a:t>
            </a:r>
            <a:r>
              <a:rPr lang="en-US" sz="1550" dirty="0">
                <a:solidFill>
                  <a:schemeClr val="tx1"/>
                </a:solidFill>
              </a:rPr>
              <a:t>– Four Coincident Peak </a:t>
            </a:r>
            <a:endParaRPr lang="en-US" sz="1550" dirty="0" smtClean="0">
              <a:solidFill>
                <a:schemeClr val="tx1"/>
              </a:solidFill>
            </a:endParaRPr>
          </a:p>
          <a:p>
            <a:pPr marL="0" indent="0">
              <a:buNone/>
            </a:pPr>
            <a:r>
              <a:rPr lang="en-US" sz="1550" dirty="0" smtClean="0">
                <a:solidFill>
                  <a:schemeClr val="tx1"/>
                </a:solidFill>
              </a:rPr>
              <a:t>FO </a:t>
            </a:r>
            <a:r>
              <a:rPr lang="en-US" sz="1550" dirty="0">
                <a:solidFill>
                  <a:schemeClr val="tx1"/>
                </a:solidFill>
              </a:rPr>
              <a:t>– Financial </a:t>
            </a:r>
            <a:r>
              <a:rPr lang="en-US" sz="1550" dirty="0" smtClean="0">
                <a:solidFill>
                  <a:schemeClr val="tx1"/>
                </a:solidFill>
              </a:rPr>
              <a:t>Option</a:t>
            </a:r>
          </a:p>
          <a:p>
            <a:pPr marL="0" indent="0">
              <a:spcBef>
                <a:spcPts val="0"/>
              </a:spcBef>
              <a:buNone/>
            </a:pPr>
            <a:endParaRPr lang="en-US" sz="1550" dirty="0" smtClean="0">
              <a:solidFill>
                <a:schemeClr val="tx1"/>
              </a:solidFill>
            </a:endParaRPr>
          </a:p>
          <a:p>
            <a:pPr marL="0" indent="0">
              <a:buNone/>
            </a:pPr>
            <a:r>
              <a:rPr lang="en-US" sz="1550" dirty="0">
                <a:solidFill>
                  <a:schemeClr val="tx1"/>
                </a:solidFill>
              </a:rPr>
              <a:t>The full technical specification document that these definitions were pulled from can be found here: </a:t>
            </a:r>
            <a:endParaRPr lang="en-US" sz="1550" dirty="0" smtClean="0">
              <a:solidFill>
                <a:schemeClr val="tx1"/>
              </a:solidFill>
            </a:endParaRPr>
          </a:p>
          <a:p>
            <a:pPr marL="0" indent="0">
              <a:buNone/>
            </a:pPr>
            <a:r>
              <a:rPr lang="en-US" sz="1550" dirty="0" smtClean="0">
                <a:hlinkClick r:id="rId3"/>
              </a:rPr>
              <a:t>http://www.ercot.com/content/services/programs/load/Demand%20Response%20Data%20Definitions%20and%20Technical%20Specification.doc</a:t>
            </a:r>
            <a:endParaRPr lang="en-US" sz="1550" dirty="0" smtClean="0"/>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6</a:t>
            </a:fld>
            <a:endParaRPr lang="en-US"/>
          </a:p>
        </p:txBody>
      </p:sp>
      <p:sp>
        <p:nvSpPr>
          <p:cNvPr id="6" name="Title 1"/>
          <p:cNvSpPr>
            <a:spLocks noGrp="1"/>
          </p:cNvSpPr>
          <p:nvPr>
            <p:ph type="title"/>
          </p:nvPr>
        </p:nvSpPr>
        <p:spPr/>
        <p:txBody>
          <a:bodyPr/>
          <a:lstStyle/>
          <a:p>
            <a:r>
              <a:rPr lang="en-US" dirty="0" smtClean="0"/>
              <a:t>Product categories &amp; definitions (2 of 2)</a:t>
            </a:r>
            <a:endParaRPr lang="en-US" dirty="0"/>
          </a:p>
        </p:txBody>
      </p:sp>
    </p:spTree>
    <p:extLst>
      <p:ext uri="{BB962C8B-B14F-4D97-AF65-F5344CB8AC3E}">
        <p14:creationId xmlns:p14="http://schemas.microsoft.com/office/powerpoint/2010/main" val="8680777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066800"/>
            <a:ext cx="8610600" cy="5105400"/>
          </a:xfrm>
        </p:spPr>
        <p:txBody>
          <a:bodyPr/>
          <a:lstStyle/>
          <a:p>
            <a:r>
              <a:rPr lang="en-US" sz="1800" dirty="0" smtClean="0"/>
              <a:t>26 REPs have submitted files for 905,883 ESIIDs</a:t>
            </a:r>
          </a:p>
          <a:p>
            <a:pPr lvl="1"/>
            <a:r>
              <a:rPr lang="en-US" sz="1800" dirty="0" smtClean="0"/>
              <a:t>Increase of 36,000 ESIIDs over 2017</a:t>
            </a:r>
          </a:p>
          <a:p>
            <a:pPr lvl="1"/>
            <a:r>
              <a:rPr lang="en-US" sz="1800" dirty="0" smtClean="0"/>
              <a:t>Submission ok: 891,898 </a:t>
            </a:r>
          </a:p>
          <a:p>
            <a:pPr lvl="1"/>
            <a:r>
              <a:rPr lang="en-US" sz="1800" dirty="0" smtClean="0"/>
              <a:t>Submission with errors: 14,409</a:t>
            </a:r>
          </a:p>
          <a:p>
            <a:pPr lvl="1"/>
            <a:r>
              <a:rPr lang="en-US" sz="1800" dirty="0" smtClean="0"/>
              <a:t>2 REPs submitted this year but did not last year: 7,800 ESIIDs</a:t>
            </a:r>
          </a:p>
          <a:p>
            <a:pPr lvl="1"/>
            <a:r>
              <a:rPr lang="en-US" sz="1800" dirty="0" smtClean="0"/>
              <a:t>1 </a:t>
            </a:r>
            <a:r>
              <a:rPr lang="en-US" sz="1800" dirty="0"/>
              <a:t>REP submitted this year but did not last </a:t>
            </a:r>
            <a:r>
              <a:rPr lang="en-US" sz="1800" dirty="0" smtClean="0"/>
              <a:t>year; the file was rejected for bad format</a:t>
            </a:r>
          </a:p>
          <a:p>
            <a:endParaRPr lang="en-US" sz="1800" dirty="0"/>
          </a:p>
          <a:p>
            <a:r>
              <a:rPr lang="en-US" sz="1800" dirty="0" smtClean="0"/>
              <a:t>In 2017, 41 Reps submitted files for 975,000 ESIIDs</a:t>
            </a:r>
          </a:p>
          <a:p>
            <a:endParaRPr lang="en-US" sz="1800" dirty="0"/>
          </a:p>
          <a:p>
            <a:r>
              <a:rPr lang="en-US" sz="1800" dirty="0" smtClean="0"/>
              <a:t>15 REPs submitted files in 2017, but have not submitted files yet this year</a:t>
            </a:r>
          </a:p>
          <a:p>
            <a:pPr lvl="1"/>
            <a:r>
              <a:rPr lang="en-US" sz="1800" dirty="0" smtClean="0"/>
              <a:t>These REPs submitted 120,149 ESIIDs last year</a:t>
            </a:r>
          </a:p>
          <a:p>
            <a:pPr lvl="1"/>
            <a:r>
              <a:rPr lang="en-US" sz="1800" dirty="0" smtClean="0"/>
              <a:t>ERCOT will be following up with these REPs</a:t>
            </a:r>
          </a:p>
          <a:p>
            <a:endParaRPr lang="en-US" sz="1550" dirty="0" smtClean="0"/>
          </a:p>
          <a:p>
            <a:pPr lvl="1"/>
            <a:endParaRPr lang="en-US" sz="1350" dirty="0"/>
          </a:p>
          <a:p>
            <a:pPr marL="457200" lvl="1" indent="0">
              <a:buNone/>
            </a:pPr>
            <a:endParaRPr lang="en-US" sz="1350" dirty="0" smtClean="0"/>
          </a:p>
        </p:txBody>
      </p:sp>
      <p:sp>
        <p:nvSpPr>
          <p:cNvPr id="4" name="Footer Placeholder 3"/>
          <p:cNvSpPr>
            <a:spLocks noGrp="1"/>
          </p:cNvSpPr>
          <p:nvPr>
            <p:ph type="ftr" sz="quarter" idx="11"/>
          </p:nvPr>
        </p:nvSpPr>
        <p:spPr/>
        <p:txBody>
          <a:bodyPr/>
          <a:lstStyle/>
          <a:p>
            <a:r>
              <a:rPr lang="en-US" smtClean="0"/>
              <a:t>September 11 RMS</a:t>
            </a:r>
            <a:endParaRPr lang="en-US"/>
          </a:p>
        </p:txBody>
      </p:sp>
      <p:sp>
        <p:nvSpPr>
          <p:cNvPr id="5" name="Slide Number Placeholder 4"/>
          <p:cNvSpPr>
            <a:spLocks noGrp="1"/>
          </p:cNvSpPr>
          <p:nvPr>
            <p:ph type="sldNum" sz="quarter" idx="4"/>
          </p:nvPr>
        </p:nvSpPr>
        <p:spPr/>
        <p:txBody>
          <a:bodyPr/>
          <a:lstStyle/>
          <a:p>
            <a:fld id="{1D93BD3E-1E9A-4970-A6F7-E7AC52762E0C}" type="slidenum">
              <a:rPr lang="en-US" smtClean="0"/>
              <a:pPr/>
              <a:t>7</a:t>
            </a:fld>
            <a:endParaRPr lang="en-US"/>
          </a:p>
        </p:txBody>
      </p:sp>
      <p:sp>
        <p:nvSpPr>
          <p:cNvPr id="6" name="Title 1"/>
          <p:cNvSpPr>
            <a:spLocks noGrp="1"/>
          </p:cNvSpPr>
          <p:nvPr>
            <p:ph type="title"/>
          </p:nvPr>
        </p:nvSpPr>
        <p:spPr/>
        <p:txBody>
          <a:bodyPr/>
          <a:lstStyle/>
          <a:p>
            <a:r>
              <a:rPr lang="en-US" dirty="0" smtClean="0"/>
              <a:t>Survey Status</a:t>
            </a:r>
            <a:endParaRPr lang="en-US" dirty="0"/>
          </a:p>
        </p:txBody>
      </p:sp>
    </p:spTree>
    <p:extLst>
      <p:ext uri="{BB962C8B-B14F-4D97-AF65-F5344CB8AC3E}">
        <p14:creationId xmlns:p14="http://schemas.microsoft.com/office/powerpoint/2010/main" val="3613861164"/>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http://purl.org/dc/terms/"/>
    <ds:schemaRef ds:uri="c34af464-7aa1-4edd-9be4-83dffc1cb926"/>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3853</TotalTime>
  <Words>903</Words>
  <Application>Microsoft Office PowerPoint</Application>
  <PresentationFormat>On-screen Show (4:3)</PresentationFormat>
  <Paragraphs>84</Paragraphs>
  <Slides>7</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7</vt:i4>
      </vt:variant>
    </vt:vector>
  </HeadingPairs>
  <TitlesOfParts>
    <vt:vector size="11" baseType="lpstr">
      <vt:lpstr>Arial</vt:lpstr>
      <vt:lpstr>Calibri</vt:lpstr>
      <vt:lpstr>1_Custom Design</vt:lpstr>
      <vt:lpstr>Office Theme</vt:lpstr>
      <vt:lpstr>PowerPoint Presentation</vt:lpstr>
      <vt:lpstr>PUC Rule/Protocol</vt:lpstr>
      <vt:lpstr>Timeline for Summer 2018 snapshot and data collection</vt:lpstr>
      <vt:lpstr>Details behind dates</vt:lpstr>
      <vt:lpstr>Product categories &amp; definitions (1 of 2)</vt:lpstr>
      <vt:lpstr>Product categories &amp; definitions (2 of 2)</vt:lpstr>
      <vt:lpstr>Survey Status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Raish, Carl</cp:lastModifiedBy>
  <cp:revision>101</cp:revision>
  <cp:lastPrinted>2018-09-05T20:46:07Z</cp:lastPrinted>
  <dcterms:created xsi:type="dcterms:W3CDTF">2016-01-21T15:20:31Z</dcterms:created>
  <dcterms:modified xsi:type="dcterms:W3CDTF">2018-10-25T22:42:24Z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