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9"/>
  </p:notesMasterIdLst>
  <p:handoutMasterIdLst>
    <p:handoutMasterId r:id="rId30"/>
  </p:handoutMasterIdLst>
  <p:sldIdLst>
    <p:sldId id="260" r:id="rId6"/>
    <p:sldId id="349" r:id="rId7"/>
    <p:sldId id="373" r:id="rId8"/>
    <p:sldId id="336" r:id="rId9"/>
    <p:sldId id="359" r:id="rId10"/>
    <p:sldId id="360" r:id="rId11"/>
    <p:sldId id="361" r:id="rId12"/>
    <p:sldId id="362" r:id="rId13"/>
    <p:sldId id="363" r:id="rId14"/>
    <p:sldId id="283" r:id="rId15"/>
    <p:sldId id="306" r:id="rId16"/>
    <p:sldId id="350" r:id="rId17"/>
    <p:sldId id="351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29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Updated of 2017 Analysis </a:t>
            </a:r>
            <a:r>
              <a:rPr lang="en-US" sz="2000" dirty="0"/>
              <a:t>of </a:t>
            </a:r>
            <a:r>
              <a:rPr lang="en-US" sz="2000" dirty="0"/>
              <a:t>4-CP Load Reductions </a:t>
            </a:r>
            <a:r>
              <a:rPr lang="en-US" sz="2000" dirty="0" smtClean="0"/>
              <a:t>and </a:t>
            </a:r>
            <a:r>
              <a:rPr lang="en-US" sz="2000" dirty="0" smtClean="0"/>
              <a:t>Interaction with Price Response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</a:t>
            </a:r>
            <a:r>
              <a:rPr lang="en-US" sz="1600" dirty="0" smtClean="0"/>
              <a:t>Modeling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Demand Side Working Group – 10/26/2018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6" y="1160525"/>
            <a:ext cx="8361488" cy="478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4CP and </a:t>
            </a:r>
            <a:r>
              <a:rPr lang="en-US" altLang="en-US" sz="2400" dirty="0" err="1" smtClean="0"/>
              <a:t>NearCP</a:t>
            </a:r>
            <a:r>
              <a:rPr lang="en-US" altLang="en-US" sz="2400" dirty="0" smtClean="0"/>
              <a:t> Hour </a:t>
            </a:r>
            <a:r>
              <a:rPr lang="en-US" altLang="en-US" sz="2400" dirty="0"/>
              <a:t>Ending 17:00 </a:t>
            </a:r>
            <a:r>
              <a:rPr lang="en-US" altLang="en-US" sz="2400" dirty="0" smtClean="0"/>
              <a:t>Reductions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8816" y="1615256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418789" y="1615256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77107" y="1603731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2016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40773" y="1615256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93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4" y="1046592"/>
            <a:ext cx="8103812" cy="5125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4CP/</a:t>
            </a:r>
            <a:r>
              <a:rPr lang="en-US" altLang="en-US" sz="2400" dirty="0" err="1" smtClean="0"/>
              <a:t>NearCP</a:t>
            </a:r>
            <a:r>
              <a:rPr lang="en-US" altLang="en-US" sz="2400" dirty="0" smtClean="0"/>
              <a:t> participation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80189" y="1676400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85389" y="1676400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676400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9989" y="1683488"/>
            <a:ext cx="58221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0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/>
              <a:t>2017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/>
              <a:t>2017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3234"/>
            <a:ext cx="8229600" cy="3651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0597"/>
            <a:ext cx="8229600" cy="4436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0658"/>
            <a:ext cx="8229600" cy="3376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6915"/>
            <a:ext cx="8229600" cy="4044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0658"/>
            <a:ext cx="8229600" cy="337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6915"/>
            <a:ext cx="8229600" cy="4044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Updates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239000" cy="42672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en-US" sz="2800" dirty="0" smtClean="0"/>
              <a:t>Sorry if you were expecting 2018 analysis!</a:t>
            </a: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0658"/>
            <a:ext cx="8229600" cy="3376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</a:t>
            </a:r>
            <a:r>
              <a:rPr lang="en-US" altLang="en-US" dirty="0" smtClean="0"/>
              <a:t>Interaction of 4CP and  Price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3234"/>
            <a:ext cx="8229600" cy="3651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4013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with Real-Time Pricing and Block &amp; Index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Coming Attractions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4-CP days (preliminary)</a:t>
            </a:r>
          </a:p>
          <a:p>
            <a:pPr lvl="1"/>
            <a:r>
              <a:rPr lang="en-US" sz="1600" dirty="0" smtClean="0"/>
              <a:t>June 27, </a:t>
            </a:r>
            <a:r>
              <a:rPr lang="en-US" sz="1600" b="1" dirty="0" smtClean="0">
                <a:solidFill>
                  <a:srgbClr val="FF0000"/>
                </a:solidFill>
              </a:rPr>
              <a:t>July 19</a:t>
            </a:r>
            <a:r>
              <a:rPr lang="en-US" sz="1600" dirty="0" smtClean="0"/>
              <a:t>, Aug 23, Sep 19</a:t>
            </a:r>
          </a:p>
          <a:p>
            <a:r>
              <a:rPr lang="en-US" sz="1800" dirty="0" smtClean="0"/>
              <a:t>Near-CP </a:t>
            </a:r>
            <a:r>
              <a:rPr lang="en-US" sz="1800" dirty="0"/>
              <a:t>days (</a:t>
            </a:r>
            <a:r>
              <a:rPr lang="en-US" sz="1800" dirty="0" smtClean="0"/>
              <a:t>preliminary – 21 days an annual record)</a:t>
            </a:r>
            <a:endParaRPr lang="en-US" sz="1800" dirty="0"/>
          </a:p>
          <a:p>
            <a:pPr lvl="1"/>
            <a:r>
              <a:rPr lang="en-US" sz="1600" dirty="0"/>
              <a:t>June </a:t>
            </a:r>
            <a:r>
              <a:rPr lang="en-US" sz="1600" dirty="0" smtClean="0"/>
              <a:t>6, 20, 22, 26</a:t>
            </a:r>
          </a:p>
          <a:p>
            <a:pPr lvl="1"/>
            <a:r>
              <a:rPr lang="en-US" sz="1600" dirty="0" smtClean="0"/>
              <a:t>July 2, 3, 17,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18</a:t>
            </a:r>
            <a:r>
              <a:rPr lang="en-US" sz="1600" dirty="0" smtClean="0"/>
              <a:t>,</a:t>
            </a:r>
            <a:r>
              <a:rPr lang="en-US" sz="1600" dirty="0"/>
              <a:t> </a:t>
            </a:r>
            <a:r>
              <a:rPr lang="en-US" sz="1600" dirty="0" smtClean="0"/>
              <a:t>29,</a:t>
            </a:r>
            <a:r>
              <a:rPr lang="en-US" sz="1600" dirty="0"/>
              <a:t> </a:t>
            </a:r>
            <a:r>
              <a:rPr lang="en-US" sz="1600" dirty="0" smtClean="0"/>
              <a:t>23,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28 (Sat, may be price response ???)</a:t>
            </a:r>
          </a:p>
          <a:p>
            <a:pPr lvl="1"/>
            <a:r>
              <a:rPr lang="en-US" sz="1600" dirty="0" smtClean="0"/>
              <a:t>Aug 6,</a:t>
            </a:r>
            <a:r>
              <a:rPr lang="en-US" sz="1600" dirty="0"/>
              <a:t> </a:t>
            </a:r>
            <a:r>
              <a:rPr lang="en-US" sz="1600" dirty="0" smtClean="0"/>
              <a:t>7,</a:t>
            </a:r>
            <a:r>
              <a:rPr lang="en-US" sz="1600" dirty="0"/>
              <a:t> </a:t>
            </a:r>
            <a:r>
              <a:rPr lang="en-US" sz="1600" dirty="0" smtClean="0"/>
              <a:t>9,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r>
              <a:rPr lang="en-US" sz="1600" dirty="0" smtClean="0"/>
              <a:t>,</a:t>
            </a:r>
            <a:r>
              <a:rPr lang="en-US" sz="1600" dirty="0"/>
              <a:t> </a:t>
            </a:r>
            <a:r>
              <a:rPr lang="en-US" sz="1600" dirty="0" smtClean="0"/>
              <a:t>16,</a:t>
            </a:r>
            <a:r>
              <a:rPr lang="en-US" sz="1600" dirty="0"/>
              <a:t> </a:t>
            </a:r>
            <a:r>
              <a:rPr lang="en-US" sz="1600" dirty="0" smtClean="0"/>
              <a:t>17, 24</a:t>
            </a:r>
            <a:endParaRPr lang="en-US" sz="1600" dirty="0"/>
          </a:p>
          <a:p>
            <a:pPr lvl="1"/>
            <a:r>
              <a:rPr lang="en-US" sz="1600" dirty="0" smtClean="0"/>
              <a:t> </a:t>
            </a:r>
            <a:r>
              <a:rPr lang="en-US" sz="1600" dirty="0"/>
              <a:t>Sep </a:t>
            </a:r>
            <a:r>
              <a:rPr lang="en-US" sz="1600" dirty="0" smtClean="0"/>
              <a:t>1, 17, 18</a:t>
            </a:r>
            <a:endParaRPr lang="en-US" sz="1600" dirty="0"/>
          </a:p>
          <a:p>
            <a:r>
              <a:rPr lang="en-US" sz="1800" dirty="0"/>
              <a:t>High Price </a:t>
            </a:r>
            <a:r>
              <a:rPr lang="en-US" sz="1800" dirty="0" smtClean="0"/>
              <a:t>Days (in all Load Zones)</a:t>
            </a:r>
          </a:p>
          <a:p>
            <a:pPr lvl="1"/>
            <a:r>
              <a:rPr lang="en-US" sz="1600" dirty="0"/>
              <a:t>Jan 16, </a:t>
            </a:r>
            <a:r>
              <a:rPr lang="en-US" sz="1600" dirty="0" smtClean="0"/>
              <a:t>17, 23</a:t>
            </a:r>
          </a:p>
          <a:p>
            <a:pPr lvl="1"/>
            <a:r>
              <a:rPr lang="en-US" sz="1600" dirty="0" smtClean="0"/>
              <a:t>Feb 5</a:t>
            </a:r>
          </a:p>
          <a:p>
            <a:pPr lvl="1"/>
            <a:r>
              <a:rPr lang="en-US" sz="1600" dirty="0" smtClean="0"/>
              <a:t>May 16, 26, 31</a:t>
            </a:r>
          </a:p>
          <a:p>
            <a:pPr lvl="1"/>
            <a:r>
              <a:rPr lang="en-US" sz="1600" dirty="0" smtClean="0"/>
              <a:t>Jun 5</a:t>
            </a:r>
          </a:p>
          <a:p>
            <a:pPr lvl="1"/>
            <a:r>
              <a:rPr lang="en-US" sz="1600" dirty="0" smtClean="0"/>
              <a:t>Jul </a:t>
            </a:r>
            <a:r>
              <a:rPr lang="en-US" sz="1600" b="1" dirty="0" smtClean="0">
                <a:solidFill>
                  <a:srgbClr val="FF0000"/>
                </a:solidFill>
              </a:rPr>
              <a:t>18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19</a:t>
            </a:r>
            <a:r>
              <a:rPr lang="en-US" sz="1600" dirty="0" smtClean="0"/>
              <a:t>, 22 (Sun), 28 (Sat), 29</a:t>
            </a:r>
          </a:p>
          <a:p>
            <a:pPr lvl="1"/>
            <a:r>
              <a:rPr lang="en-US" sz="1600" dirty="0" smtClean="0"/>
              <a:t>Aug </a:t>
            </a:r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r>
              <a:rPr lang="en-US" sz="1600" dirty="0" smtClean="0"/>
              <a:t>, 18</a:t>
            </a:r>
          </a:p>
          <a:p>
            <a:pPr lvl="1"/>
            <a:r>
              <a:rPr lang="en-US" sz="1600" dirty="0" smtClean="0"/>
              <a:t>Sep 25</a:t>
            </a:r>
          </a:p>
          <a:p>
            <a:pPr lvl="1"/>
            <a:r>
              <a:rPr lang="en-US" sz="1600" dirty="0" smtClean="0"/>
              <a:t>Oct 7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(in brief)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533400" y="914400"/>
            <a:ext cx="9372600" cy="5257800"/>
          </a:xfrm>
        </p:spPr>
        <p:txBody>
          <a:bodyPr/>
          <a:lstStyle/>
          <a:p>
            <a:pPr lvl="2">
              <a:defRPr/>
            </a:pPr>
            <a:r>
              <a:rPr lang="en-US" altLang="en-US" sz="1800" dirty="0" smtClean="0"/>
              <a:t>Identify 4CP Days (stored in ERCOT Data)</a:t>
            </a:r>
          </a:p>
          <a:p>
            <a:pPr lvl="2">
              <a:defRPr/>
            </a:pPr>
            <a:r>
              <a:rPr lang="en-US" altLang="en-US" sz="1800" dirty="0" smtClean="0"/>
              <a:t>Identify Days with high price events (4 consecutive intervals &gt;$</a:t>
            </a:r>
            <a:r>
              <a:rPr lang="en-US" altLang="en-US" sz="1800" dirty="0" smtClean="0"/>
              <a:t>200/</a:t>
            </a:r>
            <a:r>
              <a:rPr lang="en-US" altLang="en-US" sz="1800" dirty="0" err="1" smtClean="0"/>
              <a:t>MWh</a:t>
            </a:r>
            <a:r>
              <a:rPr lang="en-US" altLang="en-US" sz="1800" dirty="0" smtClean="0"/>
              <a:t>)</a:t>
            </a:r>
            <a:endParaRPr lang="en-US" altLang="en-US" sz="1800" dirty="0" smtClean="0"/>
          </a:p>
          <a:p>
            <a:pPr lvl="3">
              <a:defRPr/>
            </a:pPr>
            <a:r>
              <a:rPr lang="en-US" altLang="en-US" sz="1600" dirty="0" smtClean="0"/>
              <a:t>Track and take into consideration at ESID level</a:t>
            </a:r>
          </a:p>
          <a:p>
            <a:pPr lvl="2">
              <a:defRPr/>
            </a:pPr>
            <a:r>
              <a:rPr lang="en-US" altLang="en-US" sz="1800" dirty="0" smtClean="0"/>
              <a:t>Identify Near-CP days … significant load reduction on </a:t>
            </a:r>
            <a:r>
              <a:rPr lang="en-US" altLang="en-US" sz="1800" dirty="0" smtClean="0"/>
              <a:t>non-4CP </a:t>
            </a:r>
            <a:r>
              <a:rPr lang="en-US" altLang="en-US" sz="1800" dirty="0" smtClean="0"/>
              <a:t>days</a:t>
            </a:r>
          </a:p>
          <a:p>
            <a:pPr lvl="3">
              <a:defRPr/>
            </a:pPr>
            <a:r>
              <a:rPr lang="en-US" altLang="en-US" sz="1600" b="1" dirty="0" smtClean="0">
                <a:solidFill>
                  <a:srgbClr val="FF0000"/>
                </a:solidFill>
              </a:rPr>
              <a:t>Check aggregate load of competitive ESIIDs served </a:t>
            </a:r>
            <a:r>
              <a:rPr lang="en-US" altLang="en-US" sz="1600" b="1" dirty="0">
                <a:solidFill>
                  <a:srgbClr val="FF0000"/>
                </a:solidFill>
              </a:rPr>
              <a:t>at transmission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voltage (~160) that were identified as reducing for 4CP/Near CP events during the prior year</a:t>
            </a:r>
          </a:p>
          <a:p>
            <a:pPr lvl="3">
              <a:defRPr/>
            </a:pPr>
            <a:r>
              <a:rPr lang="en-US" altLang="en-US" sz="1600" dirty="0" smtClean="0"/>
              <a:t>Near </a:t>
            </a:r>
            <a:r>
              <a:rPr lang="en-US" altLang="en-US" sz="1600" dirty="0" smtClean="0"/>
              <a:t>CP </a:t>
            </a:r>
            <a:r>
              <a:rPr lang="en-US" altLang="en-US" sz="1600" dirty="0" smtClean="0"/>
              <a:t>day: load </a:t>
            </a:r>
            <a:r>
              <a:rPr lang="en-US" altLang="en-US" sz="1600" dirty="0" smtClean="0"/>
              <a:t>reduction of 100 MW or 5% for hour ending </a:t>
            </a:r>
            <a:r>
              <a:rPr lang="en-US" altLang="en-US" sz="1600" dirty="0" smtClean="0"/>
              <a:t>17:00</a:t>
            </a:r>
            <a:endParaRPr lang="en-US" altLang="en-US" sz="1600" dirty="0" smtClean="0"/>
          </a:p>
          <a:p>
            <a:pPr lvl="2">
              <a:defRPr/>
            </a:pPr>
            <a:r>
              <a:rPr lang="en-US" altLang="en-US" sz="1800" dirty="0" smtClean="0"/>
              <a:t>Develop baselines for each ESIID … excluding </a:t>
            </a:r>
            <a:r>
              <a:rPr lang="en-US" altLang="en-US" sz="1800" dirty="0"/>
              <a:t>high price days and other 4CP/Near CP </a:t>
            </a:r>
            <a:r>
              <a:rPr lang="en-US" altLang="en-US" sz="1800" dirty="0" smtClean="0"/>
              <a:t>days</a:t>
            </a:r>
          </a:p>
          <a:p>
            <a:pPr lvl="3">
              <a:defRPr/>
            </a:pPr>
            <a:r>
              <a:rPr lang="en-US" altLang="en-US" sz="1600" dirty="0" smtClean="0"/>
              <a:t>Regression baseline if weather sensitive  (including NOIEs</a:t>
            </a:r>
            <a:r>
              <a:rPr lang="en-US" altLang="en-US" sz="1600" dirty="0" smtClean="0"/>
              <a:t>)</a:t>
            </a:r>
          </a:p>
          <a:p>
            <a:pPr lvl="3">
              <a:defRPr/>
            </a:pPr>
            <a:r>
              <a:rPr lang="en-US" altLang="en-US" sz="1600" dirty="0" smtClean="0"/>
              <a:t>Corrected weather data for 2017</a:t>
            </a:r>
            <a:endParaRPr lang="en-US" altLang="en-US" sz="1600" dirty="0" smtClean="0"/>
          </a:p>
          <a:p>
            <a:pPr lvl="3">
              <a:defRPr/>
            </a:pPr>
            <a:r>
              <a:rPr lang="en-US" altLang="en-US" sz="1600" dirty="0" smtClean="0"/>
              <a:t>Nearest-20 Like Days for non-weather sensitive</a:t>
            </a:r>
          </a:p>
          <a:p>
            <a:pPr lvl="2">
              <a:defRPr/>
            </a:pPr>
            <a:r>
              <a:rPr lang="en-US" altLang="en-US" sz="1800" dirty="0" smtClean="0"/>
              <a:t>Using those baselines:</a:t>
            </a:r>
          </a:p>
          <a:p>
            <a:pPr lvl="3">
              <a:defRPr/>
            </a:pPr>
            <a:r>
              <a:rPr lang="en-US" altLang="en-US" sz="1600" dirty="0" smtClean="0"/>
              <a:t>Identify ESIIDs that respond frequently and at significant levels during 4CP/</a:t>
            </a:r>
            <a:r>
              <a:rPr lang="en-US" altLang="en-US" sz="1600" dirty="0" err="1" smtClean="0"/>
              <a:t>NearCP</a:t>
            </a:r>
            <a:r>
              <a:rPr lang="en-US" altLang="en-US" sz="1600" dirty="0" smtClean="0"/>
              <a:t> events for the three year period before, during and after the year being analyzed.</a:t>
            </a:r>
          </a:p>
          <a:p>
            <a:pPr lvl="3">
              <a:defRPr/>
            </a:pPr>
            <a:r>
              <a:rPr lang="en-US" altLang="en-US" sz="1600" dirty="0" smtClean="0"/>
              <a:t>Estimate 4CP/Near CP reductions on </a:t>
            </a:r>
            <a:r>
              <a:rPr lang="en-US" altLang="en-US" sz="1600" dirty="0"/>
              <a:t>event days for </a:t>
            </a:r>
            <a:r>
              <a:rPr lang="en-US" altLang="en-US" sz="1600" dirty="0" smtClean="0"/>
              <a:t>ESIIDs with significant reductions on that specific day.</a:t>
            </a:r>
            <a:endParaRPr lang="en-US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8" y="1447800"/>
            <a:ext cx="3842745" cy="2540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1447800"/>
            <a:ext cx="3868673" cy="2540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Identifying Near CP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800290"/>
            <a:ext cx="1516762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305 MW</a:t>
            </a:r>
          </a:p>
          <a:p>
            <a:r>
              <a:rPr lang="en-US" altLang="en-US" dirty="0" smtClean="0"/>
              <a:t>24% Reduction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800290"/>
            <a:ext cx="1388522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70 MW</a:t>
            </a:r>
          </a:p>
          <a:p>
            <a:r>
              <a:rPr lang="en-US" altLang="en-US" dirty="0" smtClean="0"/>
              <a:t>5% Reduction</a:t>
            </a:r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92818" y="4259103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CP Days by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2012 </a:t>
            </a:r>
            <a:r>
              <a:rPr lang="en-US" dirty="0"/>
              <a:t>–</a:t>
            </a:r>
            <a:r>
              <a:rPr lang="en-US" dirty="0" smtClean="0"/>
              <a:t>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2013 –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</a:t>
            </a:r>
            <a:r>
              <a:rPr lang="en-US" dirty="0"/>
              <a:t>–</a:t>
            </a:r>
            <a:r>
              <a:rPr lang="en-US" dirty="0" smtClean="0"/>
              <a:t>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2015</a:t>
            </a:r>
            <a:r>
              <a:rPr lang="en-US" dirty="0"/>
              <a:t> –</a:t>
            </a:r>
            <a:r>
              <a:rPr lang="en-US" dirty="0" smtClean="0"/>
              <a:t>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2016</a:t>
            </a:r>
            <a:r>
              <a:rPr lang="en-US" dirty="0"/>
              <a:t> –</a:t>
            </a:r>
            <a:r>
              <a:rPr lang="en-US" dirty="0" smtClean="0"/>
              <a:t>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2017</a:t>
            </a:r>
            <a:r>
              <a:rPr lang="en-US" dirty="0"/>
              <a:t> –</a:t>
            </a:r>
            <a:r>
              <a:rPr lang="en-US" dirty="0" smtClean="0"/>
              <a:t> </a:t>
            </a:r>
            <a:r>
              <a:rPr lang="en-US" dirty="0"/>
              <a:t>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9906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 of transmission voltage ESIIDs that responded to 4CP/Near CP events in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 </a:t>
            </a:r>
            <a:r>
              <a:rPr lang="en-US" altLang="en-US" dirty="0"/>
              <a:t>CP Days -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72532"/>
            <a:ext cx="3868673" cy="2508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18" y="872532"/>
            <a:ext cx="3842745" cy="2508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17870"/>
            <a:ext cx="3868673" cy="2501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469" y="3617870"/>
            <a:ext cx="3846094" cy="25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Near-CP </a:t>
            </a:r>
            <a:r>
              <a:rPr lang="en-US" altLang="en-US" dirty="0"/>
              <a:t>Days -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872531"/>
            <a:ext cx="3868673" cy="2508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69" y="872531"/>
            <a:ext cx="3846094" cy="2508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8" y="3617870"/>
            <a:ext cx="3868673" cy="250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469" y="3617870"/>
            <a:ext cx="3846094" cy="25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Near-CP </a:t>
            </a:r>
            <a:r>
              <a:rPr lang="en-US" altLang="en-US" dirty="0"/>
              <a:t>Days -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3" y="872531"/>
            <a:ext cx="3866998" cy="2508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69" y="872531"/>
            <a:ext cx="3846094" cy="2508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73" y="3617870"/>
            <a:ext cx="3808327" cy="2501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469" y="3617870"/>
            <a:ext cx="3846094" cy="25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Near-CP </a:t>
            </a:r>
            <a:r>
              <a:rPr lang="en-US" altLang="en-US" dirty="0"/>
              <a:t>Days -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2" y="762000"/>
            <a:ext cx="3808327" cy="261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17" y="762000"/>
            <a:ext cx="3842745" cy="2619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72" y="3617870"/>
            <a:ext cx="3808327" cy="250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816" y="3617870"/>
            <a:ext cx="3842746" cy="25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Near-CP </a:t>
            </a:r>
            <a:r>
              <a:rPr lang="en-US" altLang="en-US" dirty="0"/>
              <a:t>Days - </a:t>
            </a:r>
            <a:r>
              <a:rPr lang="en-US" alt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1" y="762000"/>
            <a:ext cx="3808327" cy="261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16" y="762000"/>
            <a:ext cx="3842746" cy="26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34af464-7aa1-4edd-9be4-83dffc1cb92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12846</TotalTime>
  <Words>623</Words>
  <Application>Microsoft Office PowerPoint</Application>
  <PresentationFormat>On-screen Show (4:3)</PresentationFormat>
  <Paragraphs>121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2017 Updates</vt:lpstr>
      <vt:lpstr>Methodology (in brief)</vt:lpstr>
      <vt:lpstr>Identifying Near CP Days</vt:lpstr>
      <vt:lpstr>4 CP Days - 2017</vt:lpstr>
      <vt:lpstr>Near-CP Days - 2017</vt:lpstr>
      <vt:lpstr>Near-CP Days - 2017</vt:lpstr>
      <vt:lpstr>Near-CP Days - 2017</vt:lpstr>
      <vt:lpstr>Near-CP Days - 2017</vt:lpstr>
      <vt:lpstr>4CP and NearCP Hour Ending 17:00 Reductions</vt:lpstr>
      <vt:lpstr>4CP/NearCP participation</vt:lpstr>
      <vt:lpstr>2017 Interaction of 4CP and  Price Response</vt:lpstr>
      <vt:lpstr>2017 Interaction of 4CP and  Price Response</vt:lpstr>
      <vt:lpstr>2016 Interaction of 4CP and  Price Response</vt:lpstr>
      <vt:lpstr>2016 Interaction of 4CP and  Price Response</vt:lpstr>
      <vt:lpstr>2016 Interaction of 4CP and  Price Response</vt:lpstr>
      <vt:lpstr>2016 Interaction of 4CP and  Price Response</vt:lpstr>
      <vt:lpstr>2015 Interaction of 4CP and  Price Response</vt:lpstr>
      <vt:lpstr>2015 Interaction of 4CP and  Price Response</vt:lpstr>
      <vt:lpstr>2014 Interaction of 4CP and  Price Response</vt:lpstr>
      <vt:lpstr>2014 Interaction of 4CP and  Price Response</vt:lpstr>
      <vt:lpstr>2018 Coming Attractions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335</cp:revision>
  <cp:lastPrinted>2017-03-29T12:52:09Z</cp:lastPrinted>
  <dcterms:created xsi:type="dcterms:W3CDTF">2016-01-21T15:20:31Z</dcterms:created>
  <dcterms:modified xsi:type="dcterms:W3CDTF">2018-10-25T22:42:09Z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