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3"/>
  </p:notesMasterIdLst>
  <p:handoutMasterIdLst>
    <p:handoutMasterId r:id="rId14"/>
  </p:handoutMasterIdLst>
  <p:sldIdLst>
    <p:sldId id="260" r:id="rId6"/>
    <p:sldId id="267" r:id="rId7"/>
    <p:sldId id="268" r:id="rId8"/>
    <p:sldId id="269" r:id="rId9"/>
    <p:sldId id="272" r:id="rId10"/>
    <p:sldId id="271" r:id="rId11"/>
    <p:sldId id="273"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rnecker, John" initials="BJ" lastIdx="5" clrIdx="0">
    <p:extLst>
      <p:ext uri="{19B8F6BF-5375-455C-9EA6-DF929625EA0E}">
        <p15:presenceInfo xmlns:p15="http://schemas.microsoft.com/office/powerpoint/2012/main" userId="S-1-5-21-639947351-343809578-3807592339-42233" providerId="AD"/>
      </p:ext>
    </p:extLst>
  </p:cmAuthor>
  <p:cmAuthor id="2" name="Hayden, Mario" initials="HM" lastIdx="5" clrIdx="1">
    <p:extLst>
      <p:ext uri="{19B8F6BF-5375-455C-9EA6-DF929625EA0E}">
        <p15:presenceInfo xmlns:p15="http://schemas.microsoft.com/office/powerpoint/2012/main" userId="S-1-5-21-639947351-343809578-3807592339-428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1" d="100"/>
          <a:sy n="111" d="100"/>
        </p:scale>
        <p:origin x="840" y="114"/>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10/24/2018</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10/24/2018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8893434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236962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1576347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38731319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2602886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2104813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2339102"/>
          </a:xfrm>
          <a:prstGeom prst="rect">
            <a:avLst/>
          </a:prstGeom>
          <a:noFill/>
        </p:spPr>
        <p:txBody>
          <a:bodyPr wrap="square" rtlCol="0">
            <a:spAutoFit/>
          </a:bodyPr>
          <a:lstStyle/>
          <a:p>
            <a:r>
              <a:rPr lang="en-US" sz="2000" b="1" dirty="0" smtClean="0">
                <a:solidFill>
                  <a:schemeClr val="tx2"/>
                </a:solidFill>
              </a:rPr>
              <a:t>Screening Study Process</a:t>
            </a:r>
          </a:p>
          <a:p>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Mario Hayden</a:t>
            </a:r>
            <a:endParaRPr lang="en-US" dirty="0">
              <a:solidFill>
                <a:schemeClr val="tx2"/>
              </a:solidFill>
            </a:endParaRPr>
          </a:p>
          <a:p>
            <a:r>
              <a:rPr lang="en-US" dirty="0" smtClean="0">
                <a:solidFill>
                  <a:schemeClr val="tx2"/>
                </a:solidFill>
              </a:rPr>
              <a:t>Planning Engineer, Resource Integration</a:t>
            </a:r>
            <a:endParaRPr lang="en-US" dirty="0">
              <a:solidFill>
                <a:schemeClr val="tx2"/>
              </a:solidFill>
            </a:endParaRPr>
          </a:p>
          <a:p>
            <a:endParaRPr lang="en-US" dirty="0">
              <a:solidFill>
                <a:schemeClr val="tx2"/>
              </a:solidFill>
            </a:endParaRPr>
          </a:p>
          <a:p>
            <a:r>
              <a:rPr lang="en-US" dirty="0" smtClean="0">
                <a:solidFill>
                  <a:schemeClr val="tx2"/>
                </a:solidFill>
              </a:rPr>
              <a:t>10/29/2018</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Study Base Cases</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000" dirty="0" smtClean="0">
                <a:solidFill>
                  <a:schemeClr val="tx2"/>
                </a:solidFill>
              </a:rPr>
              <a:t>Latest Steady State Working Group (SSWG) cases used</a:t>
            </a:r>
            <a:endParaRPr lang="en-US" sz="2000" dirty="0">
              <a:solidFill>
                <a:schemeClr val="tx2"/>
              </a:solidFill>
            </a:endParaRPr>
          </a:p>
          <a:p>
            <a:pPr lvl="1">
              <a:lnSpc>
                <a:spcPct val="150000"/>
              </a:lnSpc>
            </a:pPr>
            <a:r>
              <a:rPr lang="en-US" sz="1800" dirty="0"/>
              <a:t>Summer Peak (SUM1)</a:t>
            </a:r>
            <a:r>
              <a:rPr lang="en-US" sz="1800" dirty="0" smtClean="0"/>
              <a:t> </a:t>
            </a:r>
            <a:r>
              <a:rPr lang="en-US" sz="1800" dirty="0"/>
              <a:t>case used for most Points of Interconnection (POIs</a:t>
            </a:r>
            <a:r>
              <a:rPr lang="en-US" sz="1800" dirty="0" smtClean="0"/>
              <a:t>)</a:t>
            </a:r>
          </a:p>
          <a:p>
            <a:pPr lvl="1">
              <a:lnSpc>
                <a:spcPct val="150000"/>
              </a:lnSpc>
            </a:pPr>
            <a:r>
              <a:rPr lang="en-US" sz="1800" dirty="0" smtClean="0"/>
              <a:t>SUM1 case year based on COD</a:t>
            </a:r>
          </a:p>
          <a:p>
            <a:pPr lvl="1">
              <a:lnSpc>
                <a:spcPct val="150000"/>
              </a:lnSpc>
            </a:pPr>
            <a:r>
              <a:rPr lang="en-US" sz="1800" dirty="0" smtClean="0"/>
              <a:t>High Wind Low Load (HWLL) case used for POIs electrically close to wind generation</a:t>
            </a:r>
          </a:p>
          <a:p>
            <a:pPr lvl="1">
              <a:lnSpc>
                <a:spcPct val="150000"/>
              </a:lnSpc>
            </a:pPr>
            <a:r>
              <a:rPr lang="en-US" sz="1800" dirty="0" smtClean="0"/>
              <a:t>HWLL case year is same for all studies in same SSWG cycle</a:t>
            </a:r>
            <a:endParaRPr lang="en-US" sz="1800" dirty="0" smtClean="0">
              <a:solidFill>
                <a:schemeClr val="tx2"/>
              </a:solidFill>
            </a:endParaRPr>
          </a:p>
          <a:p>
            <a:pPr>
              <a:lnSpc>
                <a:spcPct val="150000"/>
              </a:lnSpc>
            </a:pPr>
            <a:r>
              <a:rPr lang="en-US" sz="2000" dirty="0" smtClean="0">
                <a:solidFill>
                  <a:schemeClr val="tx2"/>
                </a:solidFill>
              </a:rPr>
              <a:t>Off-cycle updates on MIS are applied to the appropriate study cases as they are released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dirty="0" smtClean="0"/>
              <a:t>Additional Generation</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000" dirty="0"/>
              <a:t>Generation projects that meet Planning Guide Section 6.9(1) after the cut-off date for inclusion in the SSWG base cases are added soon after meeting their </a:t>
            </a:r>
            <a:r>
              <a:rPr lang="en-US" sz="2000" dirty="0" smtClean="0"/>
              <a:t>requirements</a:t>
            </a:r>
          </a:p>
          <a:p>
            <a:pPr lvl="1">
              <a:lnSpc>
                <a:spcPct val="150000"/>
              </a:lnSpc>
            </a:pPr>
            <a:r>
              <a:rPr lang="en-US" sz="1800" dirty="0" smtClean="0"/>
              <a:t>Projects are added as simple models and are offline by default</a:t>
            </a:r>
          </a:p>
          <a:p>
            <a:pPr lvl="1">
              <a:lnSpc>
                <a:spcPct val="150000"/>
              </a:lnSpc>
            </a:pPr>
            <a:r>
              <a:rPr lang="en-US" sz="1800" dirty="0" smtClean="0"/>
              <a:t>In order for a PG 6.9(1) project to be switched online:</a:t>
            </a:r>
          </a:p>
          <a:p>
            <a:pPr lvl="2">
              <a:lnSpc>
                <a:spcPct val="150000"/>
              </a:lnSpc>
            </a:pPr>
            <a:r>
              <a:rPr lang="en-US" sz="1600" dirty="0" smtClean="0"/>
              <a:t>The COD must fall on or before the study project’s COD</a:t>
            </a:r>
          </a:p>
          <a:p>
            <a:pPr lvl="2">
              <a:lnSpc>
                <a:spcPct val="150000"/>
              </a:lnSpc>
            </a:pPr>
            <a:r>
              <a:rPr lang="en-US" sz="1600" dirty="0" smtClean="0"/>
              <a:t>The PG 6.9(1) project must be in the electrical vicinity of the study project</a:t>
            </a:r>
          </a:p>
          <a:p>
            <a:pPr>
              <a:lnSpc>
                <a:spcPct val="150000"/>
              </a:lnSpc>
            </a:pPr>
            <a:r>
              <a:rPr lang="en-US" sz="2000" dirty="0" smtClean="0"/>
              <a:t>Projects under study and owned by the Interconnecting </a:t>
            </a:r>
            <a:r>
              <a:rPr lang="en-US" sz="2000" dirty="0"/>
              <a:t>E</a:t>
            </a:r>
            <a:r>
              <a:rPr lang="en-US" sz="2000" dirty="0" smtClean="0"/>
              <a:t>ntity (IE) may be added if they share the same POI as the study project</a:t>
            </a:r>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3369326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Generation Dispatch</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000" dirty="0"/>
              <a:t>G</a:t>
            </a:r>
            <a:r>
              <a:rPr lang="en-US" sz="2000" dirty="0" smtClean="0">
                <a:solidFill>
                  <a:schemeClr val="tx2"/>
                </a:solidFill>
              </a:rPr>
              <a:t>eneration located in the vicinity of the project are dispatched at a high level, based on technology</a:t>
            </a:r>
            <a:endParaRPr lang="en-US" sz="2000" dirty="0">
              <a:solidFill>
                <a:schemeClr val="tx2"/>
              </a:solidFill>
            </a:endParaRPr>
          </a:p>
          <a:p>
            <a:pPr>
              <a:lnSpc>
                <a:spcPct val="150000"/>
              </a:lnSpc>
            </a:pPr>
            <a:r>
              <a:rPr lang="en-US" sz="2000" dirty="0" smtClean="0">
                <a:solidFill>
                  <a:schemeClr val="tx2"/>
                </a:solidFill>
              </a:rPr>
              <a:t>Generators at the same POI as the study project are dispatched at 100%, regardless of technology</a:t>
            </a:r>
          </a:p>
          <a:p>
            <a:pPr>
              <a:lnSpc>
                <a:spcPct val="150000"/>
              </a:lnSpc>
            </a:pPr>
            <a:r>
              <a:rPr lang="en-US" sz="2000" dirty="0" smtClean="0"/>
              <a:t>Changes to online generation and generation dispatch are reported in an appendix of the screening study</a:t>
            </a:r>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spTree>
    <p:extLst>
      <p:ext uri="{BB962C8B-B14F-4D97-AF65-F5344CB8AC3E}">
        <p14:creationId xmlns:p14="http://schemas.microsoft.com/office/powerpoint/2010/main" val="1884417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Contingency Analysis</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000" dirty="0" smtClean="0"/>
              <a:t>AC Contingency analysis is performed for all P1 and P7 contingencies posted on MIS by the SSWG</a:t>
            </a:r>
            <a:endParaRPr lang="en-US" sz="2000" dirty="0">
              <a:solidFill>
                <a:schemeClr val="tx2"/>
              </a:solidFill>
            </a:endParaRPr>
          </a:p>
          <a:p>
            <a:pPr>
              <a:lnSpc>
                <a:spcPct val="150000"/>
              </a:lnSpc>
            </a:pPr>
            <a:r>
              <a:rPr lang="en-US" sz="2000" dirty="0" smtClean="0">
                <a:solidFill>
                  <a:schemeClr val="tx2"/>
                </a:solidFill>
              </a:rPr>
              <a:t>Single-element contingencies are also auto-inserted for elements 69kV and higher</a:t>
            </a:r>
          </a:p>
          <a:p>
            <a:pPr>
              <a:lnSpc>
                <a:spcPct val="150000"/>
              </a:lnSpc>
            </a:pPr>
            <a:r>
              <a:rPr lang="en-US" sz="2000" dirty="0" smtClean="0"/>
              <a:t>Monitored elements with MVA loadings 90% or higher are reported in an appendix</a:t>
            </a:r>
          </a:p>
          <a:p>
            <a:pPr>
              <a:lnSpc>
                <a:spcPct val="150000"/>
              </a:lnSpc>
            </a:pPr>
            <a:r>
              <a:rPr lang="en-US" sz="2000" dirty="0" smtClean="0"/>
              <a:t>Monitored elements with MVA loadings 100% or higher in the base cases (N-0) are reported in the body of the screening study</a:t>
            </a:r>
          </a:p>
          <a:p>
            <a:pPr>
              <a:lnSpc>
                <a:spcPct val="150000"/>
              </a:lnSpc>
            </a:pPr>
            <a:r>
              <a:rPr lang="en-US" sz="2000" dirty="0" smtClean="0"/>
              <a:t>Any contingencies that do not converge in the case after case conditioning are also reported in the appendix</a:t>
            </a:r>
          </a:p>
          <a:p>
            <a:pPr>
              <a:lnSpc>
                <a:spcPct val="150000"/>
              </a:lnSpc>
            </a:pPr>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2693724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Transfer Analysis Subsystems</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000" dirty="0" smtClean="0">
                <a:solidFill>
                  <a:schemeClr val="tx2"/>
                </a:solidFill>
              </a:rPr>
              <a:t>During transfer analysis, the study generator is set as a subsystem and a </a:t>
            </a:r>
            <a:r>
              <a:rPr lang="en-US" sz="2000" dirty="0" smtClean="0"/>
              <a:t>separate </a:t>
            </a:r>
            <a:r>
              <a:rPr lang="en-US" sz="2000" dirty="0"/>
              <a:t>subsystem is created with all the online gas units in the case</a:t>
            </a:r>
          </a:p>
          <a:p>
            <a:pPr>
              <a:lnSpc>
                <a:spcPct val="150000"/>
              </a:lnSpc>
            </a:pPr>
            <a:r>
              <a:rPr lang="en-US" sz="2000" dirty="0"/>
              <a:t>I</a:t>
            </a:r>
            <a:r>
              <a:rPr lang="en-US" sz="2000" dirty="0" smtClean="0"/>
              <a:t>n scenarios where the study project is a </a:t>
            </a:r>
            <a:r>
              <a:rPr lang="en-US" sz="2000" dirty="0" smtClean="0"/>
              <a:t>generator or storage in discharging</a:t>
            </a:r>
            <a:r>
              <a:rPr lang="en-US" sz="2000" dirty="0"/>
              <a:t> </a:t>
            </a:r>
            <a:r>
              <a:rPr lang="en-US" sz="2000" dirty="0" smtClean="0"/>
              <a:t>mode</a:t>
            </a:r>
            <a:r>
              <a:rPr lang="en-US" sz="2000" dirty="0" smtClean="0"/>
              <a:t>, </a:t>
            </a:r>
            <a:r>
              <a:rPr lang="en-US" sz="2000" dirty="0" smtClean="0"/>
              <a:t>the study gen is set as the sending subsystem and the set of remote, online gas units are set as the receiving subsystem</a:t>
            </a:r>
          </a:p>
          <a:p>
            <a:pPr>
              <a:lnSpc>
                <a:spcPct val="150000"/>
              </a:lnSpc>
            </a:pPr>
            <a:r>
              <a:rPr lang="en-US" sz="2000" dirty="0" smtClean="0"/>
              <a:t>In scenarios where the study project is </a:t>
            </a:r>
            <a:r>
              <a:rPr lang="en-US" sz="2000" dirty="0" smtClean="0"/>
              <a:t>storage in charging</a:t>
            </a:r>
            <a:r>
              <a:rPr lang="en-US" sz="2000" dirty="0"/>
              <a:t> </a:t>
            </a:r>
            <a:r>
              <a:rPr lang="en-US" sz="2000" dirty="0" smtClean="0"/>
              <a:t>mode</a:t>
            </a:r>
            <a:r>
              <a:rPr lang="en-US" sz="2000" dirty="0" smtClean="0"/>
              <a:t>, </a:t>
            </a:r>
            <a:r>
              <a:rPr lang="en-US" sz="2000" dirty="0" smtClean="0"/>
              <a:t>the study gen is set as the receiving subsystem and all online gas units are set as the sending subsystem</a:t>
            </a:r>
          </a:p>
          <a:p>
            <a:pPr>
              <a:lnSpc>
                <a:spcPct val="150000"/>
              </a:lnSpc>
            </a:pPr>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4690834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Transfer Analysis Reporting</a:t>
            </a:r>
            <a:endParaRPr lang="en-US" b="1" dirty="0">
              <a:solidFill>
                <a:schemeClr val="accent1"/>
              </a:solidFill>
            </a:endParaRPr>
          </a:p>
        </p:txBody>
      </p:sp>
      <p:sp>
        <p:nvSpPr>
          <p:cNvPr id="3" name="Content Placeholder 2"/>
          <p:cNvSpPr>
            <a:spLocks noGrp="1"/>
          </p:cNvSpPr>
          <p:nvPr>
            <p:ph idx="1"/>
          </p:nvPr>
        </p:nvSpPr>
        <p:spPr>
          <a:xfrm>
            <a:off x="304800" y="1219200"/>
            <a:ext cx="8534400" cy="4876800"/>
          </a:xfrm>
        </p:spPr>
        <p:txBody>
          <a:bodyPr/>
          <a:lstStyle/>
          <a:p>
            <a:pPr>
              <a:lnSpc>
                <a:spcPct val="150000"/>
              </a:lnSpc>
            </a:pPr>
            <a:r>
              <a:rPr lang="en-US" sz="2000" dirty="0" smtClean="0"/>
              <a:t>Each </a:t>
            </a:r>
            <a:r>
              <a:rPr lang="en-US" sz="2000" dirty="0"/>
              <a:t>monitored element/contingency pair violation </a:t>
            </a:r>
            <a:r>
              <a:rPr lang="en-US" sz="2000" dirty="0" smtClean="0"/>
              <a:t>is reported in an appendix of the screening study where the following are true:</a:t>
            </a:r>
          </a:p>
          <a:p>
            <a:pPr lvl="1">
              <a:lnSpc>
                <a:spcPct val="150000"/>
              </a:lnSpc>
            </a:pPr>
            <a:r>
              <a:rPr lang="en-US" sz="1800" dirty="0" smtClean="0"/>
              <a:t>The generator is dispatched at less than 120% of </a:t>
            </a:r>
            <a:r>
              <a:rPr lang="en-US" sz="1800" dirty="0" err="1" smtClean="0"/>
              <a:t>Pmax</a:t>
            </a:r>
            <a:endParaRPr lang="en-US" sz="1800" dirty="0" smtClean="0"/>
          </a:p>
          <a:p>
            <a:pPr lvl="1">
              <a:lnSpc>
                <a:spcPct val="150000"/>
              </a:lnSpc>
            </a:pPr>
            <a:r>
              <a:rPr lang="en-US" sz="1800" dirty="0" smtClean="0"/>
              <a:t>The generator has a positive shift factor with respect to the constraint</a:t>
            </a:r>
          </a:p>
          <a:p>
            <a:pPr lvl="1">
              <a:lnSpc>
                <a:spcPct val="150000"/>
              </a:lnSpc>
            </a:pPr>
            <a:r>
              <a:rPr lang="en-US" sz="1800" dirty="0" smtClean="0"/>
              <a:t>The generator has a shift factor equal to or greater than 3% with respect to the constraint</a:t>
            </a:r>
          </a:p>
          <a:p>
            <a:pPr>
              <a:lnSpc>
                <a:spcPct val="150000"/>
              </a:lnSpc>
            </a:pPr>
            <a:r>
              <a:rPr lang="en-US" sz="2000" dirty="0" smtClean="0"/>
              <a:t>The most limiting constraint in each study case is reported in the body of the screening study with the study generator’s MW output (or load if storage), monitored element, and contingency</a:t>
            </a: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1965610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E9AA12-8AF9-4AA6-90FE-24669859CDF3}">
  <ds:schemaRefs>
    <ds:schemaRef ds:uri="http://purl.org/dc/terms/"/>
    <ds:schemaRef ds:uri="http://schemas.microsoft.com/office/2006/metadata/properties"/>
    <ds:schemaRef ds:uri="http://schemas.microsoft.com/office/infopath/2007/PartnerControls"/>
    <ds:schemaRef ds:uri="http://purl.org/dc/elements/1.1/"/>
    <ds:schemaRef ds:uri="http://purl.org/dc/dcmitype/"/>
    <ds:schemaRef ds:uri="http://www.w3.org/XML/1998/namespace"/>
    <ds:schemaRef ds:uri="http://schemas.microsoft.com/office/2006/documentManagement/types"/>
    <ds:schemaRef ds:uri="http://schemas.openxmlformats.org/package/2006/metadata/core-properties"/>
    <ds:schemaRef ds:uri="c34af464-7aa1-4edd-9be4-83dffc1cb926"/>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1827</TotalTime>
  <Words>542</Words>
  <Application>Microsoft Office PowerPoint</Application>
  <PresentationFormat>On-screen Show (4:3)</PresentationFormat>
  <Paragraphs>54</Paragraphs>
  <Slides>7</Slides>
  <Notes>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7</vt:i4>
      </vt:variant>
    </vt:vector>
  </HeadingPairs>
  <TitlesOfParts>
    <vt:vector size="11" baseType="lpstr">
      <vt:lpstr>Arial</vt:lpstr>
      <vt:lpstr>Calibri</vt:lpstr>
      <vt:lpstr>1_Custom Design</vt:lpstr>
      <vt:lpstr>Office Theme</vt:lpstr>
      <vt:lpstr>PowerPoint Presentation</vt:lpstr>
      <vt:lpstr>Study Base Cases</vt:lpstr>
      <vt:lpstr>Additional Generation</vt:lpstr>
      <vt:lpstr>Generation Dispatch</vt:lpstr>
      <vt:lpstr>Contingency Analysis</vt:lpstr>
      <vt:lpstr>Transfer Analysis Subsystems</vt:lpstr>
      <vt:lpstr>Transfer Analysis Reporting</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52</cp:revision>
  <cp:lastPrinted>2016-01-21T20:53:15Z</cp:lastPrinted>
  <dcterms:created xsi:type="dcterms:W3CDTF">2016-01-21T15:20:31Z</dcterms:created>
  <dcterms:modified xsi:type="dcterms:W3CDTF">2018-10-24T16:33:49Z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