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3" r:id="rId4"/>
    <p:sldMasterId id="2147483648" r:id="rId5"/>
  </p:sldMasterIdLst>
  <p:notesMasterIdLst>
    <p:notesMasterId r:id="rId17"/>
  </p:notesMasterIdLst>
  <p:handoutMasterIdLst>
    <p:handoutMasterId r:id="rId18"/>
  </p:handoutMasterIdLst>
  <p:sldIdLst>
    <p:sldId id="268" r:id="rId6"/>
    <p:sldId id="314" r:id="rId7"/>
    <p:sldId id="315" r:id="rId8"/>
    <p:sldId id="312" r:id="rId9"/>
    <p:sldId id="281" r:id="rId10"/>
    <p:sldId id="271" r:id="rId11"/>
    <p:sldId id="320" r:id="rId12"/>
    <p:sldId id="321" r:id="rId13"/>
    <p:sldId id="316" r:id="rId14"/>
    <p:sldId id="322" r:id="rId15"/>
    <p:sldId id="324" r:id="rId16"/>
  </p:sldIdLst>
  <p:sldSz cx="9144000" cy="6858000" type="screen4x3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00"/>
    <a:srgbClr val="FF99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249" autoAdjust="0"/>
  </p:normalViewPr>
  <p:slideViewPr>
    <p:cSldViewPr showGuides="1">
      <p:cViewPr varScale="1">
        <p:scale>
          <a:sx n="100" d="100"/>
          <a:sy n="100" d="100"/>
        </p:scale>
        <p:origin x="216" y="96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howGuides="1">
      <p:cViewPr varScale="1">
        <p:scale>
          <a:sx n="76" d="100"/>
          <a:sy n="76" d="100"/>
        </p:scale>
        <p:origin x="2052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10" Type="http://schemas.openxmlformats.org/officeDocument/2006/relationships/slide" Target="slides/slide5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170583" cy="482027"/>
          </a:xfrm>
          <a:prstGeom prst="rect">
            <a:avLst/>
          </a:prstGeom>
        </p:spPr>
        <p:txBody>
          <a:bodyPr vert="horz" lIns="94851" tIns="47425" rIns="94851" bIns="47425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2962" y="1"/>
            <a:ext cx="3170583" cy="482027"/>
          </a:xfrm>
          <a:prstGeom prst="rect">
            <a:avLst/>
          </a:prstGeom>
        </p:spPr>
        <p:txBody>
          <a:bodyPr vert="horz" lIns="94851" tIns="47425" rIns="94851" bIns="47425" rtlCol="0"/>
          <a:lstStyle>
            <a:lvl1pPr algn="r">
              <a:defRPr sz="1200"/>
            </a:lvl1pPr>
          </a:lstStyle>
          <a:p>
            <a:fld id="{F750BF31-E9A8-4E88-81E7-44C5092290FC}" type="datetimeFigureOut">
              <a:rPr lang="en-US" smtClean="0"/>
              <a:t>10/25/2018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19173"/>
            <a:ext cx="3170583" cy="482027"/>
          </a:xfrm>
          <a:prstGeom prst="rect">
            <a:avLst/>
          </a:prstGeom>
        </p:spPr>
        <p:txBody>
          <a:bodyPr vert="horz" lIns="94851" tIns="47425" rIns="94851" bIns="47425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2962" y="9119173"/>
            <a:ext cx="3170583" cy="482027"/>
          </a:xfrm>
          <a:prstGeom prst="rect">
            <a:avLst/>
          </a:prstGeom>
        </p:spPr>
        <p:txBody>
          <a:bodyPr vert="horz" lIns="94851" tIns="47425" rIns="94851" bIns="47425" rtlCol="0" anchor="b"/>
          <a:lstStyle>
            <a:lvl1pPr algn="r">
              <a:defRPr sz="1200"/>
            </a:lvl1pPr>
          </a:lstStyle>
          <a:p>
            <a:fld id="{2FB2BDB1-E95E-402D-B2EB-CA9CC1A395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2199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6653" tIns="48327" rIns="96653" bIns="48327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lIns="96653" tIns="48327" rIns="96653" bIns="48327" rtlCol="0"/>
          <a:lstStyle>
            <a:lvl1pPr algn="r">
              <a:defRPr sz="1200"/>
            </a:lvl1pPr>
          </a:lstStyle>
          <a:p>
            <a:fld id="{67EFB637-CCC9-4803-8851-F6915048CBB4}" type="datetimeFigureOut">
              <a:rPr lang="en-US" smtClean="0"/>
              <a:t>10/25/2018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19138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53" tIns="48327" rIns="96653" bIns="48327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</p:spPr>
        <p:txBody>
          <a:bodyPr vert="horz" lIns="96653" tIns="48327" rIns="96653" bIns="48327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53" tIns="48327" rIns="96653" bIns="48327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53" tIns="48327" rIns="96653" bIns="48327" rtlCol="0" anchor="b"/>
          <a:lstStyle>
            <a:lvl1pPr algn="r">
              <a:defRPr sz="1200"/>
            </a:lvl1pPr>
          </a:lstStyle>
          <a:p>
            <a:fld id="{F62AC51D-6DAA-4455-8EA7-D54B64909A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0593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698063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69886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10580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990600"/>
            <a:ext cx="8534400" cy="5052221"/>
          </a:xfrm>
          <a:prstGeom prst="rect">
            <a:avLst/>
          </a:prstGeom>
        </p:spPr>
        <p:txBody>
          <a:bodyPr/>
          <a:lstStyle>
            <a:lvl1pPr>
              <a:defRPr sz="2600">
                <a:solidFill>
                  <a:schemeClr val="tx2"/>
                </a:solidFill>
              </a:defRPr>
            </a:lvl1pPr>
            <a:lvl2pPr>
              <a:defRPr sz="2400">
                <a:solidFill>
                  <a:schemeClr val="tx2"/>
                </a:solidFill>
              </a:defRPr>
            </a:lvl2pPr>
            <a:lvl3pPr>
              <a:defRPr sz="2200">
                <a:solidFill>
                  <a:schemeClr val="tx2"/>
                </a:solidFill>
              </a:defRPr>
            </a:lvl3pPr>
            <a:lvl4pPr>
              <a:defRPr sz="2100">
                <a:solidFill>
                  <a:schemeClr val="tx2"/>
                </a:solidFill>
              </a:defRPr>
            </a:lvl4pPr>
            <a:lvl5pPr>
              <a:defRPr sz="200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43200" y="6553200"/>
            <a:ext cx="4038600" cy="2286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Footer text goes here.</a:t>
            </a:r>
            <a:endParaRPr lang="en-US"/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740251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Footer text goes here.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445715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990600"/>
            <a:ext cx="8534400" cy="5052221"/>
          </a:xfrm>
          <a:prstGeom prst="rect">
            <a:avLst/>
          </a:prstGeom>
        </p:spPr>
        <p:txBody>
          <a:bodyPr/>
          <a:lstStyle>
            <a:lvl1pPr>
              <a:defRPr sz="2600">
                <a:solidFill>
                  <a:schemeClr val="tx2"/>
                </a:solidFill>
              </a:defRPr>
            </a:lvl1pPr>
            <a:lvl2pPr>
              <a:defRPr sz="2400">
                <a:solidFill>
                  <a:schemeClr val="tx2"/>
                </a:solidFill>
              </a:defRPr>
            </a:lvl2pPr>
            <a:lvl3pPr>
              <a:defRPr sz="2200">
                <a:solidFill>
                  <a:schemeClr val="tx2"/>
                </a:solidFill>
              </a:defRPr>
            </a:lvl3pPr>
            <a:lvl4pPr>
              <a:defRPr sz="2100">
                <a:solidFill>
                  <a:schemeClr val="tx2"/>
                </a:solidFill>
              </a:defRPr>
            </a:lvl4pPr>
            <a:lvl5pPr>
              <a:defRPr sz="200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43200" y="6553200"/>
            <a:ext cx="4038600" cy="228600"/>
          </a:xfrm>
        </p:spPr>
        <p:txBody>
          <a:bodyPr/>
          <a:lstStyle/>
          <a:p>
            <a:r>
              <a:rPr lang="en-US" smtClean="0"/>
              <a:t>Footer text goes here.</a:t>
            </a:r>
            <a:endParaRPr lang="en-US"/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00848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Footer text goes here.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628650" y="990601"/>
            <a:ext cx="3886200" cy="4800600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4629150" y="990601"/>
            <a:ext cx="3886200" cy="4800600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8" name="Rectangle 7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576478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5.xml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2.png"/><Relationship Id="rId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3505200" y="0"/>
            <a:ext cx="5638800" cy="6858000"/>
          </a:xfrm>
          <a:prstGeom prst="rect">
            <a:avLst/>
          </a:prstGeom>
          <a:solidFill>
            <a:srgbClr val="D7DC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814" y="2876277"/>
            <a:ext cx="2857586" cy="1105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3897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62" r:id="rId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200" y="65532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 smtClean="0"/>
              <a:t>Footer text goes here.</a:t>
            </a:r>
            <a:endParaRPr lang="en-US" dirty="0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76200" y="6477000"/>
            <a:ext cx="59436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>
            <a:off x="2194560" y="6477000"/>
            <a:ext cx="6858000" cy="1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248400"/>
            <a:ext cx="1181868" cy="4572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54675" y="6553200"/>
            <a:ext cx="707325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000" b="1" baseline="0" dirty="0" smtClean="0">
                <a:solidFill>
                  <a:schemeClr val="tx2"/>
                </a:solidFill>
              </a:rPr>
              <a:t>PUBLIC</a:t>
            </a:r>
            <a:endParaRPr lang="en-US" sz="1000" b="1" dirty="0">
              <a:solidFill>
                <a:schemeClr val="tx2"/>
              </a:solidFill>
            </a:endParaRPr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8975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1" r:id="rId3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://www.ercot.com/" TargetMode="Externa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4.gi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9.gif"/><Relationship Id="rId4" Type="http://schemas.openxmlformats.org/officeDocument/2006/relationships/image" Target="../media/image8.gif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gif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mailto:GINR@ercot.com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810000" y="2105561"/>
            <a:ext cx="525780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chemeClr val="tx2"/>
                </a:solidFill>
              </a:rPr>
              <a:t>Dynamic Model Templates</a:t>
            </a:r>
          </a:p>
          <a:p>
            <a:endParaRPr lang="en-US" sz="2000" b="1" dirty="0" smtClean="0">
              <a:solidFill>
                <a:schemeClr val="tx2"/>
              </a:solidFill>
            </a:endParaRPr>
          </a:p>
          <a:p>
            <a:r>
              <a:rPr lang="en-US" sz="2000" b="1" dirty="0">
                <a:solidFill>
                  <a:schemeClr val="tx2"/>
                </a:solidFill>
              </a:rPr>
              <a:t>(</a:t>
            </a:r>
            <a:r>
              <a:rPr lang="en-US" sz="2000" b="1" dirty="0" smtClean="0">
                <a:solidFill>
                  <a:schemeClr val="tx2"/>
                </a:solidFill>
              </a:rPr>
              <a:t>To Facilitate Dynamic Model Collection)</a:t>
            </a:r>
            <a:endParaRPr lang="en-US" sz="2000" b="1" dirty="0">
              <a:solidFill>
                <a:schemeClr val="tx2"/>
              </a:solidFill>
            </a:endParaRPr>
          </a:p>
          <a:p>
            <a:endParaRPr lang="en-US" dirty="0" smtClean="0">
              <a:solidFill>
                <a:schemeClr val="tx2"/>
              </a:solidFill>
            </a:endParaRPr>
          </a:p>
          <a:p>
            <a:r>
              <a:rPr lang="en-US" dirty="0" smtClean="0">
                <a:solidFill>
                  <a:schemeClr val="tx2"/>
                </a:solidFill>
              </a:rPr>
              <a:t>Resource Integration Workshop</a:t>
            </a:r>
          </a:p>
          <a:p>
            <a:endParaRPr lang="en-US" dirty="0" smtClean="0">
              <a:solidFill>
                <a:schemeClr val="tx2"/>
              </a:solidFill>
            </a:endParaRPr>
          </a:p>
          <a:p>
            <a:r>
              <a:rPr lang="en-US" dirty="0" smtClean="0">
                <a:solidFill>
                  <a:schemeClr val="tx2"/>
                </a:solidFill>
              </a:rPr>
              <a:t>October 29, 2018</a:t>
            </a:r>
          </a:p>
          <a:p>
            <a:endParaRPr lang="en-US" dirty="0">
              <a:solidFill>
                <a:schemeClr val="tx2"/>
              </a:solidFill>
            </a:endParaRPr>
          </a:p>
          <a:p>
            <a:r>
              <a:rPr lang="en-US" dirty="0" smtClean="0">
                <a:solidFill>
                  <a:schemeClr val="tx2"/>
                </a:solidFill>
              </a:rPr>
              <a:t>Presenter:  </a:t>
            </a:r>
            <a:r>
              <a:rPr lang="en-US" dirty="0" smtClean="0">
                <a:solidFill>
                  <a:schemeClr val="tx2"/>
                </a:solidFill>
              </a:rPr>
              <a:t>Muhammad Khan</a:t>
            </a:r>
            <a:endParaRPr lang="en-US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202059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Other Process Improvements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u="sng" dirty="0" smtClean="0"/>
              <a:t>Model Guidelines</a:t>
            </a:r>
          </a:p>
          <a:p>
            <a:pPr lvl="1"/>
            <a:r>
              <a:rPr lang="en-US" sz="2000" dirty="0" smtClean="0"/>
              <a:t>DMTF / DWG documents outlining good model practices</a:t>
            </a:r>
          </a:p>
          <a:p>
            <a:pPr lvl="1"/>
            <a:r>
              <a:rPr lang="en-US" sz="2000" dirty="0" smtClean="0"/>
              <a:t>Will be posted on </a:t>
            </a:r>
            <a:r>
              <a:rPr lang="en-US" sz="2000" dirty="0" smtClean="0">
                <a:hlinkClick r:id="rId2"/>
              </a:rPr>
              <a:t>www.ercot.com</a:t>
            </a:r>
            <a:endParaRPr lang="en-US" sz="2000" dirty="0" smtClean="0"/>
          </a:p>
          <a:p>
            <a:pPr lvl="1"/>
            <a:endParaRPr lang="en-US" dirty="0" smtClean="0"/>
          </a:p>
          <a:p>
            <a:r>
              <a:rPr lang="en-US" dirty="0" smtClean="0"/>
              <a:t>Coordinate MOD 26/27 updates with TSP</a:t>
            </a:r>
          </a:p>
          <a:p>
            <a:pPr lvl="1"/>
            <a:r>
              <a:rPr lang="en-US" sz="2000" dirty="0" smtClean="0"/>
              <a:t>Help latest models get into ERCOT study cases</a:t>
            </a:r>
          </a:p>
          <a:p>
            <a:pPr lvl="1"/>
            <a:r>
              <a:rPr lang="en-US" sz="2000" dirty="0" smtClean="0"/>
              <a:t>You can help by ensuring you always update your RARF dynamic model after performing MOD 26/27</a:t>
            </a:r>
          </a:p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85803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A2453CAA-65C5-4D36-B6AE-74078D11EE4E}" type="slidenum">
              <a:rPr lang="en-US"/>
              <a:pPr>
                <a:defRPr/>
              </a:pPr>
              <a:t>11</a:t>
            </a:fld>
            <a:endParaRPr lang="en-US"/>
          </a:p>
        </p:txBody>
      </p:sp>
      <p:pic>
        <p:nvPicPr>
          <p:cNvPr id="34819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59902" cy="609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4820" name="TextBox 8"/>
          <p:cNvSpPr txBox="1">
            <a:spLocks noChangeArrowheads="1"/>
          </p:cNvSpPr>
          <p:nvPr/>
        </p:nvSpPr>
        <p:spPr bwMode="auto">
          <a:xfrm>
            <a:off x="5334000" y="5257800"/>
            <a:ext cx="2686050" cy="553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000" b="1" dirty="0">
                <a:solidFill>
                  <a:schemeClr val="bg2"/>
                </a:solidFill>
              </a:rPr>
              <a:t>Questions?</a:t>
            </a:r>
          </a:p>
        </p:txBody>
      </p:sp>
    </p:spTree>
    <p:extLst>
      <p:ext uri="{BB962C8B-B14F-4D97-AF65-F5344CB8AC3E}">
        <p14:creationId xmlns:p14="http://schemas.microsoft.com/office/powerpoint/2010/main" val="19508498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Background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The</a:t>
            </a:r>
            <a:r>
              <a:rPr lang="en-US" sz="2400" i="1" dirty="0" smtClean="0"/>
              <a:t> Dynamic Model Task Force</a:t>
            </a:r>
            <a:r>
              <a:rPr lang="en-US" sz="2400" dirty="0" smtClean="0"/>
              <a:t> was created to improve process of collecting and using dynamic stability models</a:t>
            </a:r>
          </a:p>
          <a:p>
            <a:r>
              <a:rPr lang="en-US" sz="2400" dirty="0" smtClean="0"/>
              <a:t>The task force finished with several proposals:</a:t>
            </a:r>
          </a:p>
          <a:p>
            <a:pPr lvl="1"/>
            <a:r>
              <a:rPr lang="en-US" sz="2200" dirty="0" smtClean="0"/>
              <a:t>Structured model collection (i.e. templates)</a:t>
            </a:r>
          </a:p>
          <a:p>
            <a:pPr lvl="1"/>
            <a:r>
              <a:rPr lang="en-US" sz="2200" dirty="0" smtClean="0"/>
              <a:t>Guidelines to improve model usability / functionality</a:t>
            </a:r>
          </a:p>
          <a:p>
            <a:pPr lvl="1"/>
            <a:r>
              <a:rPr lang="en-US" sz="2200" dirty="0" smtClean="0"/>
              <a:t>Coordinated model updates and tracking</a:t>
            </a:r>
          </a:p>
          <a:p>
            <a:pPr lvl="2"/>
            <a:r>
              <a:rPr lang="en-US" sz="2000" dirty="0" smtClean="0"/>
              <a:t>MOD 26/27 coordination</a:t>
            </a:r>
          </a:p>
          <a:p>
            <a:endParaRPr lang="en-US" dirty="0" smtClean="0"/>
          </a:p>
          <a:p>
            <a:r>
              <a:rPr lang="en-US" dirty="0" smtClean="0"/>
              <a:t>Proposals are being adopted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75757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152400" y="1981200"/>
            <a:ext cx="8915400" cy="2000251"/>
          </a:xfrm>
        </p:spPr>
        <p:txBody>
          <a:bodyPr/>
          <a:lstStyle/>
          <a:p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en-US" sz="4000" dirty="0" smtClean="0"/>
              <a:t>Using Templates to Improve Process</a:t>
            </a:r>
            <a:endParaRPr lang="en-US" sz="4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50219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Challenges of Existing RARF Process</a:t>
            </a:r>
            <a:endParaRPr lang="en-US" dirty="0"/>
          </a:p>
        </p:txBody>
      </p:sp>
      <p:pic>
        <p:nvPicPr>
          <p:cNvPr id="8" name="Content Placeholder 7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33800" y="4333824"/>
            <a:ext cx="1524000" cy="1963918"/>
          </a:xfrm>
        </p:spPr>
      </p:pic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4</a:t>
            </a:fld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14400" y="1063240"/>
            <a:ext cx="7239000" cy="299797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2057400" y="2775837"/>
            <a:ext cx="5486400" cy="83099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chemeClr val="accent4">
                    <a:lumMod val="75000"/>
                    <a:lumOff val="25000"/>
                  </a:schemeClr>
                </a:solidFill>
              </a:rPr>
              <a:t>No Guidance of what’s required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chemeClr val="accent4">
                    <a:lumMod val="75000"/>
                    <a:lumOff val="25000"/>
                  </a:schemeClr>
                </a:solidFill>
              </a:rPr>
              <a:t>No standard format </a:t>
            </a:r>
          </a:p>
        </p:txBody>
      </p:sp>
      <p:sp>
        <p:nvSpPr>
          <p:cNvPr id="7" name="Rectangle 6"/>
          <p:cNvSpPr/>
          <p:nvPr/>
        </p:nvSpPr>
        <p:spPr>
          <a:xfrm>
            <a:off x="597798" y="1776988"/>
            <a:ext cx="791755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0" cap="none" spc="0" dirty="0" smtClean="0">
                <a:ln w="0"/>
                <a:solidFill>
                  <a:schemeClr val="accent4">
                    <a:lumMod val="75000"/>
                    <a:lumOff val="25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Nothing but a blank form!</a:t>
            </a:r>
            <a:endParaRPr lang="en-US" sz="5400" b="0" cap="none" spc="0" dirty="0">
              <a:ln w="0"/>
              <a:solidFill>
                <a:schemeClr val="accent4">
                  <a:lumMod val="75000"/>
                  <a:lumOff val="25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8027350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Introducing Dynamic Model Templates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762001"/>
            <a:ext cx="8534400" cy="4780994"/>
          </a:xfrm>
        </p:spPr>
        <p:txBody>
          <a:bodyPr/>
          <a:lstStyle/>
          <a:p>
            <a:r>
              <a:rPr lang="en-US" sz="2400" dirty="0" smtClean="0"/>
              <a:t>Fill-in-the-blank excel form specific to your type of generator model</a:t>
            </a:r>
          </a:p>
          <a:p>
            <a:r>
              <a:rPr lang="en-US" sz="2400" dirty="0" smtClean="0"/>
              <a:t>Provides guidance</a:t>
            </a:r>
          </a:p>
          <a:p>
            <a:r>
              <a:rPr lang="en-US" sz="2400" dirty="0" smtClean="0"/>
              <a:t>No new data being requested, just a better format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5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0946" y="2926195"/>
            <a:ext cx="3251345" cy="249555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4"/>
          <a:srcRect r="40131"/>
          <a:stretch/>
        </p:blipFill>
        <p:spPr>
          <a:xfrm>
            <a:off x="5062682" y="2916263"/>
            <a:ext cx="3733800" cy="2582866"/>
          </a:xfrm>
          <a:prstGeom prst="rect">
            <a:avLst/>
          </a:prstGeom>
        </p:spPr>
      </p:pic>
      <p:sp>
        <p:nvSpPr>
          <p:cNvPr id="5" name="Right Arrow 4"/>
          <p:cNvSpPr/>
          <p:nvPr/>
        </p:nvSpPr>
        <p:spPr>
          <a:xfrm>
            <a:off x="3852869" y="3960900"/>
            <a:ext cx="1079198" cy="9144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6153487" y="3951970"/>
            <a:ext cx="206979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0" cap="none" spc="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RARF</a:t>
            </a:r>
            <a:endParaRPr lang="en-U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668726" y="2510984"/>
            <a:ext cx="317253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effectLst/>
              </a:rPr>
              <a:t>Template</a:t>
            </a:r>
            <a:endParaRPr lang="en-US" sz="5400" b="1" cap="none" spc="0" dirty="0">
              <a:ln w="12700" cmpd="sng">
                <a:solidFill>
                  <a:schemeClr val="accent4"/>
                </a:solidFill>
                <a:prstDash val="solid"/>
              </a:ln>
              <a:gradFill>
                <a:gsLst>
                  <a:gs pos="0">
                    <a:schemeClr val="accent4"/>
                  </a:gs>
                  <a:gs pos="4000">
                    <a:schemeClr val="accent4">
                      <a:lumMod val="60000"/>
                      <a:lumOff val="40000"/>
                    </a:schemeClr>
                  </a:gs>
                  <a:gs pos="87000">
                    <a:schemeClr val="accent4">
                      <a:lumMod val="20000"/>
                      <a:lumOff val="8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81000" y="5726341"/>
            <a:ext cx="8458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tx2"/>
                </a:solidFill>
              </a:rPr>
              <a:t>Embed completed Template into RARF (compatible w/ existing RARF Process)</a:t>
            </a:r>
            <a:endParaRPr lang="en-US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48573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Process for Resource / Interconnecting Entity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5" name="Rounded Rectangle 4"/>
          <p:cNvSpPr/>
          <p:nvPr/>
        </p:nvSpPr>
        <p:spPr>
          <a:xfrm>
            <a:off x="473597" y="1437932"/>
            <a:ext cx="2209800" cy="2600667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384522" y="1474664"/>
            <a:ext cx="2401135" cy="1231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GET</a:t>
            </a:r>
          </a:p>
          <a:p>
            <a:pPr algn="ctr"/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Models will be posted publicly on ercot.com (currently by request)</a:t>
            </a:r>
            <a:endParaRPr lang="en-US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pic>
        <p:nvPicPr>
          <p:cNvPr id="1026" name="Picture 2" descr="Electric Reliability Council of Texas (ERCOT)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5129" y="2850611"/>
            <a:ext cx="1905000" cy="901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ounded Rectangle 7"/>
          <p:cNvSpPr/>
          <p:nvPr/>
        </p:nvSpPr>
        <p:spPr>
          <a:xfrm>
            <a:off x="3310840" y="1442755"/>
            <a:ext cx="2209800" cy="2286000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 rotWithShape="1">
          <a:blip r:embed="rId3"/>
          <a:srcRect b="55404"/>
          <a:stretch/>
        </p:blipFill>
        <p:spPr>
          <a:xfrm>
            <a:off x="617979" y="3674209"/>
            <a:ext cx="1743075" cy="225131"/>
          </a:xfrm>
          <a:prstGeom prst="rect">
            <a:avLst/>
          </a:prstGeom>
        </p:spPr>
      </p:pic>
      <p:sp>
        <p:nvSpPr>
          <p:cNvPr id="12" name="Rounded Rectangle 11"/>
          <p:cNvSpPr/>
          <p:nvPr/>
        </p:nvSpPr>
        <p:spPr>
          <a:xfrm>
            <a:off x="675129" y="3660567"/>
            <a:ext cx="1743075" cy="252413"/>
          </a:xfrm>
          <a:prstGeom prst="roundRect">
            <a:avLst/>
          </a:prstGeom>
          <a:noFill/>
          <a:ln w="38100">
            <a:solidFill>
              <a:srgbClr val="FF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ounded Rectangle 18"/>
          <p:cNvSpPr/>
          <p:nvPr/>
        </p:nvSpPr>
        <p:spPr>
          <a:xfrm>
            <a:off x="6235861" y="1405820"/>
            <a:ext cx="2209800" cy="2286000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6262869" y="1518066"/>
            <a:ext cx="225899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Attach to </a:t>
            </a:r>
            <a:r>
              <a:rPr lang="en-US" cap="small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dynamic data</a:t>
            </a:r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tab of your RARF</a:t>
            </a:r>
            <a:endParaRPr lang="en-US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13" name="Oval 12"/>
          <p:cNvSpPr/>
          <p:nvPr/>
        </p:nvSpPr>
        <p:spPr>
          <a:xfrm>
            <a:off x="3810000" y="4267200"/>
            <a:ext cx="5029200" cy="1752600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3" name="TextBox 22"/>
          <p:cNvSpPr txBox="1"/>
          <p:nvPr/>
        </p:nvSpPr>
        <p:spPr>
          <a:xfrm>
            <a:off x="4307497" y="4299554"/>
            <a:ext cx="396240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Upload to ERCOT RARF hub</a:t>
            </a:r>
          </a:p>
          <a:p>
            <a:pPr algn="ctr"/>
            <a:endParaRPr lang="en-US" sz="2000" dirty="0" smtClean="0"/>
          </a:p>
          <a:p>
            <a:pPr algn="ctr"/>
            <a:r>
              <a:rPr lang="en-US" sz="2000" dirty="0" smtClean="0"/>
              <a:t>And, if applicable, send to TSP for FIS or for MOD 26/27 review</a:t>
            </a:r>
          </a:p>
          <a:p>
            <a:pPr algn="ctr"/>
            <a:endParaRPr lang="en-US" sz="2000" dirty="0" smtClean="0"/>
          </a:p>
        </p:txBody>
      </p:sp>
      <p:sp>
        <p:nvSpPr>
          <p:cNvPr id="24" name="TextBox 23"/>
          <p:cNvSpPr txBox="1"/>
          <p:nvPr/>
        </p:nvSpPr>
        <p:spPr>
          <a:xfrm>
            <a:off x="957805" y="830199"/>
            <a:ext cx="1295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/>
              <a:t>1.</a:t>
            </a:r>
            <a:endParaRPr lang="en-US" sz="3600" dirty="0"/>
          </a:p>
        </p:txBody>
      </p:sp>
      <p:sp>
        <p:nvSpPr>
          <p:cNvPr id="26" name="TextBox 25"/>
          <p:cNvSpPr txBox="1"/>
          <p:nvPr/>
        </p:nvSpPr>
        <p:spPr>
          <a:xfrm>
            <a:off x="3853886" y="835021"/>
            <a:ext cx="1295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/>
              <a:t>2.</a:t>
            </a:r>
            <a:endParaRPr lang="en-US" sz="3600" dirty="0"/>
          </a:p>
        </p:txBody>
      </p:sp>
      <p:sp>
        <p:nvSpPr>
          <p:cNvPr id="27" name="TextBox 26"/>
          <p:cNvSpPr txBox="1"/>
          <p:nvPr/>
        </p:nvSpPr>
        <p:spPr>
          <a:xfrm>
            <a:off x="6744664" y="828333"/>
            <a:ext cx="1295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/>
              <a:t>3.</a:t>
            </a:r>
            <a:endParaRPr lang="en-US" sz="3600" dirty="0"/>
          </a:p>
        </p:txBody>
      </p:sp>
      <p:sp>
        <p:nvSpPr>
          <p:cNvPr id="30" name="Right Arrow 29"/>
          <p:cNvSpPr/>
          <p:nvPr/>
        </p:nvSpPr>
        <p:spPr>
          <a:xfrm>
            <a:off x="5695949" y="2425102"/>
            <a:ext cx="440803" cy="31166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ight Arrow 30"/>
          <p:cNvSpPr/>
          <p:nvPr/>
        </p:nvSpPr>
        <p:spPr>
          <a:xfrm rot="7289102">
            <a:off x="6872361" y="3904457"/>
            <a:ext cx="440803" cy="31166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2" name="Group 21"/>
          <p:cNvGrpSpPr/>
          <p:nvPr/>
        </p:nvGrpSpPr>
        <p:grpSpPr>
          <a:xfrm>
            <a:off x="6402997" y="2691409"/>
            <a:ext cx="1905000" cy="714375"/>
            <a:chOff x="0" y="0"/>
            <a:chExt cx="1905000" cy="714375"/>
          </a:xfrm>
        </p:grpSpPr>
        <p:sp>
          <p:nvSpPr>
            <p:cNvPr id="29" name="Rectangle 28"/>
            <p:cNvSpPr/>
            <p:nvPr/>
          </p:nvSpPr>
          <p:spPr>
            <a:xfrm>
              <a:off x="0" y="0"/>
              <a:ext cx="1905000" cy="714375"/>
            </a:xfrm>
            <a:prstGeom prst="rect">
              <a:avLst/>
            </a:prstGeom>
            <a:solidFill>
              <a:sysClr val="window" lastClr="FFFFFF"/>
            </a:solidFill>
            <a:ln>
              <a:solidFill>
                <a:schemeClr val="accent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/>
              <a:endParaRPr lang="en-US" sz="1100"/>
            </a:p>
          </p:txBody>
        </p:sp>
        <p:pic>
          <p:nvPicPr>
            <p:cNvPr id="32" name="Picture 31"/>
            <p:cNvPicPr>
              <a:picLocks noChangeAspect="1"/>
            </p:cNvPicPr>
            <p:nvPr/>
          </p:nvPicPr>
          <p:blipFill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17391"/>
            <a:stretch/>
          </p:blipFill>
          <p:spPr>
            <a:xfrm>
              <a:off x="57150" y="95250"/>
              <a:ext cx="742950" cy="542925"/>
            </a:xfrm>
            <a:prstGeom prst="rect">
              <a:avLst/>
            </a:prstGeom>
          </p:spPr>
        </p:pic>
        <p:pic>
          <p:nvPicPr>
            <p:cNvPr id="33" name="Picture 32"/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62050" y="38100"/>
              <a:ext cx="704850" cy="666750"/>
            </a:xfrm>
            <a:prstGeom prst="rect">
              <a:avLst/>
            </a:prstGeom>
          </p:spPr>
        </p:pic>
        <p:sp>
          <p:nvSpPr>
            <p:cNvPr id="34" name="Right Arrow 33"/>
            <p:cNvSpPr/>
            <p:nvPr/>
          </p:nvSpPr>
          <p:spPr>
            <a:xfrm>
              <a:off x="790575" y="228600"/>
              <a:ext cx="314325" cy="190500"/>
            </a:xfrm>
            <a:prstGeom prst="rightArrow">
              <a:avLst/>
            </a:prstGeom>
            <a:solidFill>
              <a:schemeClr val="accent3"/>
            </a:solidFill>
            <a:ln>
              <a:solidFill>
                <a:schemeClr val="accent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/>
              <a:endParaRPr lang="en-US" sz="1100"/>
            </a:p>
          </p:txBody>
        </p:sp>
      </p:grpSp>
      <p:sp>
        <p:nvSpPr>
          <p:cNvPr id="3" name="Cloud Callout 2"/>
          <p:cNvSpPr/>
          <p:nvPr/>
        </p:nvSpPr>
        <p:spPr>
          <a:xfrm>
            <a:off x="-24477" y="4445650"/>
            <a:ext cx="3048000" cy="1395700"/>
          </a:xfrm>
          <a:prstGeom prst="cloudCallout">
            <a:avLst>
              <a:gd name="adj1" fmla="val -18409"/>
              <a:gd name="adj2" fmla="val 49325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Advantages:  Better Guidance.</a:t>
            </a:r>
          </a:p>
          <a:p>
            <a:pPr algn="ctr"/>
            <a:r>
              <a:rPr lang="en-US" dirty="0" smtClean="0"/>
              <a:t>More structure.</a:t>
            </a:r>
            <a:endParaRPr lang="en-US" dirty="0"/>
          </a:p>
        </p:txBody>
      </p:sp>
      <p:sp>
        <p:nvSpPr>
          <p:cNvPr id="35" name="TextBox 34"/>
          <p:cNvSpPr txBox="1"/>
          <p:nvPr/>
        </p:nvSpPr>
        <p:spPr>
          <a:xfrm>
            <a:off x="3307337" y="1446533"/>
            <a:ext cx="2182792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FILL OUT</a:t>
            </a:r>
          </a:p>
          <a:p>
            <a:pPr algn="ctr"/>
            <a:endParaRPr lang="en-US" sz="20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algn="ctr"/>
            <a:r>
              <a:rPr lang="en-US" sz="2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(no new data is being requested over old method)</a:t>
            </a:r>
            <a:endParaRPr lang="en-US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61777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Benefits to Using Template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Provide data to ERCOT/TSP in a ready-to-go format</a:t>
            </a:r>
          </a:p>
          <a:p>
            <a:pPr lvl="1"/>
            <a:r>
              <a:rPr lang="en-US" dirty="0" smtClean="0"/>
              <a:t>Help begin studies faster</a:t>
            </a:r>
          </a:p>
          <a:p>
            <a:pPr lvl="1"/>
            <a:r>
              <a:rPr lang="en-US" dirty="0" smtClean="0"/>
              <a:t>Reduce “telephone game” trying to fix the models</a:t>
            </a:r>
          </a:p>
          <a:p>
            <a:endParaRPr lang="en-US" dirty="0"/>
          </a:p>
          <a:p>
            <a:r>
              <a:rPr lang="en-US" dirty="0" smtClean="0"/>
              <a:t>Maintain Models (Permanent Repository)</a:t>
            </a:r>
          </a:p>
          <a:p>
            <a:pPr lvl="1"/>
            <a:r>
              <a:rPr lang="en-US" dirty="0" smtClean="0"/>
              <a:t>Updates are easy</a:t>
            </a:r>
          </a:p>
          <a:p>
            <a:pPr lvl="1"/>
            <a:r>
              <a:rPr lang="en-US" dirty="0" smtClean="0"/>
              <a:t>Keep all files together</a:t>
            </a:r>
          </a:p>
          <a:p>
            <a:pPr lvl="1"/>
            <a:r>
              <a:rPr lang="en-US" dirty="0" smtClean="0"/>
              <a:t>Help ERCOT get latest modeling data into study cases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41268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Aiding Transition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Templates designed for easy transition</a:t>
            </a:r>
          </a:p>
          <a:p>
            <a:pPr lvl="1"/>
            <a:r>
              <a:rPr lang="en-US" dirty="0" smtClean="0"/>
              <a:t>Templates have a handy                     button</a:t>
            </a:r>
          </a:p>
          <a:p>
            <a:pPr lvl="2"/>
            <a:r>
              <a:rPr lang="en-US" dirty="0" smtClean="0"/>
              <a:t>If you already have .</a:t>
            </a:r>
            <a:r>
              <a:rPr lang="en-US" dirty="0" err="1" smtClean="0"/>
              <a:t>dyr</a:t>
            </a:r>
            <a:r>
              <a:rPr lang="en-US" dirty="0" smtClean="0"/>
              <a:t> files, you may be able to import them (with care)</a:t>
            </a:r>
          </a:p>
          <a:p>
            <a:pPr lvl="1"/>
            <a:r>
              <a:rPr lang="en-US" dirty="0" smtClean="0"/>
              <a:t>Most questions are </a:t>
            </a:r>
            <a:r>
              <a:rPr lang="en-US" dirty="0" smtClean="0"/>
              <a:t>fill-in-the-blank</a:t>
            </a:r>
          </a:p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8</a:t>
            </a:fld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10100" y="1600200"/>
            <a:ext cx="1422222" cy="266667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20961" y="4414046"/>
            <a:ext cx="2000250" cy="1600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715808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Implementation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990600"/>
            <a:ext cx="8686800" cy="5052221"/>
          </a:xfrm>
        </p:spPr>
        <p:txBody>
          <a:bodyPr/>
          <a:lstStyle/>
          <a:p>
            <a:r>
              <a:rPr lang="en-US" dirty="0" smtClean="0"/>
              <a:t>Templates available now!  Please start using.</a:t>
            </a:r>
            <a:br>
              <a:rPr lang="en-US" dirty="0" smtClean="0"/>
            </a:br>
            <a:r>
              <a:rPr lang="en-US" dirty="0" smtClean="0"/>
              <a:t>It’s easy.</a:t>
            </a:r>
          </a:p>
          <a:p>
            <a:pPr lvl="1"/>
            <a:r>
              <a:rPr lang="en-US" sz="2000" dirty="0" smtClean="0"/>
              <a:t>To get template, email your RI engineer or </a:t>
            </a:r>
            <a:r>
              <a:rPr lang="en-US" sz="2000" dirty="0" smtClean="0">
                <a:solidFill>
                  <a:schemeClr val="accent4">
                    <a:lumMod val="75000"/>
                    <a:lumOff val="25000"/>
                  </a:schemeClr>
                </a:solidFill>
                <a:hlinkClick r:id="rId3"/>
              </a:rPr>
              <a:t>GINR@ercot.com</a:t>
            </a:r>
            <a:endParaRPr lang="en-US" sz="2000" dirty="0" smtClean="0">
              <a:solidFill>
                <a:schemeClr val="accent4">
                  <a:lumMod val="75000"/>
                  <a:lumOff val="25000"/>
                </a:schemeClr>
              </a:solidFill>
            </a:endParaRPr>
          </a:p>
          <a:p>
            <a:pPr lvl="1"/>
            <a:r>
              <a:rPr lang="en-US" sz="2000" dirty="0" smtClean="0">
                <a:solidFill>
                  <a:schemeClr val="accent4">
                    <a:lumMod val="75000"/>
                    <a:lumOff val="25000"/>
                  </a:schemeClr>
                </a:solidFill>
              </a:rPr>
              <a:t>Will soon be posted on www.ercot.com </a:t>
            </a:r>
          </a:p>
          <a:p>
            <a:pPr lvl="1"/>
            <a:endParaRPr lang="en-US" dirty="0" smtClean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Implementation </a:t>
            </a:r>
            <a:r>
              <a:rPr lang="en-US" dirty="0" smtClean="0"/>
              <a:t>to be coordinated with Market Notice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5" name="Rounded Rectangle 4"/>
          <p:cNvSpPr/>
          <p:nvPr/>
        </p:nvSpPr>
        <p:spPr>
          <a:xfrm>
            <a:off x="381000" y="2890245"/>
            <a:ext cx="8458200" cy="227449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600" b="1" dirty="0">
                <a:solidFill>
                  <a:schemeClr val="accent5">
                    <a:lumMod val="75000"/>
                  </a:schemeClr>
                </a:solidFill>
              </a:rPr>
              <a:t> Now      </a:t>
            </a:r>
            <a:r>
              <a:rPr lang="en-US" sz="2600" dirty="0" smtClean="0"/>
              <a:t>– </a:t>
            </a:r>
            <a:r>
              <a:rPr lang="en-US" sz="2600" dirty="0"/>
              <a:t>optional but recommended</a:t>
            </a:r>
          </a:p>
          <a:p>
            <a:r>
              <a:rPr lang="en-US" sz="2600" b="1" dirty="0">
                <a:solidFill>
                  <a:schemeClr val="accent5">
                    <a:lumMod val="75000"/>
                  </a:schemeClr>
                </a:solidFill>
              </a:rPr>
              <a:t>1/1/2019</a:t>
            </a:r>
            <a:r>
              <a:rPr lang="en-US" sz="2600" dirty="0"/>
              <a:t> – Required for new </a:t>
            </a:r>
            <a:r>
              <a:rPr lang="en-US" sz="2600" dirty="0" smtClean="0"/>
              <a:t>RARFs</a:t>
            </a:r>
          </a:p>
          <a:p>
            <a:r>
              <a:rPr lang="en-US" sz="2600" b="1" dirty="0" smtClean="0">
                <a:solidFill>
                  <a:schemeClr val="accent5">
                    <a:lumMod val="75000"/>
                  </a:schemeClr>
                </a:solidFill>
              </a:rPr>
              <a:t>5/1/2019</a:t>
            </a:r>
            <a:r>
              <a:rPr lang="en-US" sz="2600" dirty="0" smtClean="0"/>
              <a:t> </a:t>
            </a:r>
            <a:r>
              <a:rPr lang="en-US" sz="2600" dirty="0"/>
              <a:t>– Required </a:t>
            </a:r>
            <a:r>
              <a:rPr lang="en-US" sz="2600" dirty="0" smtClean="0"/>
              <a:t>for RARF updates</a:t>
            </a:r>
            <a:endParaRPr lang="en-US" sz="2600" dirty="0"/>
          </a:p>
          <a:p>
            <a:r>
              <a:rPr lang="en-US" sz="2600" b="1" dirty="0">
                <a:solidFill>
                  <a:schemeClr val="accent5">
                    <a:lumMod val="75000"/>
                  </a:schemeClr>
                </a:solidFill>
              </a:rPr>
              <a:t>       ?      </a:t>
            </a:r>
            <a:r>
              <a:rPr lang="en-US" sz="2600" dirty="0"/>
              <a:t>– Required for existing resources</a:t>
            </a:r>
          </a:p>
        </p:txBody>
      </p:sp>
    </p:spTree>
    <p:extLst>
      <p:ext uri="{BB962C8B-B14F-4D97-AF65-F5344CB8AC3E}">
        <p14:creationId xmlns:p14="http://schemas.microsoft.com/office/powerpoint/2010/main" val="2982778002"/>
      </p:ext>
    </p:extLst>
  </p:cSld>
  <p:clrMapOvr>
    <a:masterClrMapping/>
  </p:clrMapOvr>
</p:sld>
</file>

<file path=ppt/theme/theme1.xml><?xml version="1.0" encoding="utf-8"?>
<a:theme xmlns:a="http://schemas.openxmlformats.org/drawingml/2006/main" name="1_Custom Design">
  <a:themeElements>
    <a:clrScheme name="ERCOT Identity v.2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EC7"/>
      </a:accent1>
      <a:accent2>
        <a:srgbClr val="5B6770"/>
      </a:accent2>
      <a:accent3>
        <a:srgbClr val="26D07C"/>
      </a:accent3>
      <a:accent4>
        <a:srgbClr val="003865"/>
      </a:accent4>
      <a:accent5>
        <a:srgbClr val="685BC7"/>
      </a:accent5>
      <a:accent6>
        <a:srgbClr val="890C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ERCOT Identity v.2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EC7"/>
      </a:accent1>
      <a:accent2>
        <a:srgbClr val="5B6770"/>
      </a:accent2>
      <a:accent3>
        <a:srgbClr val="26D07C"/>
      </a:accent3>
      <a:accent4>
        <a:srgbClr val="003865"/>
      </a:accent4>
      <a:accent5>
        <a:srgbClr val="685BC7"/>
      </a:accent5>
      <a:accent6>
        <a:srgbClr val="890C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nformation_x0020_Classification xmlns="c34af464-7aa1-4edd-9be4-83dffc1cb926">ERCOT Limited</Information_x0020_Classification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E2BDB63875B034C8B32518C6496ADD1" ma:contentTypeVersion="0" ma:contentTypeDescription="Create a new document." ma:contentTypeScope="" ma:versionID="2e49056469cb591c67c33c10da96a071">
  <xsd:schema xmlns:xsd="http://www.w3.org/2001/XMLSchema" xmlns:xs="http://www.w3.org/2001/XMLSchema" xmlns:p="http://schemas.microsoft.com/office/2006/metadata/properties" xmlns:ns2="c34af464-7aa1-4edd-9be4-83dffc1cb926" targetNamespace="http://schemas.microsoft.com/office/2006/metadata/properties" ma:root="true" ma:fieldsID="3a653c66fd0ce9b40621f227f901e684" ns2:_="">
    <xsd:import namespace="c34af464-7aa1-4edd-9be4-83dffc1cb926"/>
    <xsd:element name="properties">
      <xsd:complexType>
        <xsd:sequence>
          <xsd:element name="documentManagement">
            <xsd:complexType>
              <xsd:all>
                <xsd:element ref="ns2:Information_x0020_Classification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34af464-7aa1-4edd-9be4-83dffc1cb926" elementFormDefault="qualified">
    <xsd:import namespace="http://schemas.microsoft.com/office/2006/documentManagement/types"/>
    <xsd:import namespace="http://schemas.microsoft.com/office/infopath/2007/PartnerControls"/>
    <xsd:element name="Information_x0020_Classification" ma:index="8" ma:displayName="Information Classification" ma:default="ERCOT Limited" ma:description="ERCOT Information Classification" ma:format="Dropdown" ma:internalName="Information_x0020_Classification">
      <xsd:simpleType>
        <xsd:restriction base="dms:Choice">
          <xsd:enumeration value="Public"/>
          <xsd:enumeration value="ERCOT Limited"/>
          <xsd:enumeration value="ERCOT Confidential"/>
          <xsd:enumeration value="ERCOT Restricted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C0E9AA12-8AF9-4AA6-90FE-24669859CDF3}">
  <ds:schemaRefs>
    <ds:schemaRef ds:uri="http://schemas.microsoft.com/office/2006/metadata/properties"/>
    <ds:schemaRef ds:uri="http://schemas.microsoft.com/office/2006/documentManagement/types"/>
    <ds:schemaRef ds:uri="http://purl.org/dc/terms/"/>
    <ds:schemaRef ds:uri="http://schemas.microsoft.com/office/infopath/2007/PartnerControls"/>
    <ds:schemaRef ds:uri="http://purl.org/dc/elements/1.1/"/>
    <ds:schemaRef ds:uri="http://schemas.openxmlformats.org/package/2006/metadata/core-properties"/>
    <ds:schemaRef ds:uri="c34af464-7aa1-4edd-9be4-83dffc1cb926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E4A68982-DD5D-44FD-B77F-4C531465FE5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5DFABCE5-6410-4FC5-930F-1111C63E401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34af464-7aa1-4edd-9be4-83dffc1cb92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1360</TotalTime>
  <Words>387</Words>
  <Application>Microsoft Office PowerPoint</Application>
  <PresentationFormat>On-screen Show (4:3)</PresentationFormat>
  <Paragraphs>95</Paragraphs>
  <Slides>11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Calibri</vt:lpstr>
      <vt:lpstr>1_Custom Design</vt:lpstr>
      <vt:lpstr>Office Theme</vt:lpstr>
      <vt:lpstr>PowerPoint Presentation</vt:lpstr>
      <vt:lpstr>Background</vt:lpstr>
      <vt:lpstr> Using Templates to Improve Process</vt:lpstr>
      <vt:lpstr>Challenges of Existing RARF Process</vt:lpstr>
      <vt:lpstr>Introducing Dynamic Model Templates</vt:lpstr>
      <vt:lpstr>Process for Resource / Interconnecting Entity</vt:lpstr>
      <vt:lpstr>Benefits to Using Template</vt:lpstr>
      <vt:lpstr>Aiding Transition</vt:lpstr>
      <vt:lpstr>Implementation</vt:lpstr>
      <vt:lpstr>Other Process Improvements</vt:lpstr>
      <vt:lpstr>PowerPoint Presentation</vt:lpstr>
    </vt:vector>
  </TitlesOfParts>
  <Company>The Electric Reliability Council of Texas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Pysh, Danya</dc:creator>
  <cp:lastModifiedBy>Rose, Jonathan</cp:lastModifiedBy>
  <cp:revision>118</cp:revision>
  <cp:lastPrinted>2016-01-21T20:53:15Z</cp:lastPrinted>
  <dcterms:created xsi:type="dcterms:W3CDTF">2016-01-21T15:20:31Z</dcterms:created>
  <dcterms:modified xsi:type="dcterms:W3CDTF">2018-10-25T20:52:39Z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0x0101002E2BDB63875B034C8B32518C6496ADD1</vt:lpwstr>
  </property>
</Properties>
</file>