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43"/>
  </p:notesMasterIdLst>
  <p:handoutMasterIdLst>
    <p:handoutMasterId r:id="rId44"/>
  </p:handoutMasterIdLst>
  <p:sldIdLst>
    <p:sldId id="260" r:id="rId7"/>
    <p:sldId id="258" r:id="rId8"/>
    <p:sldId id="263" r:id="rId9"/>
    <p:sldId id="272" r:id="rId10"/>
    <p:sldId id="262" r:id="rId11"/>
    <p:sldId id="264" r:id="rId12"/>
    <p:sldId id="291" r:id="rId13"/>
    <p:sldId id="265" r:id="rId14"/>
    <p:sldId id="271" r:id="rId15"/>
    <p:sldId id="273" r:id="rId16"/>
    <p:sldId id="274" r:id="rId17"/>
    <p:sldId id="266" r:id="rId18"/>
    <p:sldId id="275" r:id="rId19"/>
    <p:sldId id="267" r:id="rId20"/>
    <p:sldId id="278" r:id="rId21"/>
    <p:sldId id="279" r:id="rId22"/>
    <p:sldId id="268" r:id="rId23"/>
    <p:sldId id="280" r:id="rId24"/>
    <p:sldId id="281" r:id="rId25"/>
    <p:sldId id="269" r:id="rId26"/>
    <p:sldId id="282" r:id="rId27"/>
    <p:sldId id="283" r:id="rId28"/>
    <p:sldId id="270" r:id="rId29"/>
    <p:sldId id="284" r:id="rId30"/>
    <p:sldId id="285" r:id="rId31"/>
    <p:sldId id="295" r:id="rId32"/>
    <p:sldId id="286" r:id="rId33"/>
    <p:sldId id="293" r:id="rId34"/>
    <p:sldId id="287" r:id="rId35"/>
    <p:sldId id="288" r:id="rId36"/>
    <p:sldId id="305" r:id="rId37"/>
    <p:sldId id="289" r:id="rId38"/>
    <p:sldId id="306" r:id="rId39"/>
    <p:sldId id="307" r:id="rId40"/>
    <p:sldId id="308" r:id="rId41"/>
    <p:sldId id="290" r:id="rId4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214" autoAdjust="0"/>
  </p:normalViewPr>
  <p:slideViewPr>
    <p:cSldViewPr showGuides="1">
      <p:cViewPr varScale="1">
        <p:scale>
          <a:sx n="118" d="100"/>
          <a:sy n="118" d="100"/>
        </p:scale>
        <p:origin x="140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REG_2!$B$1</c:f>
              <c:strCache>
                <c:ptCount val="1"/>
                <c:pt idx="0">
                  <c:v>Regulation-Up Exhaustion Rate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REG_2!$A$2:$A$46</c:f>
              <c:numCache>
                <c:formatCode>[$-409]mmm\-yy;@</c:formatCode>
                <c:ptCount val="45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  <c:pt idx="3">
                  <c:v>42095</c:v>
                </c:pt>
                <c:pt idx="4">
                  <c:v>42125</c:v>
                </c:pt>
                <c:pt idx="5">
                  <c:v>42156</c:v>
                </c:pt>
                <c:pt idx="6">
                  <c:v>42186</c:v>
                </c:pt>
                <c:pt idx="7">
                  <c:v>42217</c:v>
                </c:pt>
                <c:pt idx="8">
                  <c:v>42248</c:v>
                </c:pt>
                <c:pt idx="9">
                  <c:v>42278</c:v>
                </c:pt>
                <c:pt idx="10">
                  <c:v>42309</c:v>
                </c:pt>
                <c:pt idx="11">
                  <c:v>42339</c:v>
                </c:pt>
                <c:pt idx="12">
                  <c:v>42370</c:v>
                </c:pt>
                <c:pt idx="13">
                  <c:v>42401</c:v>
                </c:pt>
                <c:pt idx="14">
                  <c:v>42430</c:v>
                </c:pt>
                <c:pt idx="15">
                  <c:v>42461</c:v>
                </c:pt>
                <c:pt idx="16">
                  <c:v>42491</c:v>
                </c:pt>
                <c:pt idx="17">
                  <c:v>42522</c:v>
                </c:pt>
                <c:pt idx="18">
                  <c:v>42552</c:v>
                </c:pt>
                <c:pt idx="19">
                  <c:v>42583</c:v>
                </c:pt>
                <c:pt idx="20">
                  <c:v>42614</c:v>
                </c:pt>
                <c:pt idx="21">
                  <c:v>42644</c:v>
                </c:pt>
                <c:pt idx="22">
                  <c:v>42675</c:v>
                </c:pt>
                <c:pt idx="23">
                  <c:v>42705</c:v>
                </c:pt>
                <c:pt idx="24">
                  <c:v>42736</c:v>
                </c:pt>
                <c:pt idx="25">
                  <c:v>42767</c:v>
                </c:pt>
                <c:pt idx="26">
                  <c:v>42795</c:v>
                </c:pt>
                <c:pt idx="27">
                  <c:v>42826</c:v>
                </c:pt>
                <c:pt idx="28">
                  <c:v>42856</c:v>
                </c:pt>
                <c:pt idx="29">
                  <c:v>42887</c:v>
                </c:pt>
                <c:pt idx="30">
                  <c:v>42917</c:v>
                </c:pt>
                <c:pt idx="31">
                  <c:v>42948</c:v>
                </c:pt>
                <c:pt idx="32">
                  <c:v>42979</c:v>
                </c:pt>
                <c:pt idx="33">
                  <c:v>43009</c:v>
                </c:pt>
                <c:pt idx="34">
                  <c:v>43040</c:v>
                </c:pt>
                <c:pt idx="35">
                  <c:v>43070</c:v>
                </c:pt>
                <c:pt idx="36">
                  <c:v>43101</c:v>
                </c:pt>
                <c:pt idx="37">
                  <c:v>43132</c:v>
                </c:pt>
                <c:pt idx="38">
                  <c:v>43160</c:v>
                </c:pt>
                <c:pt idx="39">
                  <c:v>43191</c:v>
                </c:pt>
                <c:pt idx="40">
                  <c:v>43221</c:v>
                </c:pt>
                <c:pt idx="41">
                  <c:v>43252</c:v>
                </c:pt>
                <c:pt idx="42">
                  <c:v>43282</c:v>
                </c:pt>
                <c:pt idx="43">
                  <c:v>43313</c:v>
                </c:pt>
                <c:pt idx="44">
                  <c:v>43344</c:v>
                </c:pt>
              </c:numCache>
            </c:numRef>
          </c:cat>
          <c:val>
            <c:numRef>
              <c:f>REG_2!$B$2:$B$46</c:f>
              <c:numCache>
                <c:formatCode>0.00%</c:formatCode>
                <c:ptCount val="45"/>
                <c:pt idx="0">
                  <c:v>2.5761648745519714E-3</c:v>
                </c:pt>
                <c:pt idx="1">
                  <c:v>2.232142857142857E-3</c:v>
                </c:pt>
                <c:pt idx="2">
                  <c:v>2.579632122027815E-3</c:v>
                </c:pt>
                <c:pt idx="3">
                  <c:v>1.5046296296296296E-3</c:v>
                </c:pt>
                <c:pt idx="4">
                  <c:v>3.5842293906810036E-3</c:v>
                </c:pt>
                <c:pt idx="5">
                  <c:v>1.1574074074074073E-3</c:v>
                </c:pt>
                <c:pt idx="6">
                  <c:v>8.960573476702509E-4</c:v>
                </c:pt>
                <c:pt idx="7">
                  <c:v>1.1200716845878136E-3</c:v>
                </c:pt>
                <c:pt idx="8">
                  <c:v>5.7870370370370367E-4</c:v>
                </c:pt>
                <c:pt idx="9">
                  <c:v>1.1200716845878136E-3</c:v>
                </c:pt>
                <c:pt idx="10">
                  <c:v>2.6583448913545999E-3</c:v>
                </c:pt>
                <c:pt idx="11">
                  <c:v>3.5842293906810036E-3</c:v>
                </c:pt>
                <c:pt idx="12">
                  <c:v>1.1200716845878136E-2</c:v>
                </c:pt>
                <c:pt idx="13">
                  <c:v>9.2193486590038311E-3</c:v>
                </c:pt>
                <c:pt idx="14">
                  <c:v>1.0430686406460296E-2</c:v>
                </c:pt>
                <c:pt idx="15">
                  <c:v>8.1018518518518514E-3</c:v>
                </c:pt>
                <c:pt idx="16">
                  <c:v>1.5905017921146954E-2</c:v>
                </c:pt>
                <c:pt idx="17">
                  <c:v>1.3310185185185185E-2</c:v>
                </c:pt>
                <c:pt idx="18">
                  <c:v>8.7365591397849454E-3</c:v>
                </c:pt>
                <c:pt idx="19">
                  <c:v>1.0528673835125449E-2</c:v>
                </c:pt>
                <c:pt idx="20">
                  <c:v>1.1458333333333333E-2</c:v>
                </c:pt>
                <c:pt idx="21">
                  <c:v>6.7204301075268818E-3</c:v>
                </c:pt>
                <c:pt idx="22">
                  <c:v>1.0402219140083218E-2</c:v>
                </c:pt>
                <c:pt idx="23">
                  <c:v>1.4224910394265234E-2</c:v>
                </c:pt>
                <c:pt idx="24">
                  <c:v>1.6353046594982081E-2</c:v>
                </c:pt>
                <c:pt idx="25">
                  <c:v>1.984126984126984E-2</c:v>
                </c:pt>
                <c:pt idx="26">
                  <c:v>2.2880215343203229E-2</c:v>
                </c:pt>
                <c:pt idx="27">
                  <c:v>1.6782407407407409E-2</c:v>
                </c:pt>
                <c:pt idx="28">
                  <c:v>1.1872759856630824E-2</c:v>
                </c:pt>
                <c:pt idx="29">
                  <c:v>1.6898148148148148E-2</c:v>
                </c:pt>
                <c:pt idx="30">
                  <c:v>1.4000896057347671E-2</c:v>
                </c:pt>
                <c:pt idx="31">
                  <c:v>2.1393369175627241E-2</c:v>
                </c:pt>
                <c:pt idx="32">
                  <c:v>1.7592592592592594E-2</c:v>
                </c:pt>
                <c:pt idx="33">
                  <c:v>2.5201612903225805E-2</c:v>
                </c:pt>
                <c:pt idx="34">
                  <c:v>2.7508090614886731E-2</c:v>
                </c:pt>
                <c:pt idx="35">
                  <c:v>3.0913978494623656E-2</c:v>
                </c:pt>
                <c:pt idx="36">
                  <c:v>2.889784946236559E-2</c:v>
                </c:pt>
                <c:pt idx="37">
                  <c:v>2.9265873015873016E-2</c:v>
                </c:pt>
                <c:pt idx="38">
                  <c:v>2.3889636608344551E-2</c:v>
                </c:pt>
                <c:pt idx="39">
                  <c:v>2.2337962962962962E-2</c:v>
                </c:pt>
                <c:pt idx="40">
                  <c:v>2.4977598566308244E-2</c:v>
                </c:pt>
                <c:pt idx="41">
                  <c:v>3.4143518518518517E-2</c:v>
                </c:pt>
                <c:pt idx="42">
                  <c:v>2.3745519713261647E-2</c:v>
                </c:pt>
                <c:pt idx="43">
                  <c:v>1.9713261648745518E-2</c:v>
                </c:pt>
                <c:pt idx="44">
                  <c:v>2.673611111111111E-2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82949488"/>
        <c:axId val="382949880"/>
      </c:barChart>
      <c:lineChart>
        <c:grouping val="standard"/>
        <c:varyColors val="0"/>
        <c:ser>
          <c:idx val="1"/>
          <c:order val="1"/>
          <c:tx>
            <c:strRef>
              <c:f>REG_2!$D$1</c:f>
              <c:strCache>
                <c:ptCount val="1"/>
                <c:pt idx="0">
                  <c:v>Threshold</c:v>
                </c:pt>
              </c:strCache>
            </c:strRef>
          </c:tx>
          <c:spPr>
            <a:ln w="28575" cap="rnd">
              <a:solidFill>
                <a:srgbClr val="A5A5A5"/>
              </a:solidFill>
              <a:prstDash val="sysDot"/>
              <a:round/>
            </a:ln>
            <a:effectLst/>
          </c:spPr>
          <c:marker>
            <c:symbol val="none"/>
          </c:marker>
          <c:val>
            <c:numRef>
              <c:f>REG_2!$D$2:$D$46</c:f>
              <c:numCache>
                <c:formatCode>0.00%</c:formatCode>
                <c:ptCount val="45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0">
                  <c:v>0.05</c:v>
                </c:pt>
                <c:pt idx="21">
                  <c:v>0.05</c:v>
                </c:pt>
                <c:pt idx="22">
                  <c:v>0.05</c:v>
                </c:pt>
                <c:pt idx="23">
                  <c:v>0.05</c:v>
                </c:pt>
                <c:pt idx="24">
                  <c:v>0.05</c:v>
                </c:pt>
                <c:pt idx="25">
                  <c:v>0.05</c:v>
                </c:pt>
                <c:pt idx="26">
                  <c:v>0.05</c:v>
                </c:pt>
                <c:pt idx="27">
                  <c:v>0.05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0.05</c:v>
                </c:pt>
                <c:pt idx="41">
                  <c:v>0.05</c:v>
                </c:pt>
                <c:pt idx="42">
                  <c:v>0.05</c:v>
                </c:pt>
                <c:pt idx="43">
                  <c:v>0.05</c:v>
                </c:pt>
                <c:pt idx="44">
                  <c:v>0.05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2949488"/>
        <c:axId val="382949880"/>
      </c:lineChart>
      <c:dateAx>
        <c:axId val="3829494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Month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[$-409]mmm\-yy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2949880"/>
        <c:crosses val="autoZero"/>
        <c:auto val="1"/>
        <c:lblOffset val="100"/>
        <c:baseTimeUnit val="months"/>
        <c:majorUnit val="2"/>
        <c:majorTimeUnit val="months"/>
      </c:dateAx>
      <c:valAx>
        <c:axId val="382949880"/>
        <c:scaling>
          <c:orientation val="minMax"/>
          <c:max val="0.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Exhaustion Rate (%)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2949488"/>
        <c:crosses val="autoZero"/>
        <c:crossBetween val="between"/>
        <c:majorUnit val="1.0000000000000002E-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REG_2!$C$1</c:f>
              <c:strCache>
                <c:ptCount val="1"/>
                <c:pt idx="0">
                  <c:v>Regulation-Down Exhaustion Rate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REG_2!$A$2:$A$46</c:f>
              <c:numCache>
                <c:formatCode>[$-409]mmm\-yy;@</c:formatCode>
                <c:ptCount val="45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  <c:pt idx="3">
                  <c:v>42095</c:v>
                </c:pt>
                <c:pt idx="4">
                  <c:v>42125</c:v>
                </c:pt>
                <c:pt idx="5">
                  <c:v>42156</c:v>
                </c:pt>
                <c:pt idx="6">
                  <c:v>42186</c:v>
                </c:pt>
                <c:pt idx="7">
                  <c:v>42217</c:v>
                </c:pt>
                <c:pt idx="8">
                  <c:v>42248</c:v>
                </c:pt>
                <c:pt idx="9">
                  <c:v>42278</c:v>
                </c:pt>
                <c:pt idx="10">
                  <c:v>42309</c:v>
                </c:pt>
                <c:pt idx="11">
                  <c:v>42339</c:v>
                </c:pt>
                <c:pt idx="12">
                  <c:v>42370</c:v>
                </c:pt>
                <c:pt idx="13">
                  <c:v>42401</c:v>
                </c:pt>
                <c:pt idx="14">
                  <c:v>42430</c:v>
                </c:pt>
                <c:pt idx="15">
                  <c:v>42461</c:v>
                </c:pt>
                <c:pt idx="16">
                  <c:v>42491</c:v>
                </c:pt>
                <c:pt idx="17">
                  <c:v>42522</c:v>
                </c:pt>
                <c:pt idx="18">
                  <c:v>42552</c:v>
                </c:pt>
                <c:pt idx="19">
                  <c:v>42583</c:v>
                </c:pt>
                <c:pt idx="20">
                  <c:v>42614</c:v>
                </c:pt>
                <c:pt idx="21">
                  <c:v>42644</c:v>
                </c:pt>
                <c:pt idx="22">
                  <c:v>42675</c:v>
                </c:pt>
                <c:pt idx="23">
                  <c:v>42705</c:v>
                </c:pt>
                <c:pt idx="24">
                  <c:v>42736</c:v>
                </c:pt>
                <c:pt idx="25">
                  <c:v>42767</c:v>
                </c:pt>
                <c:pt idx="26">
                  <c:v>42795</c:v>
                </c:pt>
                <c:pt idx="27">
                  <c:v>42826</c:v>
                </c:pt>
                <c:pt idx="28">
                  <c:v>42856</c:v>
                </c:pt>
                <c:pt idx="29">
                  <c:v>42887</c:v>
                </c:pt>
                <c:pt idx="30">
                  <c:v>42917</c:v>
                </c:pt>
                <c:pt idx="31">
                  <c:v>42948</c:v>
                </c:pt>
                <c:pt idx="32">
                  <c:v>42979</c:v>
                </c:pt>
                <c:pt idx="33">
                  <c:v>43009</c:v>
                </c:pt>
                <c:pt idx="34">
                  <c:v>43040</c:v>
                </c:pt>
                <c:pt idx="35">
                  <c:v>43070</c:v>
                </c:pt>
                <c:pt idx="36">
                  <c:v>43101</c:v>
                </c:pt>
                <c:pt idx="37">
                  <c:v>43132</c:v>
                </c:pt>
                <c:pt idx="38">
                  <c:v>43160</c:v>
                </c:pt>
                <c:pt idx="39">
                  <c:v>43191</c:v>
                </c:pt>
                <c:pt idx="40">
                  <c:v>43221</c:v>
                </c:pt>
                <c:pt idx="41">
                  <c:v>43252</c:v>
                </c:pt>
                <c:pt idx="42">
                  <c:v>43282</c:v>
                </c:pt>
                <c:pt idx="43">
                  <c:v>43313</c:v>
                </c:pt>
                <c:pt idx="44">
                  <c:v>43344</c:v>
                </c:pt>
              </c:numCache>
            </c:numRef>
          </c:cat>
          <c:val>
            <c:numRef>
              <c:f>REG_2!$C$2:$C$46</c:f>
              <c:numCache>
                <c:formatCode>0.00%</c:formatCode>
                <c:ptCount val="45"/>
                <c:pt idx="0">
                  <c:v>1.4560931899641578E-3</c:v>
                </c:pt>
                <c:pt idx="1">
                  <c:v>1.736111111111111E-3</c:v>
                </c:pt>
                <c:pt idx="2">
                  <c:v>6.7294751009421266E-4</c:v>
                </c:pt>
                <c:pt idx="3">
                  <c:v>2.3148148148148147E-3</c:v>
                </c:pt>
                <c:pt idx="4">
                  <c:v>1.6801075268817205E-3</c:v>
                </c:pt>
                <c:pt idx="5">
                  <c:v>9.2592592592592596E-4</c:v>
                </c:pt>
                <c:pt idx="6">
                  <c:v>5.6003584229390678E-4</c:v>
                </c:pt>
                <c:pt idx="7">
                  <c:v>8.960573476702509E-4</c:v>
                </c:pt>
                <c:pt idx="8">
                  <c:v>4.6296296296296298E-4</c:v>
                </c:pt>
                <c:pt idx="9">
                  <c:v>5.6003584229390678E-4</c:v>
                </c:pt>
                <c:pt idx="10">
                  <c:v>3.3518261673601479E-3</c:v>
                </c:pt>
                <c:pt idx="11">
                  <c:v>3.8082437275985663E-3</c:v>
                </c:pt>
                <c:pt idx="12">
                  <c:v>9.6326164874551978E-3</c:v>
                </c:pt>
                <c:pt idx="13">
                  <c:v>1.1254789272030651E-2</c:v>
                </c:pt>
                <c:pt idx="14">
                  <c:v>2.1310004486316734E-2</c:v>
                </c:pt>
                <c:pt idx="15">
                  <c:v>1.2847222222222222E-2</c:v>
                </c:pt>
                <c:pt idx="16">
                  <c:v>1.5008960573476702E-2</c:v>
                </c:pt>
                <c:pt idx="17">
                  <c:v>8.3333333333333332E-3</c:v>
                </c:pt>
                <c:pt idx="18">
                  <c:v>1.3328853046594981E-2</c:v>
                </c:pt>
                <c:pt idx="19">
                  <c:v>9.9686379928315416E-3</c:v>
                </c:pt>
                <c:pt idx="20">
                  <c:v>1.5393518518518518E-2</c:v>
                </c:pt>
                <c:pt idx="21">
                  <c:v>8.6245519713261647E-3</c:v>
                </c:pt>
                <c:pt idx="22">
                  <c:v>1.3522884882108182E-2</c:v>
                </c:pt>
                <c:pt idx="23">
                  <c:v>3.3042114695340505E-2</c:v>
                </c:pt>
                <c:pt idx="24">
                  <c:v>5.0627240143369175E-2</c:v>
                </c:pt>
                <c:pt idx="25">
                  <c:v>3.7698412698412696E-2</c:v>
                </c:pt>
                <c:pt idx="26">
                  <c:v>6.370569762225213E-2</c:v>
                </c:pt>
                <c:pt idx="27">
                  <c:v>4.2824074074074077E-2</c:v>
                </c:pt>
                <c:pt idx="28">
                  <c:v>3.5842293906810034E-2</c:v>
                </c:pt>
                <c:pt idx="29">
                  <c:v>3.1018518518518518E-2</c:v>
                </c:pt>
                <c:pt idx="30">
                  <c:v>3.1474014336917565E-2</c:v>
                </c:pt>
                <c:pt idx="31">
                  <c:v>4.5250896057347667E-2</c:v>
                </c:pt>
                <c:pt idx="32">
                  <c:v>3.0555555555555555E-2</c:v>
                </c:pt>
                <c:pt idx="33">
                  <c:v>4.2002688172043008E-2</c:v>
                </c:pt>
                <c:pt idx="34">
                  <c:v>5.0970873786407765E-2</c:v>
                </c:pt>
                <c:pt idx="35">
                  <c:v>4.4018817204301078E-2</c:v>
                </c:pt>
                <c:pt idx="36">
                  <c:v>4.4018817204301078E-2</c:v>
                </c:pt>
                <c:pt idx="37">
                  <c:v>4.7743055555555552E-2</c:v>
                </c:pt>
                <c:pt idx="38">
                  <c:v>3.9255271422162404E-2</c:v>
                </c:pt>
                <c:pt idx="39">
                  <c:v>4.490740740740741E-2</c:v>
                </c:pt>
                <c:pt idx="40">
                  <c:v>4.2114695340501794E-2</c:v>
                </c:pt>
                <c:pt idx="41">
                  <c:v>7.8240740740740736E-2</c:v>
                </c:pt>
                <c:pt idx="42">
                  <c:v>4.8051075268817203E-2</c:v>
                </c:pt>
                <c:pt idx="43">
                  <c:v>4.6370967741935484E-2</c:v>
                </c:pt>
                <c:pt idx="44">
                  <c:v>4.2013888888888892E-2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82950664"/>
        <c:axId val="382951056"/>
      </c:barChart>
      <c:lineChart>
        <c:grouping val="standard"/>
        <c:varyColors val="0"/>
        <c:ser>
          <c:idx val="1"/>
          <c:order val="1"/>
          <c:tx>
            <c:strRef>
              <c:f>REG_2!$D$1</c:f>
              <c:strCache>
                <c:ptCount val="1"/>
                <c:pt idx="0">
                  <c:v>Threshold</c:v>
                </c:pt>
              </c:strCache>
            </c:strRef>
          </c:tx>
          <c:spPr>
            <a:ln w="28575" cap="rnd">
              <a:solidFill>
                <a:srgbClr val="A5A5A5"/>
              </a:solidFill>
              <a:prstDash val="sysDot"/>
              <a:round/>
            </a:ln>
            <a:effectLst/>
          </c:spPr>
          <c:marker>
            <c:symbol val="none"/>
          </c:marker>
          <c:val>
            <c:numRef>
              <c:f>REG_2!$D$2:$D$46</c:f>
              <c:numCache>
                <c:formatCode>0.00%</c:formatCode>
                <c:ptCount val="45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0.05</c:v>
                </c:pt>
                <c:pt idx="19">
                  <c:v>0.05</c:v>
                </c:pt>
                <c:pt idx="20">
                  <c:v>0.05</c:v>
                </c:pt>
                <c:pt idx="21">
                  <c:v>0.05</c:v>
                </c:pt>
                <c:pt idx="22">
                  <c:v>0.05</c:v>
                </c:pt>
                <c:pt idx="23">
                  <c:v>0.05</c:v>
                </c:pt>
                <c:pt idx="24">
                  <c:v>0.05</c:v>
                </c:pt>
                <c:pt idx="25">
                  <c:v>0.05</c:v>
                </c:pt>
                <c:pt idx="26">
                  <c:v>0.05</c:v>
                </c:pt>
                <c:pt idx="27">
                  <c:v>0.05</c:v>
                </c:pt>
                <c:pt idx="28">
                  <c:v>0.05</c:v>
                </c:pt>
                <c:pt idx="29">
                  <c:v>0.05</c:v>
                </c:pt>
                <c:pt idx="30">
                  <c:v>0.05</c:v>
                </c:pt>
                <c:pt idx="31">
                  <c:v>0.05</c:v>
                </c:pt>
                <c:pt idx="32">
                  <c:v>0.05</c:v>
                </c:pt>
                <c:pt idx="33">
                  <c:v>0.05</c:v>
                </c:pt>
                <c:pt idx="34">
                  <c:v>0.05</c:v>
                </c:pt>
                <c:pt idx="35">
                  <c:v>0.05</c:v>
                </c:pt>
                <c:pt idx="36">
                  <c:v>0.05</c:v>
                </c:pt>
                <c:pt idx="37">
                  <c:v>0.05</c:v>
                </c:pt>
                <c:pt idx="38">
                  <c:v>0.05</c:v>
                </c:pt>
                <c:pt idx="39">
                  <c:v>0.05</c:v>
                </c:pt>
                <c:pt idx="40">
                  <c:v>0.05</c:v>
                </c:pt>
                <c:pt idx="41">
                  <c:v>0.05</c:v>
                </c:pt>
                <c:pt idx="42">
                  <c:v>0.05</c:v>
                </c:pt>
                <c:pt idx="43">
                  <c:v>0.05</c:v>
                </c:pt>
                <c:pt idx="44">
                  <c:v>0.05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2950664"/>
        <c:axId val="382951056"/>
      </c:lineChart>
      <c:dateAx>
        <c:axId val="3829506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Month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[$-409]mmm\-yy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2951056"/>
        <c:crosses val="autoZero"/>
        <c:auto val="1"/>
        <c:lblOffset val="100"/>
        <c:baseTimeUnit val="months"/>
        <c:majorUnit val="2"/>
        <c:majorTimeUnit val="months"/>
      </c:dateAx>
      <c:valAx>
        <c:axId val="382951056"/>
        <c:scaling>
          <c:orientation val="minMax"/>
          <c:max val="0.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Exhaustion Rate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2950664"/>
        <c:crosses val="autoZero"/>
        <c:crossBetween val="between"/>
        <c:majorUnit val="1.0000000000000002E-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5/17/18 - K4 Changed from 0.3 to 0.2 and K5 Changed from 0.4 to 0.5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37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Min,Max</a:t>
            </a:r>
            <a:r>
              <a:rPr lang="en-US" dirty="0" smtClean="0"/>
              <a:t>,</a:t>
            </a:r>
            <a:r>
              <a:rPr lang="en-US" baseline="0" dirty="0" smtClean="0"/>
              <a:t> 10</a:t>
            </a:r>
            <a:r>
              <a:rPr lang="en-US" baseline="30000" dirty="0" smtClean="0"/>
              <a:t>th</a:t>
            </a:r>
            <a:r>
              <a:rPr lang="en-US" baseline="0" dirty="0" smtClean="0"/>
              <a:t>, 90</a:t>
            </a:r>
            <a:r>
              <a:rPr lang="en-US" baseline="30000" dirty="0" smtClean="0"/>
              <a:t>th</a:t>
            </a:r>
            <a:r>
              <a:rPr lang="en-US" baseline="0" dirty="0" smtClean="0"/>
              <a:t> percentile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13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>
            <a:lvl1pPr algn="l">
              <a:defRPr sz="3200" b="1" cap="sm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772400" cy="2057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1206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Regulation Bias Analysis Post SCR-773</a:t>
            </a:r>
          </a:p>
          <a:p>
            <a:r>
              <a:rPr lang="en-US" dirty="0" smtClean="0"/>
              <a:t>September 2018</a:t>
            </a:r>
          </a:p>
          <a:p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r>
              <a:rPr lang="en-US" dirty="0" smtClean="0"/>
              <a:t>Operations Planning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PDCWG | October 22</a:t>
            </a:r>
            <a:r>
              <a:rPr lang="en-US" baseline="30000" dirty="0" smtClean="0"/>
              <a:t>nd</a:t>
            </a:r>
            <a:r>
              <a:rPr lang="en-US" dirty="0" smtClean="0"/>
              <a:t>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560" y="838200"/>
            <a:ext cx="834488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36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560" y="838200"/>
            <a:ext cx="834488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2</a:t>
            </a:r>
            <a:r>
              <a:rPr lang="en-US" dirty="0"/>
              <a:t>: Total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</a:t>
            </a:r>
            <a:r>
              <a:rPr lang="en-US" u="sng" dirty="0"/>
              <a:t>50MW</a:t>
            </a:r>
            <a:r>
              <a:rPr lang="en-US" dirty="0"/>
              <a:t> for total regulation deployed by hour for peak </a:t>
            </a:r>
            <a:r>
              <a:rPr lang="en-US" dirty="0" smtClean="0"/>
              <a:t>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30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560" y="838200"/>
            <a:ext cx="834488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91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u="sng" dirty="0"/>
              <a:t>Metric 3</a:t>
            </a:r>
            <a:r>
              <a:rPr lang="en-US" sz="3200" dirty="0"/>
              <a:t>: 15-min Intervals Where Both REGUP/REGDN Were Deployed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85% for the number of intervals where regulation deployment was both up and </a:t>
            </a:r>
            <a:r>
              <a:rPr lang="en-US" dirty="0" smtClean="0"/>
              <a:t>down for peak 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“Zero” Crossing 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1292" y="838200"/>
            <a:ext cx="5581416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9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“Zero” Crossing </a:t>
            </a:r>
            <a:r>
              <a:rPr lang="en-US" dirty="0" smtClean="0"/>
              <a:t>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8265" y="2256737"/>
            <a:ext cx="8187470" cy="22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7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Metric 4: Regulation Exhaustion Rate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Track the regulation exhaustion rate for all hours (not to exceed 1.2</a:t>
            </a:r>
            <a:r>
              <a:rPr lang="en-US" dirty="0" smtClean="0"/>
              <a:t>%.)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0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70349"/>
            <a:ext cx="8534400" cy="50569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1371600"/>
            <a:ext cx="3731963" cy="111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19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8568"/>
            <a:ext cx="8534400" cy="506053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1295400"/>
            <a:ext cx="3731963" cy="107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79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Discussion Points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Current GTBD </a:t>
            </a:r>
            <a:r>
              <a:rPr lang="en-US" sz="2000" dirty="0" smtClean="0"/>
              <a:t>Parameters &amp; References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Metric to measure Regulation bias and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comparison </a:t>
            </a:r>
            <a:r>
              <a:rPr lang="en-US" sz="2000" dirty="0" smtClean="0"/>
              <a:t>for last three months.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Total Regulation (net) Deployed Comparison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15-minute interval comparison by each hour for </a:t>
            </a:r>
            <a:r>
              <a:rPr lang="en-US" sz="2000" dirty="0" smtClean="0"/>
              <a:t>2016, 2017, </a:t>
            </a:r>
            <a:r>
              <a:rPr lang="en-US" sz="2000" dirty="0"/>
              <a:t>and </a:t>
            </a:r>
            <a:r>
              <a:rPr lang="en-US" sz="2000" dirty="0" smtClean="0"/>
              <a:t>2018 </a:t>
            </a:r>
            <a:r>
              <a:rPr lang="en-US" sz="2000" dirty="0"/>
              <a:t>months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Exhaustion Rate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bias for consecutive 5-min SCED intervals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Time Error &amp; Contributing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5</a:t>
            </a:r>
            <a:r>
              <a:rPr lang="en-US" dirty="0"/>
              <a:t>: Stats on REGUP Bias for Consecutive 5-min Intervals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Using a 50MW filter, target 15 occurrences or less per month for regulation bias of six or more consecutive 5-minute intervals for peak </a:t>
            </a:r>
            <a:r>
              <a:rPr lang="en-US" dirty="0" smtClean="0"/>
              <a:t>hours.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3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993896"/>
            <a:ext cx="8534400" cy="480988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3930" y="1219200"/>
            <a:ext cx="3351151" cy="114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3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971147"/>
            <a:ext cx="8534400" cy="48553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1371600"/>
            <a:ext cx="3351151" cy="107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29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Time Error and Contributing Factors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Accumulated Time Error, Load Ramp, Start-Up/Shut-Down Hours, STLF Error, </a:t>
            </a:r>
            <a:r>
              <a:rPr lang="en-US" dirty="0" smtClean="0"/>
              <a:t>and Expected </a:t>
            </a:r>
            <a:r>
              <a:rPr lang="en-US" dirty="0"/>
              <a:t>Generation </a:t>
            </a:r>
            <a:r>
              <a:rPr lang="en-US" dirty="0" smtClean="0"/>
              <a:t>Deviation.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6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Error Accumulation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7395" y="838200"/>
            <a:ext cx="8369209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13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6785"/>
            <a:ext cx="8534400" cy="5064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2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4999"/>
            <a:ext cx="8534400" cy="50676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1837565" y="5562600"/>
            <a:ext cx="2734435" cy="304800"/>
            <a:chOff x="1837565" y="5562600"/>
            <a:chExt cx="2734435" cy="304800"/>
          </a:xfrm>
        </p:grpSpPr>
        <p:cxnSp>
          <p:nvCxnSpPr>
            <p:cNvPr id="22" name="Elbow Connector 21"/>
            <p:cNvCxnSpPr/>
            <p:nvPr/>
          </p:nvCxnSpPr>
          <p:spPr>
            <a:xfrm>
              <a:off x="3496434" y="5562600"/>
              <a:ext cx="931933" cy="304800"/>
            </a:xfrm>
            <a:prstGeom prst="bentConnector3">
              <a:avLst>
                <a:gd name="adj1" fmla="val 113386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/>
            <p:nvPr/>
          </p:nvCxnSpPr>
          <p:spPr>
            <a:xfrm rot="10800000" flipV="1">
              <a:off x="1837566" y="5574064"/>
              <a:ext cx="1058035" cy="293336"/>
            </a:xfrm>
            <a:prstGeom prst="bentConnector3">
              <a:avLst>
                <a:gd name="adj1" fmla="val 98184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837565" y="5867400"/>
              <a:ext cx="2734435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4662866" y="5557880"/>
            <a:ext cx="2681669" cy="316938"/>
            <a:chOff x="4662866" y="5557880"/>
            <a:chExt cx="2681669" cy="316938"/>
          </a:xfrm>
        </p:grpSpPr>
        <p:cxnSp>
          <p:nvCxnSpPr>
            <p:cNvPr id="16" name="Elbow Connector 15"/>
            <p:cNvCxnSpPr/>
            <p:nvPr/>
          </p:nvCxnSpPr>
          <p:spPr>
            <a:xfrm>
              <a:off x="6477000" y="5557881"/>
              <a:ext cx="867535" cy="309519"/>
            </a:xfrm>
            <a:prstGeom prst="bentConnector3">
              <a:avLst>
                <a:gd name="adj1" fmla="val 99436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/>
            <p:nvPr/>
          </p:nvCxnSpPr>
          <p:spPr>
            <a:xfrm rot="10800000" flipV="1">
              <a:off x="4662867" y="5557880"/>
              <a:ext cx="832974" cy="309520"/>
            </a:xfrm>
            <a:prstGeom prst="bentConnector3">
              <a:avLst>
                <a:gd name="adj1" fmla="val 103430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4662866" y="5867400"/>
              <a:ext cx="2681669" cy="741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376923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Ramp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4999"/>
            <a:ext cx="8534400" cy="506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92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5696" y="838200"/>
            <a:ext cx="8472607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806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Start-Up &amp; Shut-Down Hours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50623"/>
            <a:ext cx="8534400" cy="509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83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62037" y="874712"/>
            <a:ext cx="7019925" cy="504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70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Short-Term Load Forecast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50623"/>
            <a:ext cx="8534400" cy="509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88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STLF Error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65021" y="838200"/>
            <a:ext cx="8413958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4962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</a:t>
            </a:r>
            <a:r>
              <a:rPr lang="en-US" dirty="0"/>
              <a:t>G</a:t>
            </a:r>
            <a:r>
              <a:rPr lang="en-US" dirty="0" smtClean="0"/>
              <a:t>eneration Deviation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52429"/>
            <a:ext cx="8534400" cy="509281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295400"/>
            <a:ext cx="4874401" cy="86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86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Metric </a:t>
            </a:r>
            <a:r>
              <a:rPr lang="en-US" dirty="0" smtClean="0"/>
              <a:t>To Grade Regulation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Exhaustion rate of Regulation less than </a:t>
            </a:r>
            <a:r>
              <a:rPr lang="en-US" sz="2000" dirty="0" smtClean="0">
                <a:solidFill>
                  <a:srgbClr val="FF0000"/>
                </a:solidFill>
              </a:rPr>
              <a:t>5%</a:t>
            </a:r>
            <a:r>
              <a:rPr lang="en-US" sz="2000" dirty="0" smtClean="0"/>
              <a:t> for the whole month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16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Regulation-Up Exhaustion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34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304800" y="838200"/>
          <a:ext cx="85344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365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Regulation-Down Exhaustion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35</a:t>
            </a:fld>
            <a:endParaRPr lang="en-US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/>
          </p:nvPr>
        </p:nvGraphicFramePr>
        <p:xfrm>
          <a:off x="304800" y="838200"/>
          <a:ext cx="85344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791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24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3949" y="2294807"/>
            <a:ext cx="6296101" cy="220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9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Metrics </a:t>
            </a:r>
            <a:r>
              <a:rPr lang="en-US" b="1" dirty="0"/>
              <a:t>to Measure </a:t>
            </a:r>
            <a:r>
              <a:rPr lang="en-US" b="1" dirty="0" smtClean="0"/>
              <a:t>SCR-773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Trend and monitor the regulation deployed by </a:t>
            </a:r>
            <a:r>
              <a:rPr lang="en-US" sz="2000" dirty="0" smtClean="0"/>
              <a:t>hour.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Set target of 50 MW for total regulation deployed by hour for 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Set </a:t>
            </a:r>
            <a:r>
              <a:rPr lang="en-US" sz="2000" dirty="0"/>
              <a:t>target of 85% for the number of  intervals where regulation deployment  was both up and down </a:t>
            </a:r>
            <a:r>
              <a:rPr lang="en-US" sz="2000" dirty="0" smtClean="0"/>
              <a:t>for </a:t>
            </a:r>
            <a:r>
              <a:rPr lang="en-US" sz="2000" dirty="0"/>
              <a:t>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Track </a:t>
            </a:r>
            <a:r>
              <a:rPr lang="en-US" sz="2000" dirty="0"/>
              <a:t>the Regulation exhaustion rate for all hours (not to exceed &lt;1.2</a:t>
            </a:r>
            <a:r>
              <a:rPr lang="en-US" sz="2000" dirty="0" smtClean="0"/>
              <a:t>%).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Using a 50MW filter, target 15 occurrences or less per month for regulation bias of six or more consecutive 5 minute intervals for peak </a:t>
            </a:r>
            <a:r>
              <a:rPr lang="en-US" sz="2000" dirty="0" smtClean="0"/>
              <a:t>hours.</a:t>
            </a:r>
            <a:endParaRPr lang="en-US" sz="2000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61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dirty="0"/>
              <a:t>Total Regulation Deployed Comparison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Total regulation deployed for the last three months.</a:t>
            </a:r>
          </a:p>
        </p:txBody>
      </p:sp>
    </p:spTree>
    <p:extLst>
      <p:ext uri="{BB962C8B-B14F-4D97-AF65-F5344CB8AC3E}">
        <p14:creationId xmlns:p14="http://schemas.microsoft.com/office/powerpoint/2010/main" val="81716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Total Regulation Deployed Comparison - Monthly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2601" y="838200"/>
            <a:ext cx="8338797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7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u="sng" dirty="0"/>
              <a:t>Metric 1</a:t>
            </a:r>
            <a:r>
              <a:rPr lang="en-US" b="1" dirty="0"/>
              <a:t>: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Trend and monitor the regulation deployed by hour.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3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2584" y="943322"/>
            <a:ext cx="6638832" cy="4911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7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elements/1.1/"/>
    <ds:schemaRef ds:uri="c34af464-7aa1-4edd-9be4-83dffc1cb926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24290</TotalTime>
  <Words>505</Words>
  <Application>Microsoft Office PowerPoint</Application>
  <PresentationFormat>On-screen Show (4:3)</PresentationFormat>
  <Paragraphs>100</Paragraphs>
  <Slides>36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Current GTBD Parameters</vt:lpstr>
      <vt:lpstr>References</vt:lpstr>
      <vt:lpstr>PowerPoint Presentation</vt:lpstr>
      <vt:lpstr>Total Regulation Deployed Comparison</vt:lpstr>
      <vt:lpstr>Total Regulation Deployed Comparison - Monthly</vt:lpstr>
      <vt:lpstr>Metric 1: Regulation Deployed Comparisons</vt:lpstr>
      <vt:lpstr>Regulation Deployed Comparison</vt:lpstr>
      <vt:lpstr>Regulation Deployed Comparison</vt:lpstr>
      <vt:lpstr>Regulation Deployed Comparison</vt:lpstr>
      <vt:lpstr>Metric 2: Total Regulation Deployed Comparisons</vt:lpstr>
      <vt:lpstr>Total Regulation Deployed Comparison</vt:lpstr>
      <vt:lpstr>Metric 3: 15-min Intervals Where Both REGUP/REGDN Were Deployed</vt:lpstr>
      <vt:lpstr>“Zero” Crossing Regulation</vt:lpstr>
      <vt:lpstr>“Zero” Crossing Regulation</vt:lpstr>
      <vt:lpstr>Metric 4: Regulation Exhaustion Rate</vt:lpstr>
      <vt:lpstr>Regulation Exhaustion Rate</vt:lpstr>
      <vt:lpstr>Regulation Exhaustion Rate</vt:lpstr>
      <vt:lpstr>Metric 5: Stats on REGUP Bias for Consecutive 5-min Intervals</vt:lpstr>
      <vt:lpstr>Regulation Bias for Consecutive SCED Intervals</vt:lpstr>
      <vt:lpstr>Regulation Bias for Consecutive SCED Intervals</vt:lpstr>
      <vt:lpstr>Time Error and Contributing Factors</vt:lpstr>
      <vt:lpstr>Time Error Accumulation</vt:lpstr>
      <vt:lpstr>Load Profile</vt:lpstr>
      <vt:lpstr>Net Load Profile</vt:lpstr>
      <vt:lpstr>Load Ramp</vt:lpstr>
      <vt:lpstr>Wind Profile</vt:lpstr>
      <vt:lpstr>Start-Up &amp; Shut-Down Hours</vt:lpstr>
      <vt:lpstr>Short-Term Load Forecast Error</vt:lpstr>
      <vt:lpstr>STLF Error Chart</vt:lpstr>
      <vt:lpstr>Expected Generation Deviation</vt:lpstr>
      <vt:lpstr>New Metric To Grade Regulation Performance</vt:lpstr>
      <vt:lpstr>Regulation-Up Exhaustion</vt:lpstr>
      <vt:lpstr>Regulation-Down Exhaustion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Lavi, Yamit</cp:lastModifiedBy>
  <cp:revision>330</cp:revision>
  <cp:lastPrinted>2016-01-21T20:53:15Z</cp:lastPrinted>
  <dcterms:created xsi:type="dcterms:W3CDTF">2016-01-21T15:20:31Z</dcterms:created>
  <dcterms:modified xsi:type="dcterms:W3CDTF">2018-10-19T21:21:38Z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