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75" r:id="rId7"/>
    <p:sldId id="276"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10/19/2018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10/19/2018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200" b="1" dirty="0" smtClean="0"/>
              <a:t>863NPRR </a:t>
            </a:r>
            <a:r>
              <a:rPr lang="en-US" sz="1200" b="1" dirty="0"/>
              <a:t>Creation of Primary Frequency Response Service Product and Revisions to Responsive Reserve.</a:t>
            </a:r>
            <a:r>
              <a:rPr lang="en-US" sz="1200" dirty="0"/>
              <a:t>  This Nodal Protocol Revision Request (NPRR) separates the Primary Frequency Response function from Responsive Reserve (RRS), thereby establishing two discrete Ancillary Services:  Primary Frequency Response Service (PFRS) and RRS.  </a:t>
            </a:r>
            <a:endParaRPr lang="en-US" sz="1200" b="1" dirty="0" smtClean="0"/>
          </a:p>
          <a:p>
            <a:pPr marL="0" indent="0">
              <a:buNone/>
            </a:pPr>
            <a:endParaRPr lang="en-US" sz="1200" b="1" dirty="0"/>
          </a:p>
          <a:p>
            <a:pPr marL="0" indent="0">
              <a:buNone/>
            </a:pPr>
            <a:r>
              <a:rPr lang="en-US" sz="1200" b="1" dirty="0" smtClean="0"/>
              <a:t>871NPRR </a:t>
            </a:r>
            <a:r>
              <a:rPr lang="en-US" sz="1200" b="1" dirty="0"/>
              <a:t>Customer or Resource Entity Funded Transmission Projects Review Process. </a:t>
            </a:r>
            <a:r>
              <a:rPr lang="en-US" sz="1200" dirty="0"/>
              <a:t> This Nodal Protocol Revision Request (NPRR) will address the review process for transmission projects that are funded by Customers or Resource Entities. Similar language was included in the initial filing of NPRR837, Regional Planning Group (RPG) Process Reform, but after discussion with stakeholders was removed from that NPRR to allow for a standalone review of the language.  </a:t>
            </a:r>
            <a:endParaRPr lang="en-US" sz="1200" b="1" dirty="0"/>
          </a:p>
          <a:p>
            <a:pPr marL="0" indent="0">
              <a:buNone/>
            </a:pPr>
            <a:endParaRPr lang="en-US" sz="1200" b="1" dirty="0" smtClean="0"/>
          </a:p>
          <a:p>
            <a:pPr marL="0" indent="0">
              <a:buNone/>
            </a:pPr>
            <a:r>
              <a:rPr lang="en-US" sz="1200" b="1" dirty="0" smtClean="0"/>
              <a:t>882NPRR </a:t>
            </a:r>
            <a:r>
              <a:rPr lang="en-US" sz="1200" b="1" dirty="0"/>
              <a:t>Related to PGRR067, Procedures for Wind and Solar Equipment Change.  </a:t>
            </a:r>
            <a:r>
              <a:rPr lang="en-US" sz="1200" dirty="0"/>
              <a:t>This Nodal Protocol Revision Request (NPRR) updates the definition of Initial Synchronization to included re-powered equipment and clarifies Generation Interconnection or Change Request (GINR)-related fee language. </a:t>
            </a:r>
            <a:endParaRPr lang="en-US" sz="1200" dirty="0" smtClean="0"/>
          </a:p>
          <a:p>
            <a:pPr marL="0" indent="0">
              <a:buNone/>
            </a:pPr>
            <a:endParaRPr lang="en-US" sz="1200" b="1" dirty="0"/>
          </a:p>
          <a:p>
            <a:pPr marL="0" indent="0">
              <a:buNone/>
            </a:pPr>
            <a:r>
              <a:rPr lang="en-US" sz="1200" b="1" dirty="0" smtClean="0"/>
              <a:t>884NPRR </a:t>
            </a:r>
            <a:r>
              <a:rPr lang="en-US" sz="1200" b="1" dirty="0"/>
              <a:t>Adjustments to Pricing and Settlement for Reliability Unit Commitments (RUCs) of On-Line Combined Cycle Generation Resources.  </a:t>
            </a:r>
            <a:r>
              <a:rPr lang="en-US" sz="1200" dirty="0"/>
              <a:t>This Nodal Protocol Revision Request (NPRR) introduces into the Protocols various changes needed for ERCOT systems to effectively manage cases where ERCOT issues a Reliability Unit Commitment (RUC) instruction to a Combined Cycle Generation Resource that is already Qualified Scheduling Entity (QSE)-committed for an hour, with the instruction being that the Resource operate in a configuration with greater capacity for that same hour</a:t>
            </a:r>
            <a:endParaRPr lang="en-US" sz="1200" b="1" dirty="0" smtClean="0"/>
          </a:p>
          <a:p>
            <a:pPr marL="0" indent="0">
              <a:buNone/>
            </a:pPr>
            <a:endParaRPr lang="en-US" sz="1200" b="1" dirty="0"/>
          </a:p>
          <a:p>
            <a:pPr marL="0" indent="0">
              <a:buNone/>
            </a:pPr>
            <a:r>
              <a:rPr lang="en-US" sz="1200" b="1" dirty="0" smtClean="0"/>
              <a:t>892NPRR </a:t>
            </a:r>
            <a:r>
              <a:rPr lang="en-US" sz="1200" b="1" dirty="0"/>
              <a:t>Non-Spin Reserve Energy Floor Clarification.  </a:t>
            </a:r>
            <a:r>
              <a:rPr lang="en-US" sz="1200" dirty="0"/>
              <a:t>This Nodal Protocol Revision Request (NPRR) places a floor on energy on units carrying Non-Spinning Reserves (Non-Spin) and Responsive Reserves (RRS) and/or Regulation Up Service (</a:t>
            </a:r>
            <a:r>
              <a:rPr lang="en-US" sz="1200" dirty="0" err="1"/>
              <a:t>Reg</a:t>
            </a:r>
            <a:r>
              <a:rPr lang="en-US" sz="1200" dirty="0"/>
              <a:t>-Up) concurrently to ensure the Non-Spin capacity is priced above the $75/MWh floor</a:t>
            </a:r>
            <a:endParaRPr lang="en-US" sz="1200" b="1" dirty="0"/>
          </a:p>
          <a:p>
            <a:pPr marL="0" indent="0">
              <a:buNone/>
            </a:pPr>
            <a:endParaRPr lang="en-US" sz="1200" b="1" dirty="0" smtClean="0"/>
          </a:p>
          <a:p>
            <a:pPr marL="0" indent="0">
              <a:buNone/>
            </a:pPr>
            <a:endParaRPr lang="en-US" sz="1200" b="1" dirty="0"/>
          </a:p>
          <a:p>
            <a:pPr marL="0" indent="0">
              <a:buNone/>
            </a:pPr>
            <a:endParaRPr lang="en-US" sz="1200" b="1" dirty="0"/>
          </a:p>
          <a:p>
            <a:pPr marL="0" indent="0">
              <a:buNone/>
            </a:pPr>
            <a:endParaRPr lang="en-US" sz="12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 </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endParaRPr lang="en-US" sz="1200" dirty="0" smtClean="0"/>
          </a:p>
          <a:p>
            <a:pPr marL="0" indent="0">
              <a:buNone/>
            </a:pPr>
            <a:r>
              <a:rPr lang="en-US" sz="1200" b="1" dirty="0" smtClean="0"/>
              <a:t>893NPRR </a:t>
            </a:r>
            <a:r>
              <a:rPr lang="en-US" sz="1200" b="1" dirty="0"/>
              <a:t>Clarification of Fuel Index Price and Incorporation of System-Wide Offer Cap and Scarcity Pricing Mechanism Methodology into Protocols.  </a:t>
            </a:r>
            <a:r>
              <a:rPr lang="en-US" sz="1200" dirty="0"/>
              <a:t>This Nodal Protocol Revision Request (NPRR) clarifies the effective Fuel Index Price (FIP) used in market activities executed prior to the publication of the index for the Operating Day. FIP is used by multiple applications, and the current FIP definition does not address the timing around receiving the data and when it can feasibly be used by market applications. Any source for this index that ERCOT selects publicly publishes a methodology regarding effective dates for weekends and holidays and ERCOT will follow that methodology. Therefore, ERCOT removes specific language related to weekends and holidays and defers to the methodology indicated by the source. Additionally, this NPRR incorporates the OBD “System-Wide Offer Cap and Scarcity Pricing Mechanism Methodology” into Protocols.  </a:t>
            </a:r>
            <a:endParaRPr lang="en-US" sz="1200" b="1" dirty="0" smtClean="0"/>
          </a:p>
          <a:p>
            <a:pPr marL="0" indent="0">
              <a:buNone/>
            </a:pPr>
            <a:endParaRPr lang="en-US" sz="1200" b="1" dirty="0"/>
          </a:p>
          <a:p>
            <a:pPr marL="0" indent="0">
              <a:buNone/>
            </a:pPr>
            <a:r>
              <a:rPr lang="en-US" sz="1200" b="1" dirty="0" smtClean="0"/>
              <a:t>897NPRR </a:t>
            </a:r>
            <a:r>
              <a:rPr lang="en-US" sz="1200" b="1" dirty="0"/>
              <a:t>Adjustments to Black Start Service (BSS) Procurement Timeline and Testing.  </a:t>
            </a:r>
            <a:r>
              <a:rPr lang="en-US" sz="1200" dirty="0"/>
              <a:t>This Nodal Protocol Revision Request (NPRR) adjusts the timeline for the Black Start Service (BSS) procurement and testing process, adds a weather limitation disclosure form, and aligns the Load-Carrying Test procedure with actual practice.  </a:t>
            </a:r>
            <a:endParaRPr lang="en-US" sz="1200" b="1" dirty="0"/>
          </a:p>
          <a:p>
            <a:pPr marL="0" indent="0">
              <a:buNone/>
            </a:pPr>
            <a:endParaRPr lang="en-US" sz="1200" b="1" dirty="0" smtClean="0"/>
          </a:p>
          <a:p>
            <a:pPr marL="0" indent="0">
              <a:buNone/>
            </a:pPr>
            <a:r>
              <a:rPr lang="en-US" sz="1200" b="1" dirty="0" smtClean="0"/>
              <a:t>898NPRR </a:t>
            </a:r>
            <a:r>
              <a:rPr lang="en-US" sz="1200" b="1" dirty="0"/>
              <a:t>Modify Language on Returning Original EPS Metering Site Certification Documents to the TDSP.  </a:t>
            </a:r>
            <a:r>
              <a:rPr lang="en-US" sz="1200" dirty="0"/>
              <a:t>This Nodal Protocol Revision Request (NPRR) allows the electronic return of ERCOT-Polled Settlement (EPS) Metering site certification documents to the Transmission and/or Distribution Service Provider (TDSP).  </a:t>
            </a:r>
            <a:endParaRPr lang="en-US" sz="1200" b="1" dirty="0" smtClean="0"/>
          </a:p>
          <a:p>
            <a:pPr marL="0" indent="0">
              <a:buNone/>
            </a:pPr>
            <a:endParaRPr lang="en-US" sz="1200" b="1" dirty="0"/>
          </a:p>
          <a:p>
            <a:pPr marL="0" indent="0">
              <a:buNone/>
            </a:pPr>
            <a:r>
              <a:rPr lang="en-US" sz="1200" b="1" dirty="0" smtClean="0"/>
              <a:t>899NPRR </a:t>
            </a:r>
            <a:r>
              <a:rPr lang="en-US" sz="1200" b="1" dirty="0"/>
              <a:t>Digital Certificate and User Security Administrator Clarifications and Opt Out Procedure.  </a:t>
            </a:r>
            <a:r>
              <a:rPr lang="en-US" sz="1200" dirty="0"/>
              <a:t>This Nodal Protocol Revision Request (NPRR) (1) Creates a new process by which qualified Market Participants can request to opt-out of receiving Digital Certificates and having to appoint a User Security Administrator (USA).  If ERCOT determines that a Market Participant is qualified to opt-out, that Market Participant will not have the ability to request/utilize Digital Certificates or access to the Market Information System (MIS); (2) Clarifies ambiguous requirements Digital Certificate holders must meet to receive and continue to hold Digital Certificates; (3) Clarifies that a USA may be responsible for managing access to certain ERCOT computer systems that do not require Digital Certificates, such as the online Resource Integration and Ongoing Operations (RIOO) system, which is currently expected to be implemented later in 2018; (4) Revises Section 23 Form B and Form J to give new applicants the ability to opt-out of receiving Digital Certificates as long as they meet the necessary qualifications; (5) Revises Section 23 Form E to allow a qualified Market Participant that has previously opted-out of receiving Digital Certificates to opt back in, and therefore become eligible to receive Digital Certificates; (6) Adds Form L; and additional revisions streamline and clarify the Digital Certificate and USA process</a:t>
            </a:r>
            <a:endParaRPr lang="en-US" sz="1200" b="1" dirty="0"/>
          </a:p>
          <a:p>
            <a:pPr marL="0" indent="0">
              <a:buNone/>
            </a:pPr>
            <a:endParaRPr lang="en-US" sz="1200" b="1" dirty="0" smtClean="0"/>
          </a:p>
          <a:p>
            <a:pPr marL="0" indent="0">
              <a:buNone/>
            </a:pPr>
            <a:endParaRPr lang="en-US" sz="1200" b="1" dirty="0"/>
          </a:p>
          <a:p>
            <a:pPr marL="0" indent="0">
              <a:buNone/>
            </a:pPr>
            <a:endParaRPr lang="en-US" sz="12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13328431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c34af464-7aa1-4edd-9be4-83dffc1cb926"/>
    <ds:schemaRef ds:uri="http://purl.org/dc/terms/"/>
    <ds:schemaRef ds:uri="http://purl.org/dc/elements/1.1/"/>
    <ds:schemaRef ds:uri="http://www.w3.org/XML/1998/namespace"/>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448</TotalTime>
  <Words>38</Words>
  <Application>Microsoft Office PowerPoint</Application>
  <PresentationFormat>On-screen Show (4:3)</PresentationFormat>
  <Paragraphs>24</Paragraphs>
  <Slides>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NPRR</vt:lpstr>
      <vt:lpstr>NPRR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71</cp:revision>
  <cp:lastPrinted>2016-01-21T20:53:15Z</cp:lastPrinted>
  <dcterms:created xsi:type="dcterms:W3CDTF">2016-01-21T15:20:31Z</dcterms:created>
  <dcterms:modified xsi:type="dcterms:W3CDTF">2018-10-19T14:42:57Z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