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 id="2147483672" r:id="rId7"/>
    <p:sldMasterId id="2147483684" r:id="rId8"/>
    <p:sldMasterId id="2147483696" r:id="rId9"/>
    <p:sldMasterId id="2147483708" r:id="rId10"/>
  </p:sldMasterIdLst>
  <p:notesMasterIdLst>
    <p:notesMasterId r:id="rId18"/>
  </p:notesMasterIdLst>
  <p:sldIdLst>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Sarah" initials="LS" lastIdx="2" clrIdx="0">
    <p:extLst>
      <p:ext uri="{19B8F6BF-5375-455C-9EA6-DF929625EA0E}">
        <p15:presenceInfo xmlns:p15="http://schemas.microsoft.com/office/powerpoint/2012/main" userId="S-1-5-21-3538509700-3427483902-1198720955-1170" providerId="AD"/>
      </p:ext>
    </p:extLst>
  </p:cmAuthor>
  <p:cmAuthor id="2" name="Fellinger, Abby" initials="FA" lastIdx="2" clrIdx="1">
    <p:extLst>
      <p:ext uri="{19B8F6BF-5375-455C-9EA6-DF929625EA0E}">
        <p15:presenceInfo xmlns:p15="http://schemas.microsoft.com/office/powerpoint/2012/main" userId="S-1-5-21-3538509700-3427483902-1198720955-23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1" autoAdjust="0"/>
    <p:restoredTop sz="94660"/>
  </p:normalViewPr>
  <p:slideViewPr>
    <p:cSldViewPr snapToGrid="0">
      <p:cViewPr varScale="1">
        <p:scale>
          <a:sx n="77" d="100"/>
          <a:sy n="77" d="100"/>
        </p:scale>
        <p:origin x="80"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3.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1ACC55-435D-4DE3-87B8-126D458B3C4F}"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4D7EBDF0-1964-4F9C-83BC-B5E1405DDCFA}">
      <dgm:prSet custT="1"/>
      <dgm:spPr>
        <a:solidFill>
          <a:schemeClr val="accent3">
            <a:lumMod val="85000"/>
          </a:schemeClr>
        </a:solidFill>
        <a:ln>
          <a:solidFill>
            <a:schemeClr val="accent2"/>
          </a:solidFill>
        </a:ln>
      </dgm:spPr>
      <dgm:t>
        <a:bodyPr/>
        <a:lstStyle/>
        <a:p>
          <a:pPr rtl="0"/>
          <a:r>
            <a:rPr lang="en-US" sz="2200" dirty="0" smtClean="0">
              <a:solidFill>
                <a:schemeClr val="tx1"/>
              </a:solidFill>
            </a:rPr>
            <a:t>Importance of Facility Ratings</a:t>
          </a:r>
          <a:endParaRPr lang="en-US" sz="2200" dirty="0">
            <a:solidFill>
              <a:schemeClr val="tx1"/>
            </a:solidFill>
          </a:endParaRPr>
        </a:p>
      </dgm:t>
    </dgm:pt>
    <dgm:pt modelId="{C1C15863-2177-4EA8-8B25-F4C510998A6D}" type="parTrans" cxnId="{7F1139A3-785B-45D8-A3E1-4FFB41A5FDF1}">
      <dgm:prSet/>
      <dgm:spPr/>
      <dgm:t>
        <a:bodyPr/>
        <a:lstStyle/>
        <a:p>
          <a:endParaRPr lang="en-US"/>
        </a:p>
      </dgm:t>
    </dgm:pt>
    <dgm:pt modelId="{5AF7056F-A487-4DD3-BAFA-DF04369801C0}" type="sibTrans" cxnId="{7F1139A3-785B-45D8-A3E1-4FFB41A5FDF1}">
      <dgm:prSet/>
      <dgm:spPr/>
      <dgm:t>
        <a:bodyPr/>
        <a:lstStyle/>
        <a:p>
          <a:endParaRPr lang="en-US"/>
        </a:p>
      </dgm:t>
    </dgm:pt>
    <dgm:pt modelId="{5A3155F3-97E5-494B-A5EA-551F8FDA22A8}">
      <dgm:prSet custT="1"/>
      <dgm:spPr>
        <a:solidFill>
          <a:schemeClr val="bg2">
            <a:lumMod val="20000"/>
            <a:lumOff val="80000"/>
          </a:schemeClr>
        </a:solidFill>
        <a:ln>
          <a:solidFill>
            <a:schemeClr val="accent2"/>
          </a:solidFill>
        </a:ln>
      </dgm:spPr>
      <dgm:t>
        <a:bodyPr/>
        <a:lstStyle/>
        <a:p>
          <a:pPr rtl="0"/>
          <a:r>
            <a:rPr lang="en-US" sz="2200" dirty="0" smtClean="0">
              <a:solidFill>
                <a:schemeClr val="tx1"/>
              </a:solidFill>
            </a:rPr>
            <a:t>Risk Element</a:t>
          </a:r>
          <a:endParaRPr lang="en-US" sz="2200" dirty="0">
            <a:solidFill>
              <a:schemeClr val="tx1"/>
            </a:solidFill>
          </a:endParaRPr>
        </a:p>
      </dgm:t>
    </dgm:pt>
    <dgm:pt modelId="{49772673-19E4-4B99-BA5C-5DC7BF5757C0}" type="parTrans" cxnId="{FD723577-1BDB-4BDB-BF76-638E423834D0}">
      <dgm:prSet/>
      <dgm:spPr/>
      <dgm:t>
        <a:bodyPr/>
        <a:lstStyle/>
        <a:p>
          <a:endParaRPr lang="en-US"/>
        </a:p>
      </dgm:t>
    </dgm:pt>
    <dgm:pt modelId="{9CB3869E-01ED-4288-BC30-15ECE449F164}" type="sibTrans" cxnId="{FD723577-1BDB-4BDB-BF76-638E423834D0}">
      <dgm:prSet/>
      <dgm:spPr/>
      <dgm:t>
        <a:bodyPr/>
        <a:lstStyle/>
        <a:p>
          <a:endParaRPr lang="en-US"/>
        </a:p>
      </dgm:t>
    </dgm:pt>
    <dgm:pt modelId="{E707C695-4AC4-47C2-83DE-830FAC38B142}">
      <dgm:prSet/>
      <dgm:spPr>
        <a:solidFill>
          <a:schemeClr val="bg1">
            <a:alpha val="90000"/>
          </a:schemeClr>
        </a:solidFill>
      </dgm:spPr>
      <dgm:t>
        <a:bodyPr/>
        <a:lstStyle/>
        <a:p>
          <a:r>
            <a:rPr lang="en-US" dirty="0" smtClean="0"/>
            <a:t>Texas RE has Facility Ratings as a risk element.</a:t>
          </a:r>
          <a:endParaRPr lang="en-US" dirty="0"/>
        </a:p>
      </dgm:t>
    </dgm:pt>
    <dgm:pt modelId="{BF59FFE7-4167-44AE-8A41-3A6148A77A92}" type="parTrans" cxnId="{AB1B6DA7-63DD-4053-83A3-CB4B4C49D2D8}">
      <dgm:prSet/>
      <dgm:spPr/>
      <dgm:t>
        <a:bodyPr/>
        <a:lstStyle/>
        <a:p>
          <a:endParaRPr lang="en-US"/>
        </a:p>
      </dgm:t>
    </dgm:pt>
    <dgm:pt modelId="{B7C08951-05DD-48EF-91A6-A2C3D0EB2DCD}" type="sibTrans" cxnId="{AB1B6DA7-63DD-4053-83A3-CB4B4C49D2D8}">
      <dgm:prSet/>
      <dgm:spPr/>
      <dgm:t>
        <a:bodyPr/>
        <a:lstStyle/>
        <a:p>
          <a:endParaRPr lang="en-US"/>
        </a:p>
      </dgm:t>
    </dgm:pt>
    <dgm:pt modelId="{64D9D770-3FDF-4997-88D2-48D8335F92DE}">
      <dgm:prSet/>
      <dgm:spPr>
        <a:solidFill>
          <a:schemeClr val="bg1">
            <a:alpha val="90000"/>
          </a:schemeClr>
        </a:solidFill>
      </dgm:spPr>
      <dgm:t>
        <a:bodyPr/>
        <a:lstStyle/>
        <a:p>
          <a:pPr rtl="0"/>
          <a:r>
            <a:rPr lang="en-US" dirty="0" smtClean="0"/>
            <a:t>Avoids operating generation and transmission facilities in excess of their actual equipment capacity</a:t>
          </a:r>
          <a:endParaRPr lang="en-US" dirty="0"/>
        </a:p>
      </dgm:t>
    </dgm:pt>
    <dgm:pt modelId="{D691DE63-4D72-46E0-BFC5-3D6BC893BC01}" type="parTrans" cxnId="{4C70E22C-FCAC-45FD-B44B-C515426321FE}">
      <dgm:prSet/>
      <dgm:spPr/>
      <dgm:t>
        <a:bodyPr/>
        <a:lstStyle/>
        <a:p>
          <a:endParaRPr lang="en-US"/>
        </a:p>
      </dgm:t>
    </dgm:pt>
    <dgm:pt modelId="{8E3DBCEE-4E04-4921-A4DF-7466CC17F936}" type="sibTrans" cxnId="{4C70E22C-FCAC-45FD-B44B-C515426321FE}">
      <dgm:prSet/>
      <dgm:spPr/>
      <dgm:t>
        <a:bodyPr/>
        <a:lstStyle/>
        <a:p>
          <a:endParaRPr lang="en-US"/>
        </a:p>
      </dgm:t>
    </dgm:pt>
    <dgm:pt modelId="{C6FCB45C-C670-470E-A5FA-A4885D695C89}">
      <dgm:prSet/>
      <dgm:spPr>
        <a:solidFill>
          <a:schemeClr val="bg1">
            <a:alpha val="90000"/>
          </a:schemeClr>
        </a:solidFill>
      </dgm:spPr>
      <dgm:t>
        <a:bodyPr/>
        <a:lstStyle/>
        <a:p>
          <a:r>
            <a:rPr lang="en-US" dirty="0" smtClean="0"/>
            <a:t>Focused on identifying potential gaps in the development and application of Facility Rating Methodologies for registered entities</a:t>
          </a:r>
          <a:endParaRPr lang="en-US" dirty="0"/>
        </a:p>
      </dgm:t>
    </dgm:pt>
    <dgm:pt modelId="{E39C7242-6F10-44D2-8D36-87BC4B4F50CB}" type="parTrans" cxnId="{13268C27-4EB6-4B14-9543-69FACBDB1E57}">
      <dgm:prSet/>
      <dgm:spPr/>
    </dgm:pt>
    <dgm:pt modelId="{FC1D87EC-CA9F-41A3-9730-375553C72AB9}" type="sibTrans" cxnId="{13268C27-4EB6-4B14-9543-69FACBDB1E57}">
      <dgm:prSet/>
      <dgm:spPr/>
    </dgm:pt>
    <dgm:pt modelId="{62B28A66-ECA4-425D-959B-60DF9E7EC834}">
      <dgm:prSet/>
      <dgm:spPr>
        <a:solidFill>
          <a:schemeClr val="bg1">
            <a:alpha val="90000"/>
          </a:schemeClr>
        </a:solidFill>
      </dgm:spPr>
      <dgm:t>
        <a:bodyPr/>
        <a:lstStyle/>
        <a:p>
          <a:pPr rtl="0"/>
          <a:r>
            <a:rPr lang="en-US" dirty="0" smtClean="0"/>
            <a:t>Reduces the opportunity for equipment damage, outages, and loss of generation and load</a:t>
          </a:r>
          <a:endParaRPr lang="en-US" dirty="0"/>
        </a:p>
      </dgm:t>
    </dgm:pt>
    <dgm:pt modelId="{8F35BA57-323A-4124-A9D0-54C63A43FCF5}" type="parTrans" cxnId="{03D017E0-473C-4C89-86DA-9A290459D259}">
      <dgm:prSet/>
      <dgm:spPr/>
    </dgm:pt>
    <dgm:pt modelId="{DCC84BD2-2832-4297-B52D-9B6E439189CF}" type="sibTrans" cxnId="{03D017E0-473C-4C89-86DA-9A290459D259}">
      <dgm:prSet/>
      <dgm:spPr/>
    </dgm:pt>
    <dgm:pt modelId="{B8D8D33D-59B3-4761-836F-98C969E87481}">
      <dgm:prSet/>
      <dgm:spPr>
        <a:solidFill>
          <a:schemeClr val="bg1">
            <a:alpha val="90000"/>
          </a:schemeClr>
        </a:solidFill>
      </dgm:spPr>
      <dgm:t>
        <a:bodyPr/>
        <a:lstStyle/>
        <a:p>
          <a:pPr rtl="0"/>
          <a:r>
            <a:rPr lang="en-US" dirty="0" smtClean="0"/>
            <a:t>Supports situational awareness by ensuring accurate operational data for Real-time models, contingency analyses, and system planning analyses </a:t>
          </a:r>
          <a:endParaRPr lang="en-US" dirty="0"/>
        </a:p>
      </dgm:t>
    </dgm:pt>
    <dgm:pt modelId="{6F11F41B-48F6-408A-B6AD-59420158EB45}" type="parTrans" cxnId="{04C834A0-3DBB-431D-ACA8-5FB14F823CE3}">
      <dgm:prSet/>
      <dgm:spPr/>
    </dgm:pt>
    <dgm:pt modelId="{53D02201-8D0B-45F8-B133-F3ACCF2F64F5}" type="sibTrans" cxnId="{04C834A0-3DBB-431D-ACA8-5FB14F823CE3}">
      <dgm:prSet/>
      <dgm:spPr/>
    </dgm:pt>
    <dgm:pt modelId="{1BEA44F9-BF6A-47B3-8DB6-C1AF10DE2280}">
      <dgm:prSet/>
      <dgm:spPr>
        <a:solidFill>
          <a:schemeClr val="bg1">
            <a:alpha val="90000"/>
          </a:schemeClr>
        </a:solidFill>
      </dgm:spPr>
      <dgm:t>
        <a:bodyPr/>
        <a:lstStyle/>
        <a:p>
          <a:pPr rtl="0"/>
          <a:r>
            <a:rPr lang="en-US" dirty="0" smtClean="0"/>
            <a:t>Impact on CIP-002 determinations</a:t>
          </a:r>
          <a:endParaRPr lang="en-US" dirty="0"/>
        </a:p>
      </dgm:t>
    </dgm:pt>
    <dgm:pt modelId="{72E58719-A5F6-4594-93CA-7CE7337C63D2}" type="parTrans" cxnId="{29D4CAE4-9A14-447B-B2A4-AFE6E991F0B2}">
      <dgm:prSet/>
      <dgm:spPr/>
    </dgm:pt>
    <dgm:pt modelId="{8AE879BC-FECC-4D8D-AC6E-9C0A0555E7A5}" type="sibTrans" cxnId="{29D4CAE4-9A14-447B-B2A4-AFE6E991F0B2}">
      <dgm:prSet/>
      <dgm:spPr/>
    </dgm:pt>
    <dgm:pt modelId="{7A0C7D3D-9F96-4B57-8FCC-3DE2F4E1A246}" type="pres">
      <dgm:prSet presAssocID="{191ACC55-435D-4DE3-87B8-126D458B3C4F}" presName="linear" presStyleCnt="0">
        <dgm:presLayoutVars>
          <dgm:dir/>
          <dgm:animLvl val="lvl"/>
          <dgm:resizeHandles val="exact"/>
        </dgm:presLayoutVars>
      </dgm:prSet>
      <dgm:spPr/>
      <dgm:t>
        <a:bodyPr/>
        <a:lstStyle/>
        <a:p>
          <a:endParaRPr lang="en-US"/>
        </a:p>
      </dgm:t>
    </dgm:pt>
    <dgm:pt modelId="{C8694383-AEDB-40DA-897D-B4264264BBC6}" type="pres">
      <dgm:prSet presAssocID="{4D7EBDF0-1964-4F9C-83BC-B5E1405DDCFA}" presName="parentLin" presStyleCnt="0"/>
      <dgm:spPr/>
      <dgm:t>
        <a:bodyPr/>
        <a:lstStyle/>
        <a:p>
          <a:endParaRPr lang="en-US"/>
        </a:p>
      </dgm:t>
    </dgm:pt>
    <dgm:pt modelId="{4935E25C-3ABD-474C-80C0-387179988BAB}" type="pres">
      <dgm:prSet presAssocID="{4D7EBDF0-1964-4F9C-83BC-B5E1405DDCFA}" presName="parentLeftMargin" presStyleLbl="node1" presStyleIdx="0" presStyleCnt="2"/>
      <dgm:spPr/>
      <dgm:t>
        <a:bodyPr/>
        <a:lstStyle/>
        <a:p>
          <a:endParaRPr lang="en-US"/>
        </a:p>
      </dgm:t>
    </dgm:pt>
    <dgm:pt modelId="{830F7C4B-04AA-4327-898E-65A740FD733F}" type="pres">
      <dgm:prSet presAssocID="{4D7EBDF0-1964-4F9C-83BC-B5E1405DDCFA}" presName="parentText" presStyleLbl="node1" presStyleIdx="0" presStyleCnt="2" custScaleX="105399">
        <dgm:presLayoutVars>
          <dgm:chMax val="0"/>
          <dgm:bulletEnabled val="1"/>
        </dgm:presLayoutVars>
      </dgm:prSet>
      <dgm:spPr/>
      <dgm:t>
        <a:bodyPr/>
        <a:lstStyle/>
        <a:p>
          <a:endParaRPr lang="en-US"/>
        </a:p>
      </dgm:t>
    </dgm:pt>
    <dgm:pt modelId="{B675E399-21F6-4223-BA33-C2875F694F63}" type="pres">
      <dgm:prSet presAssocID="{4D7EBDF0-1964-4F9C-83BC-B5E1405DDCFA}" presName="negativeSpace" presStyleCnt="0"/>
      <dgm:spPr/>
      <dgm:t>
        <a:bodyPr/>
        <a:lstStyle/>
        <a:p>
          <a:endParaRPr lang="en-US"/>
        </a:p>
      </dgm:t>
    </dgm:pt>
    <dgm:pt modelId="{EAA86950-376C-49C9-9EA7-28B53C0DE9D5}" type="pres">
      <dgm:prSet presAssocID="{4D7EBDF0-1964-4F9C-83BC-B5E1405DDCFA}" presName="childText" presStyleLbl="conFgAcc1" presStyleIdx="0" presStyleCnt="2">
        <dgm:presLayoutVars>
          <dgm:bulletEnabled val="1"/>
        </dgm:presLayoutVars>
      </dgm:prSet>
      <dgm:spPr/>
      <dgm:t>
        <a:bodyPr/>
        <a:lstStyle/>
        <a:p>
          <a:endParaRPr lang="en-US"/>
        </a:p>
      </dgm:t>
    </dgm:pt>
    <dgm:pt modelId="{BEF8D593-45FA-4217-A4B2-F05DFB542EDE}" type="pres">
      <dgm:prSet presAssocID="{5AF7056F-A487-4DD3-BAFA-DF04369801C0}" presName="spaceBetweenRectangles" presStyleCnt="0"/>
      <dgm:spPr/>
      <dgm:t>
        <a:bodyPr/>
        <a:lstStyle/>
        <a:p>
          <a:endParaRPr lang="en-US"/>
        </a:p>
      </dgm:t>
    </dgm:pt>
    <dgm:pt modelId="{439D4E3D-8305-4E22-A84B-C58E4C0C6A87}" type="pres">
      <dgm:prSet presAssocID="{5A3155F3-97E5-494B-A5EA-551F8FDA22A8}" presName="parentLin" presStyleCnt="0"/>
      <dgm:spPr/>
      <dgm:t>
        <a:bodyPr/>
        <a:lstStyle/>
        <a:p>
          <a:endParaRPr lang="en-US"/>
        </a:p>
      </dgm:t>
    </dgm:pt>
    <dgm:pt modelId="{1D3B7F29-44D5-4532-AA21-05A9F647EB31}" type="pres">
      <dgm:prSet presAssocID="{5A3155F3-97E5-494B-A5EA-551F8FDA22A8}" presName="parentLeftMargin" presStyleLbl="node1" presStyleIdx="0" presStyleCnt="2"/>
      <dgm:spPr/>
      <dgm:t>
        <a:bodyPr/>
        <a:lstStyle/>
        <a:p>
          <a:endParaRPr lang="en-US"/>
        </a:p>
      </dgm:t>
    </dgm:pt>
    <dgm:pt modelId="{E1144DC5-7857-4722-A74F-8722BE4AC59D}" type="pres">
      <dgm:prSet presAssocID="{5A3155F3-97E5-494B-A5EA-551F8FDA22A8}" presName="parentText" presStyleLbl="node1" presStyleIdx="1" presStyleCnt="2" custScaleX="105399">
        <dgm:presLayoutVars>
          <dgm:chMax val="0"/>
          <dgm:bulletEnabled val="1"/>
        </dgm:presLayoutVars>
      </dgm:prSet>
      <dgm:spPr/>
      <dgm:t>
        <a:bodyPr/>
        <a:lstStyle/>
        <a:p>
          <a:endParaRPr lang="en-US"/>
        </a:p>
      </dgm:t>
    </dgm:pt>
    <dgm:pt modelId="{A9C39372-09CF-4F9E-BFDD-F014C1B87A48}" type="pres">
      <dgm:prSet presAssocID="{5A3155F3-97E5-494B-A5EA-551F8FDA22A8}" presName="negativeSpace" presStyleCnt="0"/>
      <dgm:spPr/>
      <dgm:t>
        <a:bodyPr/>
        <a:lstStyle/>
        <a:p>
          <a:endParaRPr lang="en-US"/>
        </a:p>
      </dgm:t>
    </dgm:pt>
    <dgm:pt modelId="{4FBC0C23-BB85-4885-A341-67409ECB15F1}" type="pres">
      <dgm:prSet presAssocID="{5A3155F3-97E5-494B-A5EA-551F8FDA22A8}" presName="childText" presStyleLbl="conFgAcc1" presStyleIdx="1" presStyleCnt="2">
        <dgm:presLayoutVars>
          <dgm:bulletEnabled val="1"/>
        </dgm:presLayoutVars>
      </dgm:prSet>
      <dgm:spPr/>
      <dgm:t>
        <a:bodyPr/>
        <a:lstStyle/>
        <a:p>
          <a:endParaRPr lang="en-US"/>
        </a:p>
      </dgm:t>
    </dgm:pt>
  </dgm:ptLst>
  <dgm:cxnLst>
    <dgm:cxn modelId="{29D4CAE4-9A14-447B-B2A4-AFE6E991F0B2}" srcId="{4D7EBDF0-1964-4F9C-83BC-B5E1405DDCFA}" destId="{1BEA44F9-BF6A-47B3-8DB6-C1AF10DE2280}" srcOrd="3" destOrd="0" parTransId="{72E58719-A5F6-4594-93CA-7CE7337C63D2}" sibTransId="{8AE879BC-FECC-4D8D-AC6E-9C0A0555E7A5}"/>
    <dgm:cxn modelId="{B6E5283E-87CD-4571-9E73-71618487B6FB}" type="presOf" srcId="{64D9D770-3FDF-4997-88D2-48D8335F92DE}" destId="{EAA86950-376C-49C9-9EA7-28B53C0DE9D5}" srcOrd="0" destOrd="0" presId="urn:microsoft.com/office/officeart/2005/8/layout/list1"/>
    <dgm:cxn modelId="{7F1139A3-785B-45D8-A3E1-4FFB41A5FDF1}" srcId="{191ACC55-435D-4DE3-87B8-126D458B3C4F}" destId="{4D7EBDF0-1964-4F9C-83BC-B5E1405DDCFA}" srcOrd="0" destOrd="0" parTransId="{C1C15863-2177-4EA8-8B25-F4C510998A6D}" sibTransId="{5AF7056F-A487-4DD3-BAFA-DF04369801C0}"/>
    <dgm:cxn modelId="{FBA0FD73-CF6D-48AC-B039-C7DF52B3293F}" type="presOf" srcId="{62B28A66-ECA4-425D-959B-60DF9E7EC834}" destId="{EAA86950-376C-49C9-9EA7-28B53C0DE9D5}" srcOrd="0" destOrd="1" presId="urn:microsoft.com/office/officeart/2005/8/layout/list1"/>
    <dgm:cxn modelId="{FC884C27-43B5-46C0-A3A4-3522723314E6}" type="presOf" srcId="{5A3155F3-97E5-494B-A5EA-551F8FDA22A8}" destId="{1D3B7F29-44D5-4532-AA21-05A9F647EB31}" srcOrd="0" destOrd="0" presId="urn:microsoft.com/office/officeart/2005/8/layout/list1"/>
    <dgm:cxn modelId="{04C834A0-3DBB-431D-ACA8-5FB14F823CE3}" srcId="{4D7EBDF0-1964-4F9C-83BC-B5E1405DDCFA}" destId="{B8D8D33D-59B3-4761-836F-98C969E87481}" srcOrd="2" destOrd="0" parTransId="{6F11F41B-48F6-408A-B6AD-59420158EB45}" sibTransId="{53D02201-8D0B-45F8-B133-F3ACCF2F64F5}"/>
    <dgm:cxn modelId="{09850198-B497-42E0-BD10-59849EA11826}" type="presOf" srcId="{4D7EBDF0-1964-4F9C-83BC-B5E1405DDCFA}" destId="{830F7C4B-04AA-4327-898E-65A740FD733F}" srcOrd="1" destOrd="0" presId="urn:microsoft.com/office/officeart/2005/8/layout/list1"/>
    <dgm:cxn modelId="{70EDD324-2C49-4CAB-823F-27001F6D01B2}" type="presOf" srcId="{1BEA44F9-BF6A-47B3-8DB6-C1AF10DE2280}" destId="{EAA86950-376C-49C9-9EA7-28B53C0DE9D5}" srcOrd="0" destOrd="3" presId="urn:microsoft.com/office/officeart/2005/8/layout/list1"/>
    <dgm:cxn modelId="{A7A18BFF-E2FC-48CC-BD64-DC86FEC4D7EA}" type="presOf" srcId="{4D7EBDF0-1964-4F9C-83BC-B5E1405DDCFA}" destId="{4935E25C-3ABD-474C-80C0-387179988BAB}" srcOrd="0" destOrd="0" presId="urn:microsoft.com/office/officeart/2005/8/layout/list1"/>
    <dgm:cxn modelId="{13268C27-4EB6-4B14-9543-69FACBDB1E57}" srcId="{5A3155F3-97E5-494B-A5EA-551F8FDA22A8}" destId="{C6FCB45C-C670-470E-A5FA-A4885D695C89}" srcOrd="1" destOrd="0" parTransId="{E39C7242-6F10-44D2-8D36-87BC4B4F50CB}" sibTransId="{FC1D87EC-CA9F-41A3-9730-375553C72AB9}"/>
    <dgm:cxn modelId="{AB1B6DA7-63DD-4053-83A3-CB4B4C49D2D8}" srcId="{5A3155F3-97E5-494B-A5EA-551F8FDA22A8}" destId="{E707C695-4AC4-47C2-83DE-830FAC38B142}" srcOrd="0" destOrd="0" parTransId="{BF59FFE7-4167-44AE-8A41-3A6148A77A92}" sibTransId="{B7C08951-05DD-48EF-91A6-A2C3D0EB2DCD}"/>
    <dgm:cxn modelId="{268ED0D9-4F7B-487E-88BF-DDD3FF789CCF}" type="presOf" srcId="{191ACC55-435D-4DE3-87B8-126D458B3C4F}" destId="{7A0C7D3D-9F96-4B57-8FCC-3DE2F4E1A246}" srcOrd="0" destOrd="0" presId="urn:microsoft.com/office/officeart/2005/8/layout/list1"/>
    <dgm:cxn modelId="{C8869103-8BAD-4CA6-8107-371ACE19413B}" type="presOf" srcId="{E707C695-4AC4-47C2-83DE-830FAC38B142}" destId="{4FBC0C23-BB85-4885-A341-67409ECB15F1}" srcOrd="0" destOrd="0" presId="urn:microsoft.com/office/officeart/2005/8/layout/list1"/>
    <dgm:cxn modelId="{6F0ADBF2-7026-4D1E-A063-8822AC270DF5}" type="presOf" srcId="{C6FCB45C-C670-470E-A5FA-A4885D695C89}" destId="{4FBC0C23-BB85-4885-A341-67409ECB15F1}" srcOrd="0" destOrd="1" presId="urn:microsoft.com/office/officeart/2005/8/layout/list1"/>
    <dgm:cxn modelId="{4C70E22C-FCAC-45FD-B44B-C515426321FE}" srcId="{4D7EBDF0-1964-4F9C-83BC-B5E1405DDCFA}" destId="{64D9D770-3FDF-4997-88D2-48D8335F92DE}" srcOrd="0" destOrd="0" parTransId="{D691DE63-4D72-46E0-BFC5-3D6BC893BC01}" sibTransId="{8E3DBCEE-4E04-4921-A4DF-7466CC17F936}"/>
    <dgm:cxn modelId="{8704D89C-A643-4460-B970-6F932653F3B5}" type="presOf" srcId="{B8D8D33D-59B3-4761-836F-98C969E87481}" destId="{EAA86950-376C-49C9-9EA7-28B53C0DE9D5}" srcOrd="0" destOrd="2" presId="urn:microsoft.com/office/officeart/2005/8/layout/list1"/>
    <dgm:cxn modelId="{FD723577-1BDB-4BDB-BF76-638E423834D0}" srcId="{191ACC55-435D-4DE3-87B8-126D458B3C4F}" destId="{5A3155F3-97E5-494B-A5EA-551F8FDA22A8}" srcOrd="1" destOrd="0" parTransId="{49772673-19E4-4B99-BA5C-5DC7BF5757C0}" sibTransId="{9CB3869E-01ED-4288-BC30-15ECE449F164}"/>
    <dgm:cxn modelId="{03D017E0-473C-4C89-86DA-9A290459D259}" srcId="{4D7EBDF0-1964-4F9C-83BC-B5E1405DDCFA}" destId="{62B28A66-ECA4-425D-959B-60DF9E7EC834}" srcOrd="1" destOrd="0" parTransId="{8F35BA57-323A-4124-A9D0-54C63A43FCF5}" sibTransId="{DCC84BD2-2832-4297-B52D-9B6E439189CF}"/>
    <dgm:cxn modelId="{7A05EE8B-C9E6-4B60-A25E-F6959F2CD92A}" type="presOf" srcId="{5A3155F3-97E5-494B-A5EA-551F8FDA22A8}" destId="{E1144DC5-7857-4722-A74F-8722BE4AC59D}" srcOrd="1" destOrd="0" presId="urn:microsoft.com/office/officeart/2005/8/layout/list1"/>
    <dgm:cxn modelId="{68314B35-8E6C-4941-A32D-C45108C0C289}" type="presParOf" srcId="{7A0C7D3D-9F96-4B57-8FCC-3DE2F4E1A246}" destId="{C8694383-AEDB-40DA-897D-B4264264BBC6}" srcOrd="0" destOrd="0" presId="urn:microsoft.com/office/officeart/2005/8/layout/list1"/>
    <dgm:cxn modelId="{619BB944-40DB-44AD-8B29-F032B46E9106}" type="presParOf" srcId="{C8694383-AEDB-40DA-897D-B4264264BBC6}" destId="{4935E25C-3ABD-474C-80C0-387179988BAB}" srcOrd="0" destOrd="0" presId="urn:microsoft.com/office/officeart/2005/8/layout/list1"/>
    <dgm:cxn modelId="{49DD2786-31A7-49A3-B625-52FA3FAFE909}" type="presParOf" srcId="{C8694383-AEDB-40DA-897D-B4264264BBC6}" destId="{830F7C4B-04AA-4327-898E-65A740FD733F}" srcOrd="1" destOrd="0" presId="urn:microsoft.com/office/officeart/2005/8/layout/list1"/>
    <dgm:cxn modelId="{9E693225-578C-4D0F-9CDA-A5E1095B4048}" type="presParOf" srcId="{7A0C7D3D-9F96-4B57-8FCC-3DE2F4E1A246}" destId="{B675E399-21F6-4223-BA33-C2875F694F63}" srcOrd="1" destOrd="0" presId="urn:microsoft.com/office/officeart/2005/8/layout/list1"/>
    <dgm:cxn modelId="{6528DBAB-6A60-44FF-B3DD-98BC929FD6C7}" type="presParOf" srcId="{7A0C7D3D-9F96-4B57-8FCC-3DE2F4E1A246}" destId="{EAA86950-376C-49C9-9EA7-28B53C0DE9D5}" srcOrd="2" destOrd="0" presId="urn:microsoft.com/office/officeart/2005/8/layout/list1"/>
    <dgm:cxn modelId="{A4345584-9AF1-469A-B75B-91ADD9322E66}" type="presParOf" srcId="{7A0C7D3D-9F96-4B57-8FCC-3DE2F4E1A246}" destId="{BEF8D593-45FA-4217-A4B2-F05DFB542EDE}" srcOrd="3" destOrd="0" presId="urn:microsoft.com/office/officeart/2005/8/layout/list1"/>
    <dgm:cxn modelId="{C36E89C2-77F6-405B-8485-9087C6146A4D}" type="presParOf" srcId="{7A0C7D3D-9F96-4B57-8FCC-3DE2F4E1A246}" destId="{439D4E3D-8305-4E22-A84B-C58E4C0C6A87}" srcOrd="4" destOrd="0" presId="urn:microsoft.com/office/officeart/2005/8/layout/list1"/>
    <dgm:cxn modelId="{1B4E1F13-DD2E-4569-9F5B-9EFCB019672A}" type="presParOf" srcId="{439D4E3D-8305-4E22-A84B-C58E4C0C6A87}" destId="{1D3B7F29-44D5-4532-AA21-05A9F647EB31}" srcOrd="0" destOrd="0" presId="urn:microsoft.com/office/officeart/2005/8/layout/list1"/>
    <dgm:cxn modelId="{9ADA06FC-C636-4758-99EE-1489058C5F95}" type="presParOf" srcId="{439D4E3D-8305-4E22-A84B-C58E4C0C6A87}" destId="{E1144DC5-7857-4722-A74F-8722BE4AC59D}" srcOrd="1" destOrd="0" presId="urn:microsoft.com/office/officeart/2005/8/layout/list1"/>
    <dgm:cxn modelId="{9916170E-6587-4574-91DF-6C9232D37A8D}" type="presParOf" srcId="{7A0C7D3D-9F96-4B57-8FCC-3DE2F4E1A246}" destId="{A9C39372-09CF-4F9E-BFDD-F014C1B87A48}" srcOrd="5" destOrd="0" presId="urn:microsoft.com/office/officeart/2005/8/layout/list1"/>
    <dgm:cxn modelId="{7EBC4C45-D3E7-4815-A743-915D4F4CDEBE}" type="presParOf" srcId="{7A0C7D3D-9F96-4B57-8FCC-3DE2F4E1A246}" destId="{4FBC0C23-BB85-4885-A341-67409ECB15F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99026D-76D2-4031-B1AF-7238E2909BD5}"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ED738AE9-E1B1-4EE5-BA52-B4DACF2B3539}">
      <dgm:prSet custT="1"/>
      <dgm:spPr/>
      <dgm:t>
        <a:bodyPr/>
        <a:lstStyle/>
        <a:p>
          <a:pPr rtl="0"/>
          <a:r>
            <a:rPr lang="en-US" sz="2600" b="1" dirty="0" smtClean="0"/>
            <a:t>Between January 2016 – July 2018</a:t>
          </a:r>
          <a:endParaRPr lang="en-US" sz="2600" b="1" dirty="0"/>
        </a:p>
      </dgm:t>
    </dgm:pt>
    <dgm:pt modelId="{8BAC7C5C-9372-4224-BF22-A853A688AD03}" type="parTrans" cxnId="{06B75472-FB45-42DB-A24A-CD0522FA09E8}">
      <dgm:prSet/>
      <dgm:spPr/>
      <dgm:t>
        <a:bodyPr/>
        <a:lstStyle/>
        <a:p>
          <a:endParaRPr lang="en-US"/>
        </a:p>
      </dgm:t>
    </dgm:pt>
    <dgm:pt modelId="{4149769C-9F08-4EE8-B5EF-A171D8E3F43F}" type="sibTrans" cxnId="{06B75472-FB45-42DB-A24A-CD0522FA09E8}">
      <dgm:prSet/>
      <dgm:spPr/>
      <dgm:t>
        <a:bodyPr/>
        <a:lstStyle/>
        <a:p>
          <a:endParaRPr lang="en-US"/>
        </a:p>
      </dgm:t>
    </dgm:pt>
    <dgm:pt modelId="{28726D8A-2B75-46F9-95B8-87984926A57D}">
      <dgm:prSet custT="1"/>
      <dgm:spPr>
        <a:solidFill>
          <a:schemeClr val="bg2">
            <a:lumMod val="20000"/>
            <a:lumOff val="80000"/>
            <a:alpha val="90000"/>
          </a:schemeClr>
        </a:solidFill>
      </dgm:spPr>
      <dgm:t>
        <a:bodyPr/>
        <a:lstStyle/>
        <a:p>
          <a:pPr rtl="0"/>
          <a:r>
            <a:rPr lang="en-US" sz="2200" dirty="0" smtClean="0"/>
            <a:t>Texas RE conducted or initiated 55 Compliance Audits that included FAC-008-3.</a:t>
          </a:r>
          <a:endParaRPr lang="en-US" sz="2200" dirty="0">
            <a:solidFill>
              <a:schemeClr val="tx1"/>
            </a:solidFill>
          </a:endParaRPr>
        </a:p>
      </dgm:t>
    </dgm:pt>
    <dgm:pt modelId="{D50D287E-CE66-4E6F-9E7D-1C67C8B2E34B}" type="parTrans" cxnId="{81FF2214-5E1C-45BD-9D7B-86E478C82911}">
      <dgm:prSet/>
      <dgm:spPr/>
      <dgm:t>
        <a:bodyPr/>
        <a:lstStyle/>
        <a:p>
          <a:endParaRPr lang="en-US"/>
        </a:p>
      </dgm:t>
    </dgm:pt>
    <dgm:pt modelId="{A542E955-DDE9-484F-9058-371A4F136A00}" type="sibTrans" cxnId="{81FF2214-5E1C-45BD-9D7B-86E478C82911}">
      <dgm:prSet/>
      <dgm:spPr/>
      <dgm:t>
        <a:bodyPr/>
        <a:lstStyle/>
        <a:p>
          <a:endParaRPr lang="en-US"/>
        </a:p>
      </dgm:t>
    </dgm:pt>
    <dgm:pt modelId="{F8B4396C-4F40-4BEB-BFEA-75283AF6AD26}">
      <dgm:prSet custT="1"/>
      <dgm:spPr>
        <a:solidFill>
          <a:schemeClr val="bg2">
            <a:lumMod val="20000"/>
            <a:lumOff val="80000"/>
            <a:alpha val="90000"/>
          </a:schemeClr>
        </a:solidFill>
      </dgm:spPr>
      <dgm:t>
        <a:bodyPr/>
        <a:lstStyle/>
        <a:p>
          <a:pPr rtl="0"/>
          <a:r>
            <a:rPr lang="en-US" sz="2000" dirty="0" smtClean="0"/>
            <a:t>R1 - reviewed in 27 Compliance Audits</a:t>
          </a:r>
          <a:endParaRPr lang="en-US" sz="2000" dirty="0">
            <a:solidFill>
              <a:schemeClr val="tx1"/>
            </a:solidFill>
          </a:endParaRPr>
        </a:p>
      </dgm:t>
    </dgm:pt>
    <dgm:pt modelId="{409D8C70-B851-446D-8AD0-62F58AC50228}" type="parTrans" cxnId="{DB6738DC-6EF3-42AE-8D64-64EF38CE6489}">
      <dgm:prSet/>
      <dgm:spPr/>
      <dgm:t>
        <a:bodyPr/>
        <a:lstStyle/>
        <a:p>
          <a:endParaRPr lang="en-US"/>
        </a:p>
      </dgm:t>
    </dgm:pt>
    <dgm:pt modelId="{B234191A-8220-417E-B6CF-A23FB61286EF}" type="sibTrans" cxnId="{DB6738DC-6EF3-42AE-8D64-64EF38CE6489}">
      <dgm:prSet/>
      <dgm:spPr/>
      <dgm:t>
        <a:bodyPr/>
        <a:lstStyle/>
        <a:p>
          <a:endParaRPr lang="en-US"/>
        </a:p>
      </dgm:t>
    </dgm:pt>
    <dgm:pt modelId="{2EF21B6E-A527-47DF-AD01-6A585B010A3D}">
      <dgm:prSet custT="1"/>
      <dgm:spPr/>
      <dgm:t>
        <a:bodyPr/>
        <a:lstStyle/>
        <a:p>
          <a:pPr rtl="0"/>
          <a:r>
            <a:rPr lang="en-US" sz="2600" dirty="0" smtClean="0"/>
            <a:t>Texas RE reviewed 151 FAC-008-3 Requirements in 55 Compliance Audits</a:t>
          </a:r>
          <a:endParaRPr lang="en-US" sz="2600" b="1" dirty="0" smtClean="0">
            <a:solidFill>
              <a:schemeClr val="accent3"/>
            </a:solidFill>
          </a:endParaRPr>
        </a:p>
      </dgm:t>
    </dgm:pt>
    <dgm:pt modelId="{45746C1B-40EF-485B-8EE1-50BDE6D837CD}" type="sibTrans" cxnId="{B2741400-A91B-4E5C-AD41-ACBC4749695B}">
      <dgm:prSet/>
      <dgm:spPr/>
      <dgm:t>
        <a:bodyPr/>
        <a:lstStyle/>
        <a:p>
          <a:endParaRPr lang="en-US"/>
        </a:p>
      </dgm:t>
    </dgm:pt>
    <dgm:pt modelId="{EBD8AAD3-44C6-4831-8139-A7B01EB48FD8}" type="parTrans" cxnId="{B2741400-A91B-4E5C-AD41-ACBC4749695B}">
      <dgm:prSet/>
      <dgm:spPr/>
      <dgm:t>
        <a:bodyPr/>
        <a:lstStyle/>
        <a:p>
          <a:endParaRPr lang="en-US"/>
        </a:p>
      </dgm:t>
    </dgm:pt>
    <dgm:pt modelId="{7B2B2B92-DB0C-431F-8E69-99436DC4F3F2}">
      <dgm:prSet custT="1"/>
      <dgm:spPr/>
      <dgm:t>
        <a:bodyPr/>
        <a:lstStyle/>
        <a:p>
          <a:r>
            <a:rPr lang="en-US" sz="2000" dirty="0" smtClean="0"/>
            <a:t>R2 - reviewed in 31 Compliance Audits</a:t>
          </a:r>
          <a:endParaRPr lang="en-US" sz="2000" dirty="0"/>
        </a:p>
      </dgm:t>
    </dgm:pt>
    <dgm:pt modelId="{3DA8515E-12C2-455F-BE55-8290F8D51ABB}" type="parTrans" cxnId="{E1B52193-277E-4223-BC2E-24BD50BDB515}">
      <dgm:prSet/>
      <dgm:spPr/>
      <dgm:t>
        <a:bodyPr/>
        <a:lstStyle/>
        <a:p>
          <a:endParaRPr lang="en-US"/>
        </a:p>
      </dgm:t>
    </dgm:pt>
    <dgm:pt modelId="{EF6DF158-AF51-49E7-8DC4-3499051A50D2}" type="sibTrans" cxnId="{E1B52193-277E-4223-BC2E-24BD50BDB515}">
      <dgm:prSet/>
      <dgm:spPr/>
      <dgm:t>
        <a:bodyPr/>
        <a:lstStyle/>
        <a:p>
          <a:endParaRPr lang="en-US"/>
        </a:p>
      </dgm:t>
    </dgm:pt>
    <dgm:pt modelId="{84E66B38-50B4-48B4-8DD4-CE4B35DC53FE}">
      <dgm:prSet custT="1"/>
      <dgm:spPr/>
      <dgm:t>
        <a:bodyPr/>
        <a:lstStyle/>
        <a:p>
          <a:r>
            <a:rPr lang="en-US" sz="2000" dirty="0" smtClean="0"/>
            <a:t>R3 - reviewed in 9 Compliance Audits</a:t>
          </a:r>
          <a:endParaRPr lang="en-US" sz="2000" dirty="0"/>
        </a:p>
      </dgm:t>
    </dgm:pt>
    <dgm:pt modelId="{1DDA143D-C967-4CAD-B914-797EF35F7A0C}" type="parTrans" cxnId="{A5CE88DA-A107-4579-AC46-D3ACA10711F1}">
      <dgm:prSet/>
      <dgm:spPr/>
      <dgm:t>
        <a:bodyPr/>
        <a:lstStyle/>
        <a:p>
          <a:endParaRPr lang="en-US"/>
        </a:p>
      </dgm:t>
    </dgm:pt>
    <dgm:pt modelId="{1EADBAA7-8079-494A-B3AB-96F7AF4F8BD6}" type="sibTrans" cxnId="{A5CE88DA-A107-4579-AC46-D3ACA10711F1}">
      <dgm:prSet/>
      <dgm:spPr/>
      <dgm:t>
        <a:bodyPr/>
        <a:lstStyle/>
        <a:p>
          <a:endParaRPr lang="en-US"/>
        </a:p>
      </dgm:t>
    </dgm:pt>
    <dgm:pt modelId="{99DAC124-4B85-4C4E-BC1A-0AE5FA375C4F}">
      <dgm:prSet custT="1"/>
      <dgm:spPr/>
      <dgm:t>
        <a:bodyPr/>
        <a:lstStyle/>
        <a:p>
          <a:r>
            <a:rPr lang="en-US" sz="2000" dirty="0" smtClean="0"/>
            <a:t>R6 - reviewed in 55 Compliance Audits</a:t>
          </a:r>
          <a:endParaRPr lang="en-US" sz="2000" dirty="0"/>
        </a:p>
      </dgm:t>
    </dgm:pt>
    <dgm:pt modelId="{54C0F916-2182-4D6D-A876-DE9E001C6695}" type="parTrans" cxnId="{EC06863C-DF1E-4534-9F71-26AA9D8B9255}">
      <dgm:prSet/>
      <dgm:spPr/>
      <dgm:t>
        <a:bodyPr/>
        <a:lstStyle/>
        <a:p>
          <a:endParaRPr lang="en-US"/>
        </a:p>
      </dgm:t>
    </dgm:pt>
    <dgm:pt modelId="{B69642F9-8895-45A5-9286-9D9D09C70FA0}" type="sibTrans" cxnId="{EC06863C-DF1E-4534-9F71-26AA9D8B9255}">
      <dgm:prSet/>
      <dgm:spPr/>
      <dgm:t>
        <a:bodyPr/>
        <a:lstStyle/>
        <a:p>
          <a:endParaRPr lang="en-US"/>
        </a:p>
      </dgm:t>
    </dgm:pt>
    <dgm:pt modelId="{66E6E1B7-093D-4A0B-8BB8-0DD4272AA3B6}">
      <dgm:prSet custT="1"/>
      <dgm:spPr/>
      <dgm:t>
        <a:bodyPr/>
        <a:lstStyle/>
        <a:p>
          <a:r>
            <a:rPr lang="en-US" sz="2000" dirty="0" smtClean="0"/>
            <a:t>R7 - reviewed in 17 Compliance Audits</a:t>
          </a:r>
          <a:endParaRPr lang="en-US" sz="2000" dirty="0"/>
        </a:p>
      </dgm:t>
    </dgm:pt>
    <dgm:pt modelId="{7050F039-4433-4F5B-A1D5-22CD0C73F2FD}" type="parTrans" cxnId="{05F9903F-8196-4287-B169-D1C73E972105}">
      <dgm:prSet/>
      <dgm:spPr/>
      <dgm:t>
        <a:bodyPr/>
        <a:lstStyle/>
        <a:p>
          <a:endParaRPr lang="en-US"/>
        </a:p>
      </dgm:t>
    </dgm:pt>
    <dgm:pt modelId="{882D2199-F8FF-490E-B926-758062A1E2E3}" type="sibTrans" cxnId="{05F9903F-8196-4287-B169-D1C73E972105}">
      <dgm:prSet/>
      <dgm:spPr/>
      <dgm:t>
        <a:bodyPr/>
        <a:lstStyle/>
        <a:p>
          <a:endParaRPr lang="en-US"/>
        </a:p>
      </dgm:t>
    </dgm:pt>
    <dgm:pt modelId="{7D9CCCAF-150A-4687-B25C-1D1ECAA6A1C2}">
      <dgm:prSet custT="1"/>
      <dgm:spPr/>
      <dgm:t>
        <a:bodyPr/>
        <a:lstStyle/>
        <a:p>
          <a:r>
            <a:rPr lang="en-US" sz="2000" dirty="0" smtClean="0"/>
            <a:t>R8 - reviewed in 12 Compliance Audits</a:t>
          </a:r>
          <a:endParaRPr lang="en-US" sz="2000" dirty="0"/>
        </a:p>
      </dgm:t>
    </dgm:pt>
    <dgm:pt modelId="{B8E8ECA4-E38F-4D32-A640-DE9ABD92295B}" type="parTrans" cxnId="{E97DA42C-FDB8-49AE-99EE-18FC61274F1B}">
      <dgm:prSet/>
      <dgm:spPr/>
      <dgm:t>
        <a:bodyPr/>
        <a:lstStyle/>
        <a:p>
          <a:endParaRPr lang="en-US"/>
        </a:p>
      </dgm:t>
    </dgm:pt>
    <dgm:pt modelId="{7D785F99-B35C-4524-9C9D-82AA08C06C65}" type="sibTrans" cxnId="{E97DA42C-FDB8-49AE-99EE-18FC61274F1B}">
      <dgm:prSet/>
      <dgm:spPr/>
      <dgm:t>
        <a:bodyPr/>
        <a:lstStyle/>
        <a:p>
          <a:endParaRPr lang="en-US"/>
        </a:p>
      </dgm:t>
    </dgm:pt>
    <dgm:pt modelId="{21A54A7A-7E20-4914-A197-77B3451FE98D}">
      <dgm:prSet custT="1"/>
      <dgm:spPr>
        <a:solidFill>
          <a:schemeClr val="bg2">
            <a:lumMod val="20000"/>
            <a:lumOff val="80000"/>
            <a:alpha val="90000"/>
          </a:schemeClr>
        </a:solidFill>
      </dgm:spPr>
      <dgm:t>
        <a:bodyPr/>
        <a:lstStyle/>
        <a:p>
          <a:pPr rtl="0"/>
          <a:r>
            <a:rPr lang="en-US" sz="2200" dirty="0" smtClean="0">
              <a:solidFill>
                <a:schemeClr val="tx1"/>
              </a:solidFill>
            </a:rPr>
            <a:t>Texas RE completed one Self-Certification for FAC-008-3 R6 and one Spot Check for FAC-008-3 R6. </a:t>
          </a:r>
          <a:endParaRPr lang="en-US" sz="2200" dirty="0">
            <a:solidFill>
              <a:schemeClr val="tx1"/>
            </a:solidFill>
          </a:endParaRPr>
        </a:p>
      </dgm:t>
    </dgm:pt>
    <dgm:pt modelId="{C53E6313-8A5F-4B4D-9D0C-B481312DA79C}" type="parTrans" cxnId="{D62E0FEC-D518-4CB4-8D8D-A7729C02C347}">
      <dgm:prSet/>
      <dgm:spPr/>
    </dgm:pt>
    <dgm:pt modelId="{D2FAF2D6-2709-4ED2-A17F-E72A43AA1BAF}" type="sibTrans" cxnId="{D62E0FEC-D518-4CB4-8D8D-A7729C02C347}">
      <dgm:prSet/>
      <dgm:spPr/>
    </dgm:pt>
    <dgm:pt modelId="{11519880-9F91-43A7-B36C-5A8022116D31}" type="pres">
      <dgm:prSet presAssocID="{6B99026D-76D2-4031-B1AF-7238E2909BD5}" presName="Name0" presStyleCnt="0">
        <dgm:presLayoutVars>
          <dgm:dir/>
          <dgm:animLvl val="lvl"/>
          <dgm:resizeHandles val="exact"/>
        </dgm:presLayoutVars>
      </dgm:prSet>
      <dgm:spPr/>
      <dgm:t>
        <a:bodyPr/>
        <a:lstStyle/>
        <a:p>
          <a:endParaRPr lang="en-US"/>
        </a:p>
      </dgm:t>
    </dgm:pt>
    <dgm:pt modelId="{FF71868D-BE0B-4A6B-9B9D-0F96C42D106E}" type="pres">
      <dgm:prSet presAssocID="{ED738AE9-E1B1-4EE5-BA52-B4DACF2B3539}" presName="linNode" presStyleCnt="0"/>
      <dgm:spPr/>
    </dgm:pt>
    <dgm:pt modelId="{FB3C262E-5D54-4070-B1A0-D21DF2C23F68}" type="pres">
      <dgm:prSet presAssocID="{ED738AE9-E1B1-4EE5-BA52-B4DACF2B3539}" presName="parentText" presStyleLbl="node1" presStyleIdx="0" presStyleCnt="2" custScaleX="88896" custLinFactNeighborX="1175" custLinFactNeighborY="2500">
        <dgm:presLayoutVars>
          <dgm:chMax val="1"/>
          <dgm:bulletEnabled val="1"/>
        </dgm:presLayoutVars>
      </dgm:prSet>
      <dgm:spPr/>
      <dgm:t>
        <a:bodyPr/>
        <a:lstStyle/>
        <a:p>
          <a:endParaRPr lang="en-US"/>
        </a:p>
      </dgm:t>
    </dgm:pt>
    <dgm:pt modelId="{4C76C5BF-1EEA-435E-BA24-AE507E7FCB03}" type="pres">
      <dgm:prSet presAssocID="{ED738AE9-E1B1-4EE5-BA52-B4DACF2B3539}" presName="descendantText" presStyleLbl="alignAccFollowNode1" presStyleIdx="0" presStyleCnt="2" custScaleX="101916" custScaleY="108473" custLinFactNeighborX="0" custLinFactNeighborY="4133">
        <dgm:presLayoutVars>
          <dgm:bulletEnabled val="1"/>
        </dgm:presLayoutVars>
      </dgm:prSet>
      <dgm:spPr/>
      <dgm:t>
        <a:bodyPr/>
        <a:lstStyle/>
        <a:p>
          <a:endParaRPr lang="en-US"/>
        </a:p>
      </dgm:t>
    </dgm:pt>
    <dgm:pt modelId="{3AA58A37-3429-4470-B79E-EB556ED1C706}" type="pres">
      <dgm:prSet presAssocID="{4149769C-9F08-4EE8-B5EF-A171D8E3F43F}" presName="sp" presStyleCnt="0"/>
      <dgm:spPr/>
    </dgm:pt>
    <dgm:pt modelId="{6AF07693-129A-412C-8C15-A678FD09191A}" type="pres">
      <dgm:prSet presAssocID="{2EF21B6E-A527-47DF-AD01-6A585B010A3D}" presName="linNode" presStyleCnt="0"/>
      <dgm:spPr/>
    </dgm:pt>
    <dgm:pt modelId="{6A79C6C0-524F-41A7-8223-0A9D94DAB8DA}" type="pres">
      <dgm:prSet presAssocID="{2EF21B6E-A527-47DF-AD01-6A585B010A3D}" presName="parentText" presStyleLbl="node1" presStyleIdx="1" presStyleCnt="2" custScaleX="88896" custLinFactNeighborX="1175" custLinFactNeighborY="2500">
        <dgm:presLayoutVars>
          <dgm:chMax val="1"/>
          <dgm:bulletEnabled val="1"/>
        </dgm:presLayoutVars>
      </dgm:prSet>
      <dgm:spPr/>
      <dgm:t>
        <a:bodyPr/>
        <a:lstStyle/>
        <a:p>
          <a:endParaRPr lang="en-US"/>
        </a:p>
      </dgm:t>
    </dgm:pt>
    <dgm:pt modelId="{498D392D-22C6-4627-9668-B3CDBD8996F8}" type="pres">
      <dgm:prSet presAssocID="{2EF21B6E-A527-47DF-AD01-6A585B010A3D}" presName="descendantText" presStyleLbl="alignAccFollowNode1" presStyleIdx="1" presStyleCnt="2" custScaleX="101916" custScaleY="108473" custLinFactNeighborX="0" custLinFactNeighborY="4133">
        <dgm:presLayoutVars>
          <dgm:bulletEnabled val="1"/>
        </dgm:presLayoutVars>
      </dgm:prSet>
      <dgm:spPr/>
      <dgm:t>
        <a:bodyPr/>
        <a:lstStyle/>
        <a:p>
          <a:endParaRPr lang="en-US"/>
        </a:p>
      </dgm:t>
    </dgm:pt>
  </dgm:ptLst>
  <dgm:cxnLst>
    <dgm:cxn modelId="{06B75472-FB45-42DB-A24A-CD0522FA09E8}" srcId="{6B99026D-76D2-4031-B1AF-7238E2909BD5}" destId="{ED738AE9-E1B1-4EE5-BA52-B4DACF2B3539}" srcOrd="0" destOrd="0" parTransId="{8BAC7C5C-9372-4224-BF22-A853A688AD03}" sibTransId="{4149769C-9F08-4EE8-B5EF-A171D8E3F43F}"/>
    <dgm:cxn modelId="{991BE469-08EA-4648-B167-6A75BD1970C3}" type="presOf" srcId="{6B99026D-76D2-4031-B1AF-7238E2909BD5}" destId="{11519880-9F91-43A7-B36C-5A8022116D31}" srcOrd="0" destOrd="0" presId="urn:microsoft.com/office/officeart/2005/8/layout/vList5"/>
    <dgm:cxn modelId="{B79E3663-CDD8-4134-A101-C303FD6A7B0C}" type="presOf" srcId="{7D9CCCAF-150A-4687-B25C-1D1ECAA6A1C2}" destId="{498D392D-22C6-4627-9668-B3CDBD8996F8}" srcOrd="0" destOrd="5" presId="urn:microsoft.com/office/officeart/2005/8/layout/vList5"/>
    <dgm:cxn modelId="{618D28BE-1B23-451B-9F24-E03EA6D8FDC6}" type="presOf" srcId="{99DAC124-4B85-4C4E-BC1A-0AE5FA375C4F}" destId="{498D392D-22C6-4627-9668-B3CDBD8996F8}" srcOrd="0" destOrd="3" presId="urn:microsoft.com/office/officeart/2005/8/layout/vList5"/>
    <dgm:cxn modelId="{E97DA42C-FDB8-49AE-99EE-18FC61274F1B}" srcId="{2EF21B6E-A527-47DF-AD01-6A585B010A3D}" destId="{7D9CCCAF-150A-4687-B25C-1D1ECAA6A1C2}" srcOrd="5" destOrd="0" parTransId="{B8E8ECA4-E38F-4D32-A640-DE9ABD92295B}" sibTransId="{7D785F99-B35C-4524-9C9D-82AA08C06C65}"/>
    <dgm:cxn modelId="{ADCDED5F-D3CA-4925-9776-F41FF1EBE5B5}" type="presOf" srcId="{21A54A7A-7E20-4914-A197-77B3451FE98D}" destId="{4C76C5BF-1EEA-435E-BA24-AE507E7FCB03}" srcOrd="0" destOrd="1" presId="urn:microsoft.com/office/officeart/2005/8/layout/vList5"/>
    <dgm:cxn modelId="{A5CE88DA-A107-4579-AC46-D3ACA10711F1}" srcId="{2EF21B6E-A527-47DF-AD01-6A585B010A3D}" destId="{84E66B38-50B4-48B4-8DD4-CE4B35DC53FE}" srcOrd="2" destOrd="0" parTransId="{1DDA143D-C967-4CAD-B914-797EF35F7A0C}" sibTransId="{1EADBAA7-8079-494A-B3AB-96F7AF4F8BD6}"/>
    <dgm:cxn modelId="{29A0F0EF-D3BF-4D3E-BB01-03C73FC889E2}" type="presOf" srcId="{2EF21B6E-A527-47DF-AD01-6A585B010A3D}" destId="{6A79C6C0-524F-41A7-8223-0A9D94DAB8DA}" srcOrd="0" destOrd="0" presId="urn:microsoft.com/office/officeart/2005/8/layout/vList5"/>
    <dgm:cxn modelId="{BF96E859-311F-45FB-AE90-CC1469E5C17B}" type="presOf" srcId="{28726D8A-2B75-46F9-95B8-87984926A57D}" destId="{4C76C5BF-1EEA-435E-BA24-AE507E7FCB03}" srcOrd="0" destOrd="0" presId="urn:microsoft.com/office/officeart/2005/8/layout/vList5"/>
    <dgm:cxn modelId="{EC06863C-DF1E-4534-9F71-26AA9D8B9255}" srcId="{2EF21B6E-A527-47DF-AD01-6A585B010A3D}" destId="{99DAC124-4B85-4C4E-BC1A-0AE5FA375C4F}" srcOrd="3" destOrd="0" parTransId="{54C0F916-2182-4D6D-A876-DE9E001C6695}" sibTransId="{B69642F9-8895-45A5-9286-9D9D09C70FA0}"/>
    <dgm:cxn modelId="{05F9903F-8196-4287-B169-D1C73E972105}" srcId="{2EF21B6E-A527-47DF-AD01-6A585B010A3D}" destId="{66E6E1B7-093D-4A0B-8BB8-0DD4272AA3B6}" srcOrd="4" destOrd="0" parTransId="{7050F039-4433-4F5B-A1D5-22CD0C73F2FD}" sibTransId="{882D2199-F8FF-490E-B926-758062A1E2E3}"/>
    <dgm:cxn modelId="{CC80953D-2519-4D90-9E1B-E578ECBF3B57}" type="presOf" srcId="{66E6E1B7-093D-4A0B-8BB8-0DD4272AA3B6}" destId="{498D392D-22C6-4627-9668-B3CDBD8996F8}" srcOrd="0" destOrd="4" presId="urn:microsoft.com/office/officeart/2005/8/layout/vList5"/>
    <dgm:cxn modelId="{B2741400-A91B-4E5C-AD41-ACBC4749695B}" srcId="{6B99026D-76D2-4031-B1AF-7238E2909BD5}" destId="{2EF21B6E-A527-47DF-AD01-6A585B010A3D}" srcOrd="1" destOrd="0" parTransId="{EBD8AAD3-44C6-4831-8139-A7B01EB48FD8}" sibTransId="{45746C1B-40EF-485B-8EE1-50BDE6D837CD}"/>
    <dgm:cxn modelId="{0FAE43B6-998B-4A67-AFE2-8D4C8B10E942}" type="presOf" srcId="{7B2B2B92-DB0C-431F-8E69-99436DC4F3F2}" destId="{498D392D-22C6-4627-9668-B3CDBD8996F8}" srcOrd="0" destOrd="1" presId="urn:microsoft.com/office/officeart/2005/8/layout/vList5"/>
    <dgm:cxn modelId="{07112A70-1C09-4BA3-AE0D-495C4349FABA}" type="presOf" srcId="{ED738AE9-E1B1-4EE5-BA52-B4DACF2B3539}" destId="{FB3C262E-5D54-4070-B1A0-D21DF2C23F68}" srcOrd="0" destOrd="0" presId="urn:microsoft.com/office/officeart/2005/8/layout/vList5"/>
    <dgm:cxn modelId="{D62E0FEC-D518-4CB4-8D8D-A7729C02C347}" srcId="{ED738AE9-E1B1-4EE5-BA52-B4DACF2B3539}" destId="{21A54A7A-7E20-4914-A197-77B3451FE98D}" srcOrd="1" destOrd="0" parTransId="{C53E6313-8A5F-4B4D-9D0C-B481312DA79C}" sibTransId="{D2FAF2D6-2709-4ED2-A17F-E72A43AA1BAF}"/>
    <dgm:cxn modelId="{DB6738DC-6EF3-42AE-8D64-64EF38CE6489}" srcId="{2EF21B6E-A527-47DF-AD01-6A585B010A3D}" destId="{F8B4396C-4F40-4BEB-BFEA-75283AF6AD26}" srcOrd="0" destOrd="0" parTransId="{409D8C70-B851-446D-8AD0-62F58AC50228}" sibTransId="{B234191A-8220-417E-B6CF-A23FB61286EF}"/>
    <dgm:cxn modelId="{CDEE493E-CD04-495A-A378-BA2CD68BF810}" type="presOf" srcId="{84E66B38-50B4-48B4-8DD4-CE4B35DC53FE}" destId="{498D392D-22C6-4627-9668-B3CDBD8996F8}" srcOrd="0" destOrd="2" presId="urn:microsoft.com/office/officeart/2005/8/layout/vList5"/>
    <dgm:cxn modelId="{32709C01-B2A2-4F5A-9FB3-8F3F07AAC36E}" type="presOf" srcId="{F8B4396C-4F40-4BEB-BFEA-75283AF6AD26}" destId="{498D392D-22C6-4627-9668-B3CDBD8996F8}" srcOrd="0" destOrd="0" presId="urn:microsoft.com/office/officeart/2005/8/layout/vList5"/>
    <dgm:cxn modelId="{81FF2214-5E1C-45BD-9D7B-86E478C82911}" srcId="{ED738AE9-E1B1-4EE5-BA52-B4DACF2B3539}" destId="{28726D8A-2B75-46F9-95B8-87984926A57D}" srcOrd="0" destOrd="0" parTransId="{D50D287E-CE66-4E6F-9E7D-1C67C8B2E34B}" sibTransId="{A542E955-DDE9-484F-9058-371A4F136A00}"/>
    <dgm:cxn modelId="{E1B52193-277E-4223-BC2E-24BD50BDB515}" srcId="{2EF21B6E-A527-47DF-AD01-6A585B010A3D}" destId="{7B2B2B92-DB0C-431F-8E69-99436DC4F3F2}" srcOrd="1" destOrd="0" parTransId="{3DA8515E-12C2-455F-BE55-8290F8D51ABB}" sibTransId="{EF6DF158-AF51-49E7-8DC4-3499051A50D2}"/>
    <dgm:cxn modelId="{399BE111-AE7D-4A0A-86CE-31BAECA7C220}" type="presParOf" srcId="{11519880-9F91-43A7-B36C-5A8022116D31}" destId="{FF71868D-BE0B-4A6B-9B9D-0F96C42D106E}" srcOrd="0" destOrd="0" presId="urn:microsoft.com/office/officeart/2005/8/layout/vList5"/>
    <dgm:cxn modelId="{75CD2941-4805-4E21-80D8-6B414BD7D293}" type="presParOf" srcId="{FF71868D-BE0B-4A6B-9B9D-0F96C42D106E}" destId="{FB3C262E-5D54-4070-B1A0-D21DF2C23F68}" srcOrd="0" destOrd="0" presId="urn:microsoft.com/office/officeart/2005/8/layout/vList5"/>
    <dgm:cxn modelId="{A48D4963-1941-416E-8DD5-3F1ADF71618F}" type="presParOf" srcId="{FF71868D-BE0B-4A6B-9B9D-0F96C42D106E}" destId="{4C76C5BF-1EEA-435E-BA24-AE507E7FCB03}" srcOrd="1" destOrd="0" presId="urn:microsoft.com/office/officeart/2005/8/layout/vList5"/>
    <dgm:cxn modelId="{BD6F78A9-A1B5-4E4D-A8E8-ADBA48C67A11}" type="presParOf" srcId="{11519880-9F91-43A7-B36C-5A8022116D31}" destId="{3AA58A37-3429-4470-B79E-EB556ED1C706}" srcOrd="1" destOrd="0" presId="urn:microsoft.com/office/officeart/2005/8/layout/vList5"/>
    <dgm:cxn modelId="{A2846049-A641-4B8C-A182-8160C698D27C}" type="presParOf" srcId="{11519880-9F91-43A7-B36C-5A8022116D31}" destId="{6AF07693-129A-412C-8C15-A678FD09191A}" srcOrd="2" destOrd="0" presId="urn:microsoft.com/office/officeart/2005/8/layout/vList5"/>
    <dgm:cxn modelId="{FCFA3090-2F63-4B03-838C-E68980B29B54}" type="presParOf" srcId="{6AF07693-129A-412C-8C15-A678FD09191A}" destId="{6A79C6C0-524F-41A7-8223-0A9D94DAB8DA}" srcOrd="0" destOrd="0" presId="urn:microsoft.com/office/officeart/2005/8/layout/vList5"/>
    <dgm:cxn modelId="{09A9049B-15AC-4E36-A4E0-EE26A9BF2F80}" type="presParOf" srcId="{6AF07693-129A-412C-8C15-A678FD09191A}" destId="{498D392D-22C6-4627-9668-B3CDBD8996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1ACC55-435D-4DE3-87B8-126D458B3C4F}"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4D7EBDF0-1964-4F9C-83BC-B5E1405DDCFA}">
      <dgm:prSet custT="1"/>
      <dgm:spPr>
        <a:solidFill>
          <a:schemeClr val="bg2">
            <a:lumMod val="20000"/>
            <a:lumOff val="80000"/>
          </a:schemeClr>
        </a:solidFill>
        <a:ln>
          <a:solidFill>
            <a:schemeClr val="accent2"/>
          </a:solidFill>
        </a:ln>
      </dgm:spPr>
      <dgm:t>
        <a:bodyPr/>
        <a:lstStyle/>
        <a:p>
          <a:pPr rtl="0"/>
          <a:r>
            <a:rPr lang="en-US" sz="2200" dirty="0" smtClean="0">
              <a:solidFill>
                <a:schemeClr val="tx1"/>
              </a:solidFill>
            </a:rPr>
            <a:t>Spring Standards and Compliance Workshop - 2018 </a:t>
          </a:r>
          <a:endParaRPr lang="en-US" sz="2200" dirty="0">
            <a:solidFill>
              <a:schemeClr val="tx1"/>
            </a:solidFill>
          </a:endParaRPr>
        </a:p>
      </dgm:t>
    </dgm:pt>
    <dgm:pt modelId="{C1C15863-2177-4EA8-8B25-F4C510998A6D}" type="parTrans" cxnId="{7F1139A3-785B-45D8-A3E1-4FFB41A5FDF1}">
      <dgm:prSet/>
      <dgm:spPr/>
      <dgm:t>
        <a:bodyPr/>
        <a:lstStyle/>
        <a:p>
          <a:endParaRPr lang="en-US"/>
        </a:p>
      </dgm:t>
    </dgm:pt>
    <dgm:pt modelId="{5AF7056F-A487-4DD3-BAFA-DF04369801C0}" type="sibTrans" cxnId="{7F1139A3-785B-45D8-A3E1-4FFB41A5FDF1}">
      <dgm:prSet/>
      <dgm:spPr/>
      <dgm:t>
        <a:bodyPr/>
        <a:lstStyle/>
        <a:p>
          <a:endParaRPr lang="en-US"/>
        </a:p>
      </dgm:t>
    </dgm:pt>
    <dgm:pt modelId="{5A3155F3-97E5-494B-A5EA-551F8FDA22A8}">
      <dgm:prSet custT="1"/>
      <dgm:spPr>
        <a:solidFill>
          <a:schemeClr val="bg2">
            <a:lumMod val="20000"/>
            <a:lumOff val="80000"/>
          </a:schemeClr>
        </a:solidFill>
        <a:ln>
          <a:solidFill>
            <a:schemeClr val="accent2"/>
          </a:solidFill>
        </a:ln>
      </dgm:spPr>
      <dgm:t>
        <a:bodyPr/>
        <a:lstStyle/>
        <a:p>
          <a:pPr rtl="0"/>
          <a:r>
            <a:rPr lang="en-US" sz="2200" dirty="0" smtClean="0">
              <a:solidFill>
                <a:schemeClr val="tx1"/>
              </a:solidFill>
            </a:rPr>
            <a:t>Fall Standards and Compliance Workshop - 2017</a:t>
          </a:r>
          <a:endParaRPr lang="en-US" sz="2200" dirty="0">
            <a:solidFill>
              <a:schemeClr val="tx1"/>
            </a:solidFill>
          </a:endParaRPr>
        </a:p>
      </dgm:t>
    </dgm:pt>
    <dgm:pt modelId="{49772673-19E4-4B99-BA5C-5DC7BF5757C0}" type="parTrans" cxnId="{FD723577-1BDB-4BDB-BF76-638E423834D0}">
      <dgm:prSet/>
      <dgm:spPr/>
      <dgm:t>
        <a:bodyPr/>
        <a:lstStyle/>
        <a:p>
          <a:endParaRPr lang="en-US"/>
        </a:p>
      </dgm:t>
    </dgm:pt>
    <dgm:pt modelId="{9CB3869E-01ED-4288-BC30-15ECE449F164}" type="sibTrans" cxnId="{FD723577-1BDB-4BDB-BF76-638E423834D0}">
      <dgm:prSet/>
      <dgm:spPr/>
      <dgm:t>
        <a:bodyPr/>
        <a:lstStyle/>
        <a:p>
          <a:endParaRPr lang="en-US"/>
        </a:p>
      </dgm:t>
    </dgm:pt>
    <dgm:pt modelId="{E707C695-4AC4-47C2-83DE-830FAC38B142}">
      <dgm:prSet/>
      <dgm:spPr>
        <a:solidFill>
          <a:schemeClr val="accent3">
            <a:alpha val="90000"/>
          </a:schemeClr>
        </a:solidFill>
      </dgm:spPr>
      <dgm:t>
        <a:bodyPr/>
        <a:lstStyle/>
        <a:p>
          <a:r>
            <a:rPr lang="en-US" dirty="0" smtClean="0"/>
            <a:t>FAC-008-3 was addressed as one of the ERO Risk Elements during the “2018 CMEP Implementation Plan” presentation.</a:t>
          </a:r>
          <a:endParaRPr lang="en-US" dirty="0"/>
        </a:p>
      </dgm:t>
    </dgm:pt>
    <dgm:pt modelId="{BF59FFE7-4167-44AE-8A41-3A6148A77A92}" type="parTrans" cxnId="{AB1B6DA7-63DD-4053-83A3-CB4B4C49D2D8}">
      <dgm:prSet/>
      <dgm:spPr/>
      <dgm:t>
        <a:bodyPr/>
        <a:lstStyle/>
        <a:p>
          <a:endParaRPr lang="en-US"/>
        </a:p>
      </dgm:t>
    </dgm:pt>
    <dgm:pt modelId="{B7C08951-05DD-48EF-91A6-A2C3D0EB2DCD}" type="sibTrans" cxnId="{AB1B6DA7-63DD-4053-83A3-CB4B4C49D2D8}">
      <dgm:prSet/>
      <dgm:spPr/>
      <dgm:t>
        <a:bodyPr/>
        <a:lstStyle/>
        <a:p>
          <a:endParaRPr lang="en-US"/>
        </a:p>
      </dgm:t>
    </dgm:pt>
    <dgm:pt modelId="{64D9D770-3FDF-4997-88D2-48D8335F92DE}">
      <dgm:prSet/>
      <dgm:spPr>
        <a:solidFill>
          <a:schemeClr val="accent3">
            <a:alpha val="90000"/>
          </a:schemeClr>
        </a:solidFill>
      </dgm:spPr>
      <dgm:t>
        <a:bodyPr/>
        <a:lstStyle/>
        <a:p>
          <a:pPr rtl="0"/>
          <a:r>
            <a:rPr lang="en-US" dirty="0" smtClean="0"/>
            <a:t>FAC-008-3 was addressed during the “Compliance Monitoring Updates: Good Catches” presentation.</a:t>
          </a:r>
          <a:endParaRPr lang="en-US" dirty="0"/>
        </a:p>
      </dgm:t>
    </dgm:pt>
    <dgm:pt modelId="{D691DE63-4D72-46E0-BFC5-3D6BC893BC01}" type="parTrans" cxnId="{4C70E22C-FCAC-45FD-B44B-C515426321FE}">
      <dgm:prSet/>
      <dgm:spPr/>
      <dgm:t>
        <a:bodyPr/>
        <a:lstStyle/>
        <a:p>
          <a:endParaRPr lang="en-US"/>
        </a:p>
      </dgm:t>
    </dgm:pt>
    <dgm:pt modelId="{8E3DBCEE-4E04-4921-A4DF-7466CC17F936}" type="sibTrans" cxnId="{4C70E22C-FCAC-45FD-B44B-C515426321FE}">
      <dgm:prSet/>
      <dgm:spPr/>
      <dgm:t>
        <a:bodyPr/>
        <a:lstStyle/>
        <a:p>
          <a:endParaRPr lang="en-US"/>
        </a:p>
      </dgm:t>
    </dgm:pt>
    <dgm:pt modelId="{2D57656C-29F2-44A4-89CC-F196100875C5}">
      <dgm:prSet custT="1"/>
      <dgm:spPr>
        <a:solidFill>
          <a:schemeClr val="bg2">
            <a:lumMod val="20000"/>
            <a:lumOff val="80000"/>
          </a:schemeClr>
        </a:solidFill>
        <a:ln>
          <a:solidFill>
            <a:schemeClr val="accent2"/>
          </a:solidFill>
        </a:ln>
      </dgm:spPr>
      <dgm:t>
        <a:bodyPr/>
        <a:lstStyle/>
        <a:p>
          <a:pPr rtl="0"/>
          <a:r>
            <a:rPr lang="en-US" sz="2200" dirty="0" smtClean="0">
              <a:solidFill>
                <a:schemeClr val="tx1"/>
              </a:solidFill>
            </a:rPr>
            <a:t>Fall Standards and Compliance Workshop - 2016</a:t>
          </a:r>
          <a:endParaRPr lang="en-US" sz="2200" dirty="0">
            <a:solidFill>
              <a:schemeClr val="tx1"/>
            </a:solidFill>
          </a:endParaRPr>
        </a:p>
      </dgm:t>
    </dgm:pt>
    <dgm:pt modelId="{99E9B0D7-F94B-4100-9647-6F59F4172315}" type="parTrans" cxnId="{A96271E6-25DA-4561-8937-FEA37DA61F58}">
      <dgm:prSet/>
      <dgm:spPr/>
      <dgm:t>
        <a:bodyPr/>
        <a:lstStyle/>
        <a:p>
          <a:endParaRPr lang="en-US"/>
        </a:p>
      </dgm:t>
    </dgm:pt>
    <dgm:pt modelId="{56A56813-5778-4042-9EFB-16517A36F540}" type="sibTrans" cxnId="{A96271E6-25DA-4561-8937-FEA37DA61F58}">
      <dgm:prSet/>
      <dgm:spPr/>
      <dgm:t>
        <a:bodyPr/>
        <a:lstStyle/>
        <a:p>
          <a:endParaRPr lang="en-US"/>
        </a:p>
      </dgm:t>
    </dgm:pt>
    <dgm:pt modelId="{3A39AACE-2F36-4DB0-87DD-6D1858EDA686}">
      <dgm:prSet/>
      <dgm:spPr/>
      <dgm:t>
        <a:bodyPr/>
        <a:lstStyle/>
        <a:p>
          <a:pPr rtl="0"/>
          <a:r>
            <a:rPr lang="en-US" dirty="0" smtClean="0">
              <a:solidFill>
                <a:schemeClr val="tx1"/>
              </a:solidFill>
            </a:rPr>
            <a:t>Enforcement conducted a presentation on FAC-008-3, “Facility Rating Mitigation Best Practices.”  The two primary topics were “Calculating Facility Ratings in an accurate manner” and “Ensuring that correct Facility Ratings are submitted to ERCOT.”</a:t>
          </a:r>
          <a:endParaRPr lang="en-US" dirty="0">
            <a:solidFill>
              <a:schemeClr val="tx1"/>
            </a:solidFill>
          </a:endParaRPr>
        </a:p>
      </dgm:t>
    </dgm:pt>
    <dgm:pt modelId="{C3A73D29-7A59-4D54-A3D2-3CB5410D7357}" type="parTrans" cxnId="{52B784C3-75E7-4096-AE1A-B4DAC32296E0}">
      <dgm:prSet/>
      <dgm:spPr/>
      <dgm:t>
        <a:bodyPr/>
        <a:lstStyle/>
        <a:p>
          <a:endParaRPr lang="en-US"/>
        </a:p>
      </dgm:t>
    </dgm:pt>
    <dgm:pt modelId="{0934CD7B-FC1A-4A75-8245-A2552503EE58}" type="sibTrans" cxnId="{52B784C3-75E7-4096-AE1A-B4DAC32296E0}">
      <dgm:prSet/>
      <dgm:spPr/>
      <dgm:t>
        <a:bodyPr/>
        <a:lstStyle/>
        <a:p>
          <a:endParaRPr lang="en-US"/>
        </a:p>
      </dgm:t>
    </dgm:pt>
    <dgm:pt modelId="{7A0C7D3D-9F96-4B57-8FCC-3DE2F4E1A246}" type="pres">
      <dgm:prSet presAssocID="{191ACC55-435D-4DE3-87B8-126D458B3C4F}" presName="linear" presStyleCnt="0">
        <dgm:presLayoutVars>
          <dgm:dir/>
          <dgm:animLvl val="lvl"/>
          <dgm:resizeHandles val="exact"/>
        </dgm:presLayoutVars>
      </dgm:prSet>
      <dgm:spPr/>
      <dgm:t>
        <a:bodyPr/>
        <a:lstStyle/>
        <a:p>
          <a:endParaRPr lang="en-US"/>
        </a:p>
      </dgm:t>
    </dgm:pt>
    <dgm:pt modelId="{C8694383-AEDB-40DA-897D-B4264264BBC6}" type="pres">
      <dgm:prSet presAssocID="{4D7EBDF0-1964-4F9C-83BC-B5E1405DDCFA}" presName="parentLin" presStyleCnt="0"/>
      <dgm:spPr/>
      <dgm:t>
        <a:bodyPr/>
        <a:lstStyle/>
        <a:p>
          <a:endParaRPr lang="en-US"/>
        </a:p>
      </dgm:t>
    </dgm:pt>
    <dgm:pt modelId="{4935E25C-3ABD-474C-80C0-387179988BAB}" type="pres">
      <dgm:prSet presAssocID="{4D7EBDF0-1964-4F9C-83BC-B5E1405DDCFA}" presName="parentLeftMargin" presStyleLbl="node1" presStyleIdx="0" presStyleCnt="3"/>
      <dgm:spPr/>
      <dgm:t>
        <a:bodyPr/>
        <a:lstStyle/>
        <a:p>
          <a:endParaRPr lang="en-US"/>
        </a:p>
      </dgm:t>
    </dgm:pt>
    <dgm:pt modelId="{830F7C4B-04AA-4327-898E-65A740FD733F}" type="pres">
      <dgm:prSet presAssocID="{4D7EBDF0-1964-4F9C-83BC-B5E1405DDCFA}" presName="parentText" presStyleLbl="node1" presStyleIdx="0" presStyleCnt="3" custScaleX="105399">
        <dgm:presLayoutVars>
          <dgm:chMax val="0"/>
          <dgm:bulletEnabled val="1"/>
        </dgm:presLayoutVars>
      </dgm:prSet>
      <dgm:spPr/>
      <dgm:t>
        <a:bodyPr/>
        <a:lstStyle/>
        <a:p>
          <a:endParaRPr lang="en-US"/>
        </a:p>
      </dgm:t>
    </dgm:pt>
    <dgm:pt modelId="{B675E399-21F6-4223-BA33-C2875F694F63}" type="pres">
      <dgm:prSet presAssocID="{4D7EBDF0-1964-4F9C-83BC-B5E1405DDCFA}" presName="negativeSpace" presStyleCnt="0"/>
      <dgm:spPr/>
      <dgm:t>
        <a:bodyPr/>
        <a:lstStyle/>
        <a:p>
          <a:endParaRPr lang="en-US"/>
        </a:p>
      </dgm:t>
    </dgm:pt>
    <dgm:pt modelId="{EAA86950-376C-49C9-9EA7-28B53C0DE9D5}" type="pres">
      <dgm:prSet presAssocID="{4D7EBDF0-1964-4F9C-83BC-B5E1405DDCFA}" presName="childText" presStyleLbl="conFgAcc1" presStyleIdx="0" presStyleCnt="3">
        <dgm:presLayoutVars>
          <dgm:bulletEnabled val="1"/>
        </dgm:presLayoutVars>
      </dgm:prSet>
      <dgm:spPr/>
      <dgm:t>
        <a:bodyPr/>
        <a:lstStyle/>
        <a:p>
          <a:endParaRPr lang="en-US"/>
        </a:p>
      </dgm:t>
    </dgm:pt>
    <dgm:pt modelId="{BEF8D593-45FA-4217-A4B2-F05DFB542EDE}" type="pres">
      <dgm:prSet presAssocID="{5AF7056F-A487-4DD3-BAFA-DF04369801C0}" presName="spaceBetweenRectangles" presStyleCnt="0"/>
      <dgm:spPr/>
      <dgm:t>
        <a:bodyPr/>
        <a:lstStyle/>
        <a:p>
          <a:endParaRPr lang="en-US"/>
        </a:p>
      </dgm:t>
    </dgm:pt>
    <dgm:pt modelId="{439D4E3D-8305-4E22-A84B-C58E4C0C6A87}" type="pres">
      <dgm:prSet presAssocID="{5A3155F3-97E5-494B-A5EA-551F8FDA22A8}" presName="parentLin" presStyleCnt="0"/>
      <dgm:spPr/>
      <dgm:t>
        <a:bodyPr/>
        <a:lstStyle/>
        <a:p>
          <a:endParaRPr lang="en-US"/>
        </a:p>
      </dgm:t>
    </dgm:pt>
    <dgm:pt modelId="{1D3B7F29-44D5-4532-AA21-05A9F647EB31}" type="pres">
      <dgm:prSet presAssocID="{5A3155F3-97E5-494B-A5EA-551F8FDA22A8}" presName="parentLeftMargin" presStyleLbl="node1" presStyleIdx="0" presStyleCnt="3"/>
      <dgm:spPr/>
      <dgm:t>
        <a:bodyPr/>
        <a:lstStyle/>
        <a:p>
          <a:endParaRPr lang="en-US"/>
        </a:p>
      </dgm:t>
    </dgm:pt>
    <dgm:pt modelId="{E1144DC5-7857-4722-A74F-8722BE4AC59D}" type="pres">
      <dgm:prSet presAssocID="{5A3155F3-97E5-494B-A5EA-551F8FDA22A8}" presName="parentText" presStyleLbl="node1" presStyleIdx="1" presStyleCnt="3" custScaleX="105399">
        <dgm:presLayoutVars>
          <dgm:chMax val="0"/>
          <dgm:bulletEnabled val="1"/>
        </dgm:presLayoutVars>
      </dgm:prSet>
      <dgm:spPr/>
      <dgm:t>
        <a:bodyPr/>
        <a:lstStyle/>
        <a:p>
          <a:endParaRPr lang="en-US"/>
        </a:p>
      </dgm:t>
    </dgm:pt>
    <dgm:pt modelId="{A9C39372-09CF-4F9E-BFDD-F014C1B87A48}" type="pres">
      <dgm:prSet presAssocID="{5A3155F3-97E5-494B-A5EA-551F8FDA22A8}" presName="negativeSpace" presStyleCnt="0"/>
      <dgm:spPr/>
      <dgm:t>
        <a:bodyPr/>
        <a:lstStyle/>
        <a:p>
          <a:endParaRPr lang="en-US"/>
        </a:p>
      </dgm:t>
    </dgm:pt>
    <dgm:pt modelId="{4FBC0C23-BB85-4885-A341-67409ECB15F1}" type="pres">
      <dgm:prSet presAssocID="{5A3155F3-97E5-494B-A5EA-551F8FDA22A8}" presName="childText" presStyleLbl="conFgAcc1" presStyleIdx="1" presStyleCnt="3">
        <dgm:presLayoutVars>
          <dgm:bulletEnabled val="1"/>
        </dgm:presLayoutVars>
      </dgm:prSet>
      <dgm:spPr/>
      <dgm:t>
        <a:bodyPr/>
        <a:lstStyle/>
        <a:p>
          <a:endParaRPr lang="en-US"/>
        </a:p>
      </dgm:t>
    </dgm:pt>
    <dgm:pt modelId="{5D71F008-401F-4209-9DDF-C7FCC9CBBA8B}" type="pres">
      <dgm:prSet presAssocID="{9CB3869E-01ED-4288-BC30-15ECE449F164}" presName="spaceBetweenRectangles" presStyleCnt="0"/>
      <dgm:spPr/>
    </dgm:pt>
    <dgm:pt modelId="{F40884DE-E32A-4079-AC1F-20D93A85D73B}" type="pres">
      <dgm:prSet presAssocID="{2D57656C-29F2-44A4-89CC-F196100875C5}" presName="parentLin" presStyleCnt="0"/>
      <dgm:spPr/>
    </dgm:pt>
    <dgm:pt modelId="{FADFDD71-E81E-4050-8886-59307D85CF92}" type="pres">
      <dgm:prSet presAssocID="{2D57656C-29F2-44A4-89CC-F196100875C5}" presName="parentLeftMargin" presStyleLbl="node1" presStyleIdx="1" presStyleCnt="3"/>
      <dgm:spPr/>
      <dgm:t>
        <a:bodyPr/>
        <a:lstStyle/>
        <a:p>
          <a:endParaRPr lang="en-US"/>
        </a:p>
      </dgm:t>
    </dgm:pt>
    <dgm:pt modelId="{9C3F2DBA-E9A1-4F60-87E6-9B63EED44433}" type="pres">
      <dgm:prSet presAssocID="{2D57656C-29F2-44A4-89CC-F196100875C5}" presName="parentText" presStyleLbl="node1" presStyleIdx="2" presStyleCnt="3" custScaleX="105399">
        <dgm:presLayoutVars>
          <dgm:chMax val="0"/>
          <dgm:bulletEnabled val="1"/>
        </dgm:presLayoutVars>
      </dgm:prSet>
      <dgm:spPr/>
      <dgm:t>
        <a:bodyPr/>
        <a:lstStyle/>
        <a:p>
          <a:endParaRPr lang="en-US"/>
        </a:p>
      </dgm:t>
    </dgm:pt>
    <dgm:pt modelId="{89CC3ABC-E2E1-491D-8483-C13AF7D05339}" type="pres">
      <dgm:prSet presAssocID="{2D57656C-29F2-44A4-89CC-F196100875C5}" presName="negativeSpace" presStyleCnt="0"/>
      <dgm:spPr/>
    </dgm:pt>
    <dgm:pt modelId="{41EFF4F6-1DAC-4D4E-A6E6-D8C4DA22EF27}" type="pres">
      <dgm:prSet presAssocID="{2D57656C-29F2-44A4-89CC-F196100875C5}" presName="childText" presStyleLbl="conFgAcc1" presStyleIdx="2" presStyleCnt="3">
        <dgm:presLayoutVars>
          <dgm:bulletEnabled val="1"/>
        </dgm:presLayoutVars>
      </dgm:prSet>
      <dgm:spPr/>
      <dgm:t>
        <a:bodyPr/>
        <a:lstStyle/>
        <a:p>
          <a:endParaRPr lang="en-US"/>
        </a:p>
      </dgm:t>
    </dgm:pt>
  </dgm:ptLst>
  <dgm:cxnLst>
    <dgm:cxn modelId="{B6E5283E-87CD-4571-9E73-71618487B6FB}" type="presOf" srcId="{64D9D770-3FDF-4997-88D2-48D8335F92DE}" destId="{EAA86950-376C-49C9-9EA7-28B53C0DE9D5}" srcOrd="0" destOrd="0" presId="urn:microsoft.com/office/officeart/2005/8/layout/list1"/>
    <dgm:cxn modelId="{7F1139A3-785B-45D8-A3E1-4FFB41A5FDF1}" srcId="{191ACC55-435D-4DE3-87B8-126D458B3C4F}" destId="{4D7EBDF0-1964-4F9C-83BC-B5E1405DDCFA}" srcOrd="0" destOrd="0" parTransId="{C1C15863-2177-4EA8-8B25-F4C510998A6D}" sibTransId="{5AF7056F-A487-4DD3-BAFA-DF04369801C0}"/>
    <dgm:cxn modelId="{FC884C27-43B5-46C0-A3A4-3522723314E6}" type="presOf" srcId="{5A3155F3-97E5-494B-A5EA-551F8FDA22A8}" destId="{1D3B7F29-44D5-4532-AA21-05A9F647EB31}" srcOrd="0" destOrd="0" presId="urn:microsoft.com/office/officeart/2005/8/layout/list1"/>
    <dgm:cxn modelId="{52B784C3-75E7-4096-AE1A-B4DAC32296E0}" srcId="{2D57656C-29F2-44A4-89CC-F196100875C5}" destId="{3A39AACE-2F36-4DB0-87DD-6D1858EDA686}" srcOrd="0" destOrd="0" parTransId="{C3A73D29-7A59-4D54-A3D2-3CB5410D7357}" sibTransId="{0934CD7B-FC1A-4A75-8245-A2552503EE58}"/>
    <dgm:cxn modelId="{09850198-B497-42E0-BD10-59849EA11826}" type="presOf" srcId="{4D7EBDF0-1964-4F9C-83BC-B5E1405DDCFA}" destId="{830F7C4B-04AA-4327-898E-65A740FD733F}" srcOrd="1" destOrd="0" presId="urn:microsoft.com/office/officeart/2005/8/layout/list1"/>
    <dgm:cxn modelId="{855EB4F0-C7A0-4B5D-9BEC-FA881ADB9548}" type="presOf" srcId="{3A39AACE-2F36-4DB0-87DD-6D1858EDA686}" destId="{41EFF4F6-1DAC-4D4E-A6E6-D8C4DA22EF27}" srcOrd="0" destOrd="0" presId="urn:microsoft.com/office/officeart/2005/8/layout/list1"/>
    <dgm:cxn modelId="{A7A18BFF-E2FC-48CC-BD64-DC86FEC4D7EA}" type="presOf" srcId="{4D7EBDF0-1964-4F9C-83BC-B5E1405DDCFA}" destId="{4935E25C-3ABD-474C-80C0-387179988BAB}" srcOrd="0" destOrd="0" presId="urn:microsoft.com/office/officeart/2005/8/layout/list1"/>
    <dgm:cxn modelId="{AB1B6DA7-63DD-4053-83A3-CB4B4C49D2D8}" srcId="{5A3155F3-97E5-494B-A5EA-551F8FDA22A8}" destId="{E707C695-4AC4-47C2-83DE-830FAC38B142}" srcOrd="0" destOrd="0" parTransId="{BF59FFE7-4167-44AE-8A41-3A6148A77A92}" sibTransId="{B7C08951-05DD-48EF-91A6-A2C3D0EB2DCD}"/>
    <dgm:cxn modelId="{268ED0D9-4F7B-487E-88BF-DDD3FF789CCF}" type="presOf" srcId="{191ACC55-435D-4DE3-87B8-126D458B3C4F}" destId="{7A0C7D3D-9F96-4B57-8FCC-3DE2F4E1A246}" srcOrd="0" destOrd="0" presId="urn:microsoft.com/office/officeart/2005/8/layout/list1"/>
    <dgm:cxn modelId="{C8869103-8BAD-4CA6-8107-371ACE19413B}" type="presOf" srcId="{E707C695-4AC4-47C2-83DE-830FAC38B142}" destId="{4FBC0C23-BB85-4885-A341-67409ECB15F1}" srcOrd="0" destOrd="0" presId="urn:microsoft.com/office/officeart/2005/8/layout/list1"/>
    <dgm:cxn modelId="{37BE1F44-F1FB-4D68-BA5C-657041D30180}" type="presOf" srcId="{2D57656C-29F2-44A4-89CC-F196100875C5}" destId="{FADFDD71-E81E-4050-8886-59307D85CF92}" srcOrd="0" destOrd="0" presId="urn:microsoft.com/office/officeart/2005/8/layout/list1"/>
    <dgm:cxn modelId="{460A7D46-9F7F-41FA-841E-41D3FA881B94}" type="presOf" srcId="{2D57656C-29F2-44A4-89CC-F196100875C5}" destId="{9C3F2DBA-E9A1-4F60-87E6-9B63EED44433}" srcOrd="1" destOrd="0" presId="urn:microsoft.com/office/officeart/2005/8/layout/list1"/>
    <dgm:cxn modelId="{A96271E6-25DA-4561-8937-FEA37DA61F58}" srcId="{191ACC55-435D-4DE3-87B8-126D458B3C4F}" destId="{2D57656C-29F2-44A4-89CC-F196100875C5}" srcOrd="2" destOrd="0" parTransId="{99E9B0D7-F94B-4100-9647-6F59F4172315}" sibTransId="{56A56813-5778-4042-9EFB-16517A36F540}"/>
    <dgm:cxn modelId="{4C70E22C-FCAC-45FD-B44B-C515426321FE}" srcId="{4D7EBDF0-1964-4F9C-83BC-B5E1405DDCFA}" destId="{64D9D770-3FDF-4997-88D2-48D8335F92DE}" srcOrd="0" destOrd="0" parTransId="{D691DE63-4D72-46E0-BFC5-3D6BC893BC01}" sibTransId="{8E3DBCEE-4E04-4921-A4DF-7466CC17F936}"/>
    <dgm:cxn modelId="{FD723577-1BDB-4BDB-BF76-638E423834D0}" srcId="{191ACC55-435D-4DE3-87B8-126D458B3C4F}" destId="{5A3155F3-97E5-494B-A5EA-551F8FDA22A8}" srcOrd="1" destOrd="0" parTransId="{49772673-19E4-4B99-BA5C-5DC7BF5757C0}" sibTransId="{9CB3869E-01ED-4288-BC30-15ECE449F164}"/>
    <dgm:cxn modelId="{7A05EE8B-C9E6-4B60-A25E-F6959F2CD92A}" type="presOf" srcId="{5A3155F3-97E5-494B-A5EA-551F8FDA22A8}" destId="{E1144DC5-7857-4722-A74F-8722BE4AC59D}" srcOrd="1" destOrd="0" presId="urn:microsoft.com/office/officeart/2005/8/layout/list1"/>
    <dgm:cxn modelId="{68314B35-8E6C-4941-A32D-C45108C0C289}" type="presParOf" srcId="{7A0C7D3D-9F96-4B57-8FCC-3DE2F4E1A246}" destId="{C8694383-AEDB-40DA-897D-B4264264BBC6}" srcOrd="0" destOrd="0" presId="urn:microsoft.com/office/officeart/2005/8/layout/list1"/>
    <dgm:cxn modelId="{619BB944-40DB-44AD-8B29-F032B46E9106}" type="presParOf" srcId="{C8694383-AEDB-40DA-897D-B4264264BBC6}" destId="{4935E25C-3ABD-474C-80C0-387179988BAB}" srcOrd="0" destOrd="0" presId="urn:microsoft.com/office/officeart/2005/8/layout/list1"/>
    <dgm:cxn modelId="{49DD2786-31A7-49A3-B625-52FA3FAFE909}" type="presParOf" srcId="{C8694383-AEDB-40DA-897D-B4264264BBC6}" destId="{830F7C4B-04AA-4327-898E-65A740FD733F}" srcOrd="1" destOrd="0" presId="urn:microsoft.com/office/officeart/2005/8/layout/list1"/>
    <dgm:cxn modelId="{9E693225-578C-4D0F-9CDA-A5E1095B4048}" type="presParOf" srcId="{7A0C7D3D-9F96-4B57-8FCC-3DE2F4E1A246}" destId="{B675E399-21F6-4223-BA33-C2875F694F63}" srcOrd="1" destOrd="0" presId="urn:microsoft.com/office/officeart/2005/8/layout/list1"/>
    <dgm:cxn modelId="{6528DBAB-6A60-44FF-B3DD-98BC929FD6C7}" type="presParOf" srcId="{7A0C7D3D-9F96-4B57-8FCC-3DE2F4E1A246}" destId="{EAA86950-376C-49C9-9EA7-28B53C0DE9D5}" srcOrd="2" destOrd="0" presId="urn:microsoft.com/office/officeart/2005/8/layout/list1"/>
    <dgm:cxn modelId="{A4345584-9AF1-469A-B75B-91ADD9322E66}" type="presParOf" srcId="{7A0C7D3D-9F96-4B57-8FCC-3DE2F4E1A246}" destId="{BEF8D593-45FA-4217-A4B2-F05DFB542EDE}" srcOrd="3" destOrd="0" presId="urn:microsoft.com/office/officeart/2005/8/layout/list1"/>
    <dgm:cxn modelId="{C36E89C2-77F6-405B-8485-9087C6146A4D}" type="presParOf" srcId="{7A0C7D3D-9F96-4B57-8FCC-3DE2F4E1A246}" destId="{439D4E3D-8305-4E22-A84B-C58E4C0C6A87}" srcOrd="4" destOrd="0" presId="urn:microsoft.com/office/officeart/2005/8/layout/list1"/>
    <dgm:cxn modelId="{1B4E1F13-DD2E-4569-9F5B-9EFCB019672A}" type="presParOf" srcId="{439D4E3D-8305-4E22-A84B-C58E4C0C6A87}" destId="{1D3B7F29-44D5-4532-AA21-05A9F647EB31}" srcOrd="0" destOrd="0" presId="urn:microsoft.com/office/officeart/2005/8/layout/list1"/>
    <dgm:cxn modelId="{9ADA06FC-C636-4758-99EE-1489058C5F95}" type="presParOf" srcId="{439D4E3D-8305-4E22-A84B-C58E4C0C6A87}" destId="{E1144DC5-7857-4722-A74F-8722BE4AC59D}" srcOrd="1" destOrd="0" presId="urn:microsoft.com/office/officeart/2005/8/layout/list1"/>
    <dgm:cxn modelId="{9916170E-6587-4574-91DF-6C9232D37A8D}" type="presParOf" srcId="{7A0C7D3D-9F96-4B57-8FCC-3DE2F4E1A246}" destId="{A9C39372-09CF-4F9E-BFDD-F014C1B87A48}" srcOrd="5" destOrd="0" presId="urn:microsoft.com/office/officeart/2005/8/layout/list1"/>
    <dgm:cxn modelId="{7EBC4C45-D3E7-4815-A743-915D4F4CDEBE}" type="presParOf" srcId="{7A0C7D3D-9F96-4B57-8FCC-3DE2F4E1A246}" destId="{4FBC0C23-BB85-4885-A341-67409ECB15F1}" srcOrd="6" destOrd="0" presId="urn:microsoft.com/office/officeart/2005/8/layout/list1"/>
    <dgm:cxn modelId="{F5DF768C-62B2-40BE-887A-4B0E340A86CC}" type="presParOf" srcId="{7A0C7D3D-9F96-4B57-8FCC-3DE2F4E1A246}" destId="{5D71F008-401F-4209-9DDF-C7FCC9CBBA8B}" srcOrd="7" destOrd="0" presId="urn:microsoft.com/office/officeart/2005/8/layout/list1"/>
    <dgm:cxn modelId="{D73DA082-04DD-47A5-AB33-8C6C5F9A524F}" type="presParOf" srcId="{7A0C7D3D-9F96-4B57-8FCC-3DE2F4E1A246}" destId="{F40884DE-E32A-4079-AC1F-20D93A85D73B}" srcOrd="8" destOrd="0" presId="urn:microsoft.com/office/officeart/2005/8/layout/list1"/>
    <dgm:cxn modelId="{5A7A775C-8B53-45DE-9105-4B8F2AE061F2}" type="presParOf" srcId="{F40884DE-E32A-4079-AC1F-20D93A85D73B}" destId="{FADFDD71-E81E-4050-8886-59307D85CF92}" srcOrd="0" destOrd="0" presId="urn:microsoft.com/office/officeart/2005/8/layout/list1"/>
    <dgm:cxn modelId="{6E674C06-6FA3-4AE1-9A32-7392760B7D59}" type="presParOf" srcId="{F40884DE-E32A-4079-AC1F-20D93A85D73B}" destId="{9C3F2DBA-E9A1-4F60-87E6-9B63EED44433}" srcOrd="1" destOrd="0" presId="urn:microsoft.com/office/officeart/2005/8/layout/list1"/>
    <dgm:cxn modelId="{4CB8217E-E59B-4E1B-8469-59A6D818147C}" type="presParOf" srcId="{7A0C7D3D-9F96-4B57-8FCC-3DE2F4E1A246}" destId="{89CC3ABC-E2E1-491D-8483-C13AF7D05339}" srcOrd="9" destOrd="0" presId="urn:microsoft.com/office/officeart/2005/8/layout/list1"/>
    <dgm:cxn modelId="{74944B0B-19FB-4A11-916C-6B34603B0E82}" type="presParOf" srcId="{7A0C7D3D-9F96-4B57-8FCC-3DE2F4E1A246}" destId="{41EFF4F6-1DAC-4D4E-A6E6-D8C4DA22EF2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86950-376C-49C9-9EA7-28B53C0DE9D5}">
      <dsp:nvSpPr>
        <dsp:cNvPr id="0" name=""/>
        <dsp:cNvSpPr/>
      </dsp:nvSpPr>
      <dsp:spPr>
        <a:xfrm>
          <a:off x="0" y="410662"/>
          <a:ext cx="9753600" cy="2453850"/>
        </a:xfrm>
        <a:prstGeom prst="rect">
          <a:avLst/>
        </a:prstGeom>
        <a:solidFill>
          <a:schemeClr val="bg1">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395732" rIns="75698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Avoids operating generation and transmission facilities in excess of their actual equipment capacity</a:t>
          </a:r>
          <a:endParaRPr lang="en-US" sz="1900" kern="1200" dirty="0"/>
        </a:p>
        <a:p>
          <a:pPr marL="171450" lvl="1" indent="-171450" algn="l" defTabSz="844550" rtl="0">
            <a:lnSpc>
              <a:spcPct val="90000"/>
            </a:lnSpc>
            <a:spcBef>
              <a:spcPct val="0"/>
            </a:spcBef>
            <a:spcAft>
              <a:spcPct val="15000"/>
            </a:spcAft>
            <a:buChar char="••"/>
          </a:pPr>
          <a:r>
            <a:rPr lang="en-US" sz="1900" kern="1200" dirty="0" smtClean="0"/>
            <a:t>Reduces the opportunity for equipment damage, outages, and loss of generation and load</a:t>
          </a:r>
          <a:endParaRPr lang="en-US" sz="1900" kern="1200" dirty="0"/>
        </a:p>
        <a:p>
          <a:pPr marL="171450" lvl="1" indent="-171450" algn="l" defTabSz="844550" rtl="0">
            <a:lnSpc>
              <a:spcPct val="90000"/>
            </a:lnSpc>
            <a:spcBef>
              <a:spcPct val="0"/>
            </a:spcBef>
            <a:spcAft>
              <a:spcPct val="15000"/>
            </a:spcAft>
            <a:buChar char="••"/>
          </a:pPr>
          <a:r>
            <a:rPr lang="en-US" sz="1900" kern="1200" dirty="0" smtClean="0"/>
            <a:t>Supports situational awareness by ensuring accurate operational data for Real-time models, contingency analyses, and system planning analyses </a:t>
          </a:r>
          <a:endParaRPr lang="en-US" sz="1900" kern="1200" dirty="0"/>
        </a:p>
        <a:p>
          <a:pPr marL="171450" lvl="1" indent="-171450" algn="l" defTabSz="844550" rtl="0">
            <a:lnSpc>
              <a:spcPct val="90000"/>
            </a:lnSpc>
            <a:spcBef>
              <a:spcPct val="0"/>
            </a:spcBef>
            <a:spcAft>
              <a:spcPct val="15000"/>
            </a:spcAft>
            <a:buChar char="••"/>
          </a:pPr>
          <a:r>
            <a:rPr lang="en-US" sz="1900" kern="1200" dirty="0" smtClean="0"/>
            <a:t>Impact on CIP-002 determinations</a:t>
          </a:r>
          <a:endParaRPr lang="en-US" sz="1900" kern="1200" dirty="0"/>
        </a:p>
      </dsp:txBody>
      <dsp:txXfrm>
        <a:off x="0" y="410662"/>
        <a:ext cx="9753600" cy="2453850"/>
      </dsp:txXfrm>
    </dsp:sp>
    <dsp:sp modelId="{830F7C4B-04AA-4327-898E-65A740FD733F}">
      <dsp:nvSpPr>
        <dsp:cNvPr id="0" name=""/>
        <dsp:cNvSpPr/>
      </dsp:nvSpPr>
      <dsp:spPr>
        <a:xfrm>
          <a:off x="487680" y="130222"/>
          <a:ext cx="7196137" cy="560880"/>
        </a:xfrm>
        <a:prstGeom prst="roundRect">
          <a:avLst/>
        </a:prstGeom>
        <a:solidFill>
          <a:schemeClr val="accent3">
            <a:lumMod val="85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ctr" anchorCtr="0">
          <a:noAutofit/>
        </a:bodyPr>
        <a:lstStyle/>
        <a:p>
          <a:pPr lvl="0" algn="l" defTabSz="977900" rtl="0">
            <a:lnSpc>
              <a:spcPct val="90000"/>
            </a:lnSpc>
            <a:spcBef>
              <a:spcPct val="0"/>
            </a:spcBef>
            <a:spcAft>
              <a:spcPct val="35000"/>
            </a:spcAft>
          </a:pPr>
          <a:r>
            <a:rPr lang="en-US" sz="2200" kern="1200" dirty="0" smtClean="0">
              <a:solidFill>
                <a:schemeClr val="tx1"/>
              </a:solidFill>
            </a:rPr>
            <a:t>Importance of Facility Ratings</a:t>
          </a:r>
          <a:endParaRPr lang="en-US" sz="2200" kern="1200" dirty="0">
            <a:solidFill>
              <a:schemeClr val="tx1"/>
            </a:solidFill>
          </a:endParaRPr>
        </a:p>
      </dsp:txBody>
      <dsp:txXfrm>
        <a:off x="515060" y="157602"/>
        <a:ext cx="7141377" cy="506120"/>
      </dsp:txXfrm>
    </dsp:sp>
    <dsp:sp modelId="{4FBC0C23-BB85-4885-A341-67409ECB15F1}">
      <dsp:nvSpPr>
        <dsp:cNvPr id="0" name=""/>
        <dsp:cNvSpPr/>
      </dsp:nvSpPr>
      <dsp:spPr>
        <a:xfrm>
          <a:off x="0" y="3247552"/>
          <a:ext cx="9753600" cy="1346625"/>
        </a:xfrm>
        <a:prstGeom prst="rect">
          <a:avLst/>
        </a:prstGeom>
        <a:solidFill>
          <a:schemeClr val="bg1">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395732" rIns="75698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Texas RE has Facility Ratings as a risk element.</a:t>
          </a:r>
          <a:endParaRPr lang="en-US" sz="1900" kern="1200" dirty="0"/>
        </a:p>
        <a:p>
          <a:pPr marL="171450" lvl="1" indent="-171450" algn="l" defTabSz="844550">
            <a:lnSpc>
              <a:spcPct val="90000"/>
            </a:lnSpc>
            <a:spcBef>
              <a:spcPct val="0"/>
            </a:spcBef>
            <a:spcAft>
              <a:spcPct val="15000"/>
            </a:spcAft>
            <a:buChar char="••"/>
          </a:pPr>
          <a:r>
            <a:rPr lang="en-US" sz="1900" kern="1200" dirty="0" smtClean="0"/>
            <a:t>Focused on identifying potential gaps in the development and application of Facility Rating Methodologies for registered entities</a:t>
          </a:r>
          <a:endParaRPr lang="en-US" sz="1900" kern="1200" dirty="0"/>
        </a:p>
      </dsp:txBody>
      <dsp:txXfrm>
        <a:off x="0" y="3247552"/>
        <a:ext cx="9753600" cy="1346625"/>
      </dsp:txXfrm>
    </dsp:sp>
    <dsp:sp modelId="{E1144DC5-7857-4722-A74F-8722BE4AC59D}">
      <dsp:nvSpPr>
        <dsp:cNvPr id="0" name=""/>
        <dsp:cNvSpPr/>
      </dsp:nvSpPr>
      <dsp:spPr>
        <a:xfrm>
          <a:off x="487680" y="2967112"/>
          <a:ext cx="7196137" cy="560880"/>
        </a:xfrm>
        <a:prstGeom prst="roundRect">
          <a:avLst/>
        </a:prstGeom>
        <a:solidFill>
          <a:schemeClr val="bg2">
            <a:lumMod val="20000"/>
            <a:lumOff val="8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ctr" anchorCtr="0">
          <a:noAutofit/>
        </a:bodyPr>
        <a:lstStyle/>
        <a:p>
          <a:pPr lvl="0" algn="l" defTabSz="977900" rtl="0">
            <a:lnSpc>
              <a:spcPct val="90000"/>
            </a:lnSpc>
            <a:spcBef>
              <a:spcPct val="0"/>
            </a:spcBef>
            <a:spcAft>
              <a:spcPct val="35000"/>
            </a:spcAft>
          </a:pPr>
          <a:r>
            <a:rPr lang="en-US" sz="2200" kern="1200" dirty="0" smtClean="0">
              <a:solidFill>
                <a:schemeClr val="tx1"/>
              </a:solidFill>
            </a:rPr>
            <a:t>Risk Element</a:t>
          </a:r>
          <a:endParaRPr lang="en-US" sz="2200" kern="1200" dirty="0">
            <a:solidFill>
              <a:schemeClr val="tx1"/>
            </a:solidFill>
          </a:endParaRPr>
        </a:p>
      </dsp:txBody>
      <dsp:txXfrm>
        <a:off x="515060" y="2994492"/>
        <a:ext cx="7141377"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76C5BF-1EEA-435E-BA24-AE507E7FCB03}">
      <dsp:nvSpPr>
        <dsp:cNvPr id="0" name=""/>
        <dsp:cNvSpPr/>
      </dsp:nvSpPr>
      <dsp:spPr>
        <a:xfrm rot="5400000">
          <a:off x="6043009" y="-2216055"/>
          <a:ext cx="2096599" cy="7008037"/>
        </a:xfrm>
        <a:prstGeom prst="round2SameRect">
          <a:avLst/>
        </a:prstGeom>
        <a:solidFill>
          <a:schemeClr val="bg2">
            <a:lumMod val="20000"/>
            <a:lumOff val="80000"/>
            <a:alpha val="9000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rtl="0">
            <a:lnSpc>
              <a:spcPct val="90000"/>
            </a:lnSpc>
            <a:spcBef>
              <a:spcPct val="0"/>
            </a:spcBef>
            <a:spcAft>
              <a:spcPct val="15000"/>
            </a:spcAft>
            <a:buChar char="••"/>
          </a:pPr>
          <a:r>
            <a:rPr lang="en-US" sz="2200" kern="1200" dirty="0" smtClean="0"/>
            <a:t>Texas RE conducted or initiated 55 Compliance Audits that included FAC-008-3.</a:t>
          </a:r>
          <a:endParaRPr lang="en-US" sz="2200" kern="1200" dirty="0">
            <a:solidFill>
              <a:schemeClr val="tx1"/>
            </a:solidFill>
          </a:endParaRPr>
        </a:p>
        <a:p>
          <a:pPr marL="228600" lvl="1" indent="-228600" algn="l" defTabSz="977900" rtl="0">
            <a:lnSpc>
              <a:spcPct val="90000"/>
            </a:lnSpc>
            <a:spcBef>
              <a:spcPct val="0"/>
            </a:spcBef>
            <a:spcAft>
              <a:spcPct val="15000"/>
            </a:spcAft>
            <a:buChar char="••"/>
          </a:pPr>
          <a:r>
            <a:rPr lang="en-US" sz="2200" kern="1200" dirty="0" smtClean="0">
              <a:solidFill>
                <a:schemeClr val="tx1"/>
              </a:solidFill>
            </a:rPr>
            <a:t>Texas RE completed one Self-Certification for FAC-008-3 R6 and one Spot Check for FAC-008-3 R6. </a:t>
          </a:r>
          <a:endParaRPr lang="en-US" sz="2200" kern="1200" dirty="0">
            <a:solidFill>
              <a:schemeClr val="tx1"/>
            </a:solidFill>
          </a:endParaRPr>
        </a:p>
      </dsp:txBody>
      <dsp:txXfrm rot="-5400000">
        <a:off x="3587290" y="342012"/>
        <a:ext cx="6905689" cy="1891903"/>
      </dsp:txXfrm>
    </dsp:sp>
    <dsp:sp modelId="{FB3C262E-5D54-4070-B1A0-D21DF2C23F68}">
      <dsp:nvSpPr>
        <dsp:cNvPr id="0" name=""/>
        <dsp:cNvSpPr/>
      </dsp:nvSpPr>
      <dsp:spPr>
        <a:xfrm>
          <a:off x="229668" y="60461"/>
          <a:ext cx="3438419" cy="241603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b="1" kern="1200" dirty="0" smtClean="0"/>
            <a:t>Between January 2016 – July 2018</a:t>
          </a:r>
          <a:endParaRPr lang="en-US" sz="2600" b="1" kern="1200" dirty="0"/>
        </a:p>
      </dsp:txBody>
      <dsp:txXfrm>
        <a:off x="347609" y="178402"/>
        <a:ext cx="3202537" cy="2180156"/>
      </dsp:txXfrm>
    </dsp:sp>
    <dsp:sp modelId="{498D392D-22C6-4627-9668-B3CDBD8996F8}">
      <dsp:nvSpPr>
        <dsp:cNvPr id="0" name=""/>
        <dsp:cNvSpPr/>
      </dsp:nvSpPr>
      <dsp:spPr>
        <a:xfrm rot="5400000">
          <a:off x="6043009" y="320785"/>
          <a:ext cx="2096599" cy="7008037"/>
        </a:xfrm>
        <a:prstGeom prst="round2SameRect">
          <a:avLst/>
        </a:prstGeom>
        <a:solidFill>
          <a:schemeClr val="bg2">
            <a:lumMod val="20000"/>
            <a:lumOff val="80000"/>
            <a:alpha val="9000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t>R1 - reviewed in 27 Compliance Audits</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smtClean="0"/>
            <a:t>R2 - reviewed in 31 Compliance Audits</a:t>
          </a:r>
          <a:endParaRPr lang="en-US" sz="2000" kern="1200" dirty="0"/>
        </a:p>
        <a:p>
          <a:pPr marL="228600" lvl="1" indent="-228600" algn="l" defTabSz="889000">
            <a:lnSpc>
              <a:spcPct val="90000"/>
            </a:lnSpc>
            <a:spcBef>
              <a:spcPct val="0"/>
            </a:spcBef>
            <a:spcAft>
              <a:spcPct val="15000"/>
            </a:spcAft>
            <a:buChar char="••"/>
          </a:pPr>
          <a:r>
            <a:rPr lang="en-US" sz="2000" kern="1200" dirty="0" smtClean="0"/>
            <a:t>R3 - reviewed in 9 Compliance Audits</a:t>
          </a:r>
          <a:endParaRPr lang="en-US" sz="2000" kern="1200" dirty="0"/>
        </a:p>
        <a:p>
          <a:pPr marL="228600" lvl="1" indent="-228600" algn="l" defTabSz="889000">
            <a:lnSpc>
              <a:spcPct val="90000"/>
            </a:lnSpc>
            <a:spcBef>
              <a:spcPct val="0"/>
            </a:spcBef>
            <a:spcAft>
              <a:spcPct val="15000"/>
            </a:spcAft>
            <a:buChar char="••"/>
          </a:pPr>
          <a:r>
            <a:rPr lang="en-US" sz="2000" kern="1200" dirty="0" smtClean="0"/>
            <a:t>R6 - reviewed in 55 Compliance Audits</a:t>
          </a:r>
          <a:endParaRPr lang="en-US" sz="2000" kern="1200" dirty="0"/>
        </a:p>
        <a:p>
          <a:pPr marL="228600" lvl="1" indent="-228600" algn="l" defTabSz="889000">
            <a:lnSpc>
              <a:spcPct val="90000"/>
            </a:lnSpc>
            <a:spcBef>
              <a:spcPct val="0"/>
            </a:spcBef>
            <a:spcAft>
              <a:spcPct val="15000"/>
            </a:spcAft>
            <a:buChar char="••"/>
          </a:pPr>
          <a:r>
            <a:rPr lang="en-US" sz="2000" kern="1200" dirty="0" smtClean="0"/>
            <a:t>R7 - reviewed in 17 Compliance Audits</a:t>
          </a:r>
          <a:endParaRPr lang="en-US" sz="2000" kern="1200" dirty="0"/>
        </a:p>
        <a:p>
          <a:pPr marL="228600" lvl="1" indent="-228600" algn="l" defTabSz="889000">
            <a:lnSpc>
              <a:spcPct val="90000"/>
            </a:lnSpc>
            <a:spcBef>
              <a:spcPct val="0"/>
            </a:spcBef>
            <a:spcAft>
              <a:spcPct val="15000"/>
            </a:spcAft>
            <a:buChar char="••"/>
          </a:pPr>
          <a:r>
            <a:rPr lang="en-US" sz="2000" kern="1200" dirty="0" smtClean="0"/>
            <a:t>R8 - reviewed in 12 Compliance Audits</a:t>
          </a:r>
          <a:endParaRPr lang="en-US" sz="2000" kern="1200" dirty="0"/>
        </a:p>
      </dsp:txBody>
      <dsp:txXfrm rot="-5400000">
        <a:off x="3587290" y="2878852"/>
        <a:ext cx="6905689" cy="1891903"/>
      </dsp:txXfrm>
    </dsp:sp>
    <dsp:sp modelId="{6A79C6C0-524F-41A7-8223-0A9D94DAB8DA}">
      <dsp:nvSpPr>
        <dsp:cNvPr id="0" name=""/>
        <dsp:cNvSpPr/>
      </dsp:nvSpPr>
      <dsp:spPr>
        <a:xfrm>
          <a:off x="229668" y="2536961"/>
          <a:ext cx="3438419" cy="241603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kern="1200" dirty="0" smtClean="0"/>
            <a:t>Texas RE reviewed 151 FAC-008-3 Requirements in 55 Compliance Audits</a:t>
          </a:r>
          <a:endParaRPr lang="en-US" sz="2600" b="1" kern="1200" dirty="0" smtClean="0">
            <a:solidFill>
              <a:schemeClr val="accent3"/>
            </a:solidFill>
          </a:endParaRPr>
        </a:p>
      </dsp:txBody>
      <dsp:txXfrm>
        <a:off x="347609" y="2654902"/>
        <a:ext cx="3202537" cy="218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86950-376C-49C9-9EA7-28B53C0DE9D5}">
      <dsp:nvSpPr>
        <dsp:cNvPr id="0" name=""/>
        <dsp:cNvSpPr/>
      </dsp:nvSpPr>
      <dsp:spPr>
        <a:xfrm>
          <a:off x="0" y="293954"/>
          <a:ext cx="9753600" cy="1047375"/>
        </a:xfrm>
        <a:prstGeom prst="rect">
          <a:avLst/>
        </a:prstGeom>
        <a:solidFill>
          <a:schemeClr val="accent3">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395732" rIns="75698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FAC-008-3 was addressed during the “Compliance Monitoring Updates: Good Catches” presentation.</a:t>
          </a:r>
          <a:endParaRPr lang="en-US" sz="1900" kern="1200" dirty="0"/>
        </a:p>
      </dsp:txBody>
      <dsp:txXfrm>
        <a:off x="0" y="293954"/>
        <a:ext cx="9753600" cy="1047375"/>
      </dsp:txXfrm>
    </dsp:sp>
    <dsp:sp modelId="{830F7C4B-04AA-4327-898E-65A740FD733F}">
      <dsp:nvSpPr>
        <dsp:cNvPr id="0" name=""/>
        <dsp:cNvSpPr/>
      </dsp:nvSpPr>
      <dsp:spPr>
        <a:xfrm>
          <a:off x="487680" y="13514"/>
          <a:ext cx="7196137" cy="560880"/>
        </a:xfrm>
        <a:prstGeom prst="roundRect">
          <a:avLst/>
        </a:prstGeom>
        <a:solidFill>
          <a:schemeClr val="bg2">
            <a:lumMod val="20000"/>
            <a:lumOff val="8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ctr" anchorCtr="0">
          <a:noAutofit/>
        </a:bodyPr>
        <a:lstStyle/>
        <a:p>
          <a:pPr lvl="0" algn="l" defTabSz="977900" rtl="0">
            <a:lnSpc>
              <a:spcPct val="90000"/>
            </a:lnSpc>
            <a:spcBef>
              <a:spcPct val="0"/>
            </a:spcBef>
            <a:spcAft>
              <a:spcPct val="35000"/>
            </a:spcAft>
          </a:pPr>
          <a:r>
            <a:rPr lang="en-US" sz="2200" kern="1200" dirty="0" smtClean="0">
              <a:solidFill>
                <a:schemeClr val="tx1"/>
              </a:solidFill>
            </a:rPr>
            <a:t>Spring Standards and Compliance Workshop - 2018 </a:t>
          </a:r>
          <a:endParaRPr lang="en-US" sz="2200" kern="1200" dirty="0">
            <a:solidFill>
              <a:schemeClr val="tx1"/>
            </a:solidFill>
          </a:endParaRPr>
        </a:p>
      </dsp:txBody>
      <dsp:txXfrm>
        <a:off x="515060" y="40894"/>
        <a:ext cx="7141377" cy="506120"/>
      </dsp:txXfrm>
    </dsp:sp>
    <dsp:sp modelId="{4FBC0C23-BB85-4885-A341-67409ECB15F1}">
      <dsp:nvSpPr>
        <dsp:cNvPr id="0" name=""/>
        <dsp:cNvSpPr/>
      </dsp:nvSpPr>
      <dsp:spPr>
        <a:xfrm>
          <a:off x="0" y="1724370"/>
          <a:ext cx="9753600" cy="1047375"/>
        </a:xfrm>
        <a:prstGeom prst="rect">
          <a:avLst/>
        </a:prstGeom>
        <a:solidFill>
          <a:schemeClr val="accent3">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395732" rIns="75698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FAC-008-3 was addressed as one of the ERO Risk Elements during the “2018 CMEP Implementation Plan” presentation.</a:t>
          </a:r>
          <a:endParaRPr lang="en-US" sz="1900" kern="1200" dirty="0"/>
        </a:p>
      </dsp:txBody>
      <dsp:txXfrm>
        <a:off x="0" y="1724370"/>
        <a:ext cx="9753600" cy="1047375"/>
      </dsp:txXfrm>
    </dsp:sp>
    <dsp:sp modelId="{E1144DC5-7857-4722-A74F-8722BE4AC59D}">
      <dsp:nvSpPr>
        <dsp:cNvPr id="0" name=""/>
        <dsp:cNvSpPr/>
      </dsp:nvSpPr>
      <dsp:spPr>
        <a:xfrm>
          <a:off x="487680" y="1443929"/>
          <a:ext cx="7196137" cy="560880"/>
        </a:xfrm>
        <a:prstGeom prst="roundRect">
          <a:avLst/>
        </a:prstGeom>
        <a:solidFill>
          <a:schemeClr val="bg2">
            <a:lumMod val="20000"/>
            <a:lumOff val="8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ctr" anchorCtr="0">
          <a:noAutofit/>
        </a:bodyPr>
        <a:lstStyle/>
        <a:p>
          <a:pPr lvl="0" algn="l" defTabSz="977900" rtl="0">
            <a:lnSpc>
              <a:spcPct val="90000"/>
            </a:lnSpc>
            <a:spcBef>
              <a:spcPct val="0"/>
            </a:spcBef>
            <a:spcAft>
              <a:spcPct val="35000"/>
            </a:spcAft>
          </a:pPr>
          <a:r>
            <a:rPr lang="en-US" sz="2200" kern="1200" dirty="0" smtClean="0">
              <a:solidFill>
                <a:schemeClr val="tx1"/>
              </a:solidFill>
            </a:rPr>
            <a:t>Fall Standards and Compliance Workshop - 2017</a:t>
          </a:r>
          <a:endParaRPr lang="en-US" sz="2200" kern="1200" dirty="0">
            <a:solidFill>
              <a:schemeClr val="tx1"/>
            </a:solidFill>
          </a:endParaRPr>
        </a:p>
      </dsp:txBody>
      <dsp:txXfrm>
        <a:off x="515060" y="1471309"/>
        <a:ext cx="7141377" cy="506120"/>
      </dsp:txXfrm>
    </dsp:sp>
    <dsp:sp modelId="{41EFF4F6-1DAC-4D4E-A6E6-D8C4DA22EF27}">
      <dsp:nvSpPr>
        <dsp:cNvPr id="0" name=""/>
        <dsp:cNvSpPr/>
      </dsp:nvSpPr>
      <dsp:spPr>
        <a:xfrm>
          <a:off x="0" y="3154784"/>
          <a:ext cx="9753600" cy="15561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395732" rIns="75698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solidFill>
                <a:schemeClr val="tx1"/>
              </a:solidFill>
            </a:rPr>
            <a:t>Enforcement conducted a presentation on FAC-008-3, “Facility Rating Mitigation Best Practices.”  The two primary topics were “Calculating Facility Ratings in an accurate manner” and “Ensuring that correct Facility Ratings are submitted to ERCOT.”</a:t>
          </a:r>
          <a:endParaRPr lang="en-US" sz="1900" kern="1200" dirty="0">
            <a:solidFill>
              <a:schemeClr val="tx1"/>
            </a:solidFill>
          </a:endParaRPr>
        </a:p>
      </dsp:txBody>
      <dsp:txXfrm>
        <a:off x="0" y="3154784"/>
        <a:ext cx="9753600" cy="1556100"/>
      </dsp:txXfrm>
    </dsp:sp>
    <dsp:sp modelId="{9C3F2DBA-E9A1-4F60-87E6-9B63EED44433}">
      <dsp:nvSpPr>
        <dsp:cNvPr id="0" name=""/>
        <dsp:cNvSpPr/>
      </dsp:nvSpPr>
      <dsp:spPr>
        <a:xfrm>
          <a:off x="487680" y="2874345"/>
          <a:ext cx="7196137" cy="560880"/>
        </a:xfrm>
        <a:prstGeom prst="roundRect">
          <a:avLst/>
        </a:prstGeom>
        <a:solidFill>
          <a:schemeClr val="bg2">
            <a:lumMod val="20000"/>
            <a:lumOff val="8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ctr" anchorCtr="0">
          <a:noAutofit/>
        </a:bodyPr>
        <a:lstStyle/>
        <a:p>
          <a:pPr lvl="0" algn="l" defTabSz="977900" rtl="0">
            <a:lnSpc>
              <a:spcPct val="90000"/>
            </a:lnSpc>
            <a:spcBef>
              <a:spcPct val="0"/>
            </a:spcBef>
            <a:spcAft>
              <a:spcPct val="35000"/>
            </a:spcAft>
          </a:pPr>
          <a:r>
            <a:rPr lang="en-US" sz="2200" kern="1200" dirty="0" smtClean="0">
              <a:solidFill>
                <a:schemeClr val="tx1"/>
              </a:solidFill>
            </a:rPr>
            <a:t>Fall Standards and Compliance Workshop - 2016</a:t>
          </a:r>
          <a:endParaRPr lang="en-US" sz="2200" kern="1200" dirty="0">
            <a:solidFill>
              <a:schemeClr val="tx1"/>
            </a:solidFill>
          </a:endParaRPr>
        </a:p>
      </dsp:txBody>
      <dsp:txXfrm>
        <a:off x="515060" y="2901725"/>
        <a:ext cx="7141377"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904945-4719-4443-B896-7A71F7666757}" type="datetimeFigureOut">
              <a:rPr lang="en-US" smtClean="0"/>
              <a:t>10/16/2018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A80847-AEF5-4586-8FC7-18F2C9FDC60B}" type="slidenum">
              <a:rPr lang="en-US" smtClean="0"/>
              <a:t>‹#›</a:t>
            </a:fld>
            <a:endParaRPr lang="en-US" dirty="0"/>
          </a:p>
        </p:txBody>
      </p:sp>
    </p:spTree>
    <p:extLst>
      <p:ext uri="{BB962C8B-B14F-4D97-AF65-F5344CB8AC3E}">
        <p14:creationId xmlns:p14="http://schemas.microsoft.com/office/powerpoint/2010/main" val="371955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440536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317688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305326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5" name="Text Box 20"/>
          <p:cNvSpPr txBox="1">
            <a:spLocks noChangeArrowheads="1"/>
          </p:cNvSpPr>
          <p:nvPr/>
        </p:nvSpPr>
        <p:spPr bwMode="auto">
          <a:xfrm>
            <a:off x="0" y="6019800"/>
            <a:ext cx="12192000" cy="46038"/>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6" name="Text Box 24"/>
          <p:cNvSpPr txBox="1">
            <a:spLocks noChangeArrowheads="1"/>
          </p:cNvSpPr>
          <p:nvPr/>
        </p:nvSpPr>
        <p:spPr bwMode="auto">
          <a:xfrm>
            <a:off x="0" y="1600201"/>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43010" name="Rectangle 2"/>
          <p:cNvSpPr>
            <a:spLocks noGrp="1" noChangeArrowheads="1"/>
          </p:cNvSpPr>
          <p:nvPr>
            <p:ph type="subTitle" idx="1"/>
          </p:nvPr>
        </p:nvSpPr>
        <p:spPr>
          <a:xfrm>
            <a:off x="1219200" y="3581400"/>
            <a:ext cx="9753600" cy="1143000"/>
          </a:xfrm>
        </p:spPr>
        <p:txBody>
          <a:bodyPr/>
          <a:lstStyle>
            <a:lvl1pPr marL="0" indent="0" algn="ctr">
              <a:buFont typeface="Arial" charset="0"/>
              <a:buNone/>
              <a:defRPr b="0">
                <a:solidFill>
                  <a:srgbClr val="003296"/>
                </a:solidFill>
                <a:latin typeface="Arial Black" pitchFamily="34" charset="0"/>
              </a:defRPr>
            </a:lvl1pPr>
          </a:lstStyle>
          <a:p>
            <a:r>
              <a:rPr lang="en-US" smtClean="0"/>
              <a:t>Click to edit Master subtitle style</a:t>
            </a:r>
            <a:endParaRPr lang="en-US" dirty="0"/>
          </a:p>
        </p:txBody>
      </p:sp>
      <p:sp>
        <p:nvSpPr>
          <p:cNvPr id="43015" name="Rectangle 7"/>
          <p:cNvSpPr>
            <a:spLocks noGrp="1" noChangeArrowheads="1"/>
          </p:cNvSpPr>
          <p:nvPr>
            <p:ph type="ctrTitle"/>
          </p:nvPr>
        </p:nvSpPr>
        <p:spPr>
          <a:xfrm>
            <a:off x="1219200" y="1905001"/>
            <a:ext cx="9753600" cy="1241425"/>
          </a:xfrm>
        </p:spPr>
        <p:txBody>
          <a:bodyPr/>
          <a:lstStyle>
            <a:lvl1pPr algn="ctr">
              <a:defRPr sz="3200">
                <a:solidFill>
                  <a:srgbClr val="333333"/>
                </a:solidFill>
              </a:defRPr>
            </a:lvl1pPr>
          </a:lstStyle>
          <a:p>
            <a:r>
              <a:rPr lang="en-US" smtClean="0"/>
              <a:t>Click to edit Master title style</a:t>
            </a:r>
            <a:endParaRPr lang="en-US" dirty="0"/>
          </a:p>
        </p:txBody>
      </p:sp>
      <p:sp>
        <p:nvSpPr>
          <p:cNvPr id="8" name="Rectangle 10"/>
          <p:cNvSpPr>
            <a:spLocks noGrp="1" noChangeArrowheads="1"/>
          </p:cNvSpPr>
          <p:nvPr>
            <p:ph type="dt" sz="half" idx="10"/>
          </p:nvPr>
        </p:nvSpPr>
        <p:spPr bwMode="auto">
          <a:xfrm>
            <a:off x="609600" y="6324600"/>
            <a:ext cx="32512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b="1">
                <a:solidFill>
                  <a:schemeClr val="bg1"/>
                </a:solidFill>
                <a:latin typeface="Arial" charset="0"/>
              </a:defRPr>
            </a:lvl1pPr>
          </a:lstStyle>
          <a:p>
            <a:pPr fontAlgn="base">
              <a:spcBef>
                <a:spcPct val="0"/>
              </a:spcBef>
              <a:spcAft>
                <a:spcPct val="0"/>
              </a:spcAft>
              <a:defRPr/>
            </a:pPr>
            <a:endParaRPr lang="en-US" dirty="0">
              <a:solidFill>
                <a:srgbClr val="FFFFFF"/>
              </a:solidFill>
            </a:endParaRPr>
          </a:p>
        </p:txBody>
      </p:sp>
      <p:sp>
        <p:nvSpPr>
          <p:cNvPr id="9" name="Rectangle 8"/>
          <p:cNvSpPr>
            <a:spLocks noGrp="1" noChangeArrowheads="1"/>
          </p:cNvSpPr>
          <p:nvPr>
            <p:ph type="ftr" sz="quarter" idx="11"/>
          </p:nvPr>
        </p:nvSpPr>
        <p:spPr>
          <a:xfrm>
            <a:off x="8534400" y="6286500"/>
            <a:ext cx="3048000" cy="419100"/>
          </a:xfrm>
        </p:spPr>
        <p:txBody>
          <a:bodyPr/>
          <a:lstStyle>
            <a:lvl1pPr>
              <a:defRPr sz="1800" b="1">
                <a:solidFill>
                  <a:schemeClr val="bg1"/>
                </a:solidFill>
              </a:defRPr>
            </a:lvl1pPr>
          </a:lstStyle>
          <a:p>
            <a:pPr>
              <a:defRPr/>
            </a:pPr>
            <a:r>
              <a:rPr lang="en-US" dirty="0" smtClean="0">
                <a:solidFill>
                  <a:srgbClr val="FFFFFF"/>
                </a:solidFill>
              </a:rPr>
              <a:t>Meeting Title                                                           Date </a:t>
            </a:r>
            <a:endParaRPr lang="en-US" dirty="0">
              <a:solidFill>
                <a:srgbClr val="FFFFFF"/>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245308"/>
            <a:ext cx="4360057" cy="1097280"/>
          </a:xfrm>
          <a:prstGeom prst="rect">
            <a:avLst/>
          </a:prstGeom>
        </p:spPr>
      </p:pic>
    </p:spTree>
    <p:extLst>
      <p:ext uri="{BB962C8B-B14F-4D97-AF65-F5344CB8AC3E}">
        <p14:creationId xmlns:p14="http://schemas.microsoft.com/office/powerpoint/2010/main" val="24689337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5052122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805586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5473951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71534670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66720481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056665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69424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274612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762712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573814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
            <a:ext cx="27940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
            <a:ext cx="8178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9592205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5" name="Text Box 20"/>
          <p:cNvSpPr txBox="1">
            <a:spLocks noChangeArrowheads="1"/>
          </p:cNvSpPr>
          <p:nvPr/>
        </p:nvSpPr>
        <p:spPr bwMode="auto">
          <a:xfrm>
            <a:off x="0" y="6019800"/>
            <a:ext cx="12192000" cy="46038"/>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6" name="Text Box 24"/>
          <p:cNvSpPr txBox="1">
            <a:spLocks noChangeArrowheads="1"/>
          </p:cNvSpPr>
          <p:nvPr/>
        </p:nvSpPr>
        <p:spPr bwMode="auto">
          <a:xfrm>
            <a:off x="0" y="1600201"/>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43010" name="Rectangle 2"/>
          <p:cNvSpPr>
            <a:spLocks noGrp="1" noChangeArrowheads="1"/>
          </p:cNvSpPr>
          <p:nvPr>
            <p:ph type="subTitle" idx="1"/>
          </p:nvPr>
        </p:nvSpPr>
        <p:spPr>
          <a:xfrm>
            <a:off x="1219200" y="3581400"/>
            <a:ext cx="9753600" cy="1143000"/>
          </a:xfrm>
        </p:spPr>
        <p:txBody>
          <a:bodyPr/>
          <a:lstStyle>
            <a:lvl1pPr marL="0" indent="0" algn="ctr">
              <a:buFont typeface="Arial" charset="0"/>
              <a:buNone/>
              <a:defRPr b="0">
                <a:solidFill>
                  <a:srgbClr val="003296"/>
                </a:solidFill>
                <a:latin typeface="Arial Black" pitchFamily="34" charset="0"/>
              </a:defRPr>
            </a:lvl1pPr>
          </a:lstStyle>
          <a:p>
            <a:r>
              <a:rPr lang="en-US" smtClean="0"/>
              <a:t>Click to edit Master subtitle style</a:t>
            </a:r>
            <a:endParaRPr lang="en-US" dirty="0"/>
          </a:p>
        </p:txBody>
      </p:sp>
      <p:sp>
        <p:nvSpPr>
          <p:cNvPr id="43015" name="Rectangle 7"/>
          <p:cNvSpPr>
            <a:spLocks noGrp="1" noChangeArrowheads="1"/>
          </p:cNvSpPr>
          <p:nvPr>
            <p:ph type="ctrTitle"/>
          </p:nvPr>
        </p:nvSpPr>
        <p:spPr>
          <a:xfrm>
            <a:off x="1219200" y="1905001"/>
            <a:ext cx="9753600" cy="1241425"/>
          </a:xfrm>
        </p:spPr>
        <p:txBody>
          <a:bodyPr/>
          <a:lstStyle>
            <a:lvl1pPr algn="ctr">
              <a:defRPr sz="3200">
                <a:solidFill>
                  <a:srgbClr val="333333"/>
                </a:solidFill>
              </a:defRPr>
            </a:lvl1pPr>
          </a:lstStyle>
          <a:p>
            <a:r>
              <a:rPr lang="en-US" smtClean="0"/>
              <a:t>Click to edit Master title style</a:t>
            </a:r>
            <a:endParaRPr lang="en-US" dirty="0"/>
          </a:p>
        </p:txBody>
      </p:sp>
      <p:sp>
        <p:nvSpPr>
          <p:cNvPr id="8" name="Rectangle 10"/>
          <p:cNvSpPr>
            <a:spLocks noGrp="1" noChangeArrowheads="1"/>
          </p:cNvSpPr>
          <p:nvPr>
            <p:ph type="dt" sz="half" idx="10"/>
          </p:nvPr>
        </p:nvSpPr>
        <p:spPr bwMode="auto">
          <a:xfrm>
            <a:off x="609600" y="6324600"/>
            <a:ext cx="32512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b="1">
                <a:solidFill>
                  <a:schemeClr val="bg1"/>
                </a:solidFill>
                <a:latin typeface="Arial" charset="0"/>
              </a:defRPr>
            </a:lvl1pPr>
          </a:lstStyle>
          <a:p>
            <a:pPr fontAlgn="base">
              <a:spcBef>
                <a:spcPct val="0"/>
              </a:spcBef>
              <a:spcAft>
                <a:spcPct val="0"/>
              </a:spcAft>
              <a:defRPr/>
            </a:pPr>
            <a:endParaRPr lang="en-US" dirty="0">
              <a:solidFill>
                <a:srgbClr val="FFFFFF"/>
              </a:solidFill>
            </a:endParaRPr>
          </a:p>
        </p:txBody>
      </p:sp>
      <p:sp>
        <p:nvSpPr>
          <p:cNvPr id="9" name="Rectangle 8"/>
          <p:cNvSpPr>
            <a:spLocks noGrp="1" noChangeArrowheads="1"/>
          </p:cNvSpPr>
          <p:nvPr>
            <p:ph type="ftr" sz="quarter" idx="11"/>
          </p:nvPr>
        </p:nvSpPr>
        <p:spPr>
          <a:xfrm>
            <a:off x="8534400" y="6286500"/>
            <a:ext cx="3048000" cy="419100"/>
          </a:xfrm>
        </p:spPr>
        <p:txBody>
          <a:bodyPr/>
          <a:lstStyle>
            <a:lvl1pPr>
              <a:defRPr sz="1800" b="1">
                <a:solidFill>
                  <a:schemeClr val="bg1"/>
                </a:solidFill>
              </a:defRPr>
            </a:lvl1pPr>
          </a:lstStyle>
          <a:p>
            <a:pPr>
              <a:defRPr/>
            </a:pPr>
            <a:r>
              <a:rPr lang="en-US" dirty="0" smtClean="0">
                <a:solidFill>
                  <a:srgbClr val="FFFFFF"/>
                </a:solidFill>
              </a:rPr>
              <a:t>Meeting Title                                                           Date </a:t>
            </a:r>
            <a:endParaRPr lang="en-US" dirty="0">
              <a:solidFill>
                <a:srgbClr val="FFFFFF"/>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245308"/>
            <a:ext cx="4360057" cy="1097280"/>
          </a:xfrm>
          <a:prstGeom prst="rect">
            <a:avLst/>
          </a:prstGeom>
        </p:spPr>
      </p:pic>
    </p:spTree>
    <p:extLst>
      <p:ext uri="{BB962C8B-B14F-4D97-AF65-F5344CB8AC3E}">
        <p14:creationId xmlns:p14="http://schemas.microsoft.com/office/powerpoint/2010/main" val="48009044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94357165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31420261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88774689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70282905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96725488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28164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7425637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6712023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9649529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7597737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
            <a:ext cx="27940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
            <a:ext cx="8178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0189644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5" name="Text Box 20"/>
          <p:cNvSpPr txBox="1">
            <a:spLocks noChangeArrowheads="1"/>
          </p:cNvSpPr>
          <p:nvPr/>
        </p:nvSpPr>
        <p:spPr bwMode="auto">
          <a:xfrm>
            <a:off x="0" y="6019800"/>
            <a:ext cx="12192000" cy="46038"/>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6" name="Text Box 24"/>
          <p:cNvSpPr txBox="1">
            <a:spLocks noChangeArrowheads="1"/>
          </p:cNvSpPr>
          <p:nvPr/>
        </p:nvSpPr>
        <p:spPr bwMode="auto">
          <a:xfrm>
            <a:off x="0" y="1600201"/>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43010" name="Rectangle 2"/>
          <p:cNvSpPr>
            <a:spLocks noGrp="1" noChangeArrowheads="1"/>
          </p:cNvSpPr>
          <p:nvPr>
            <p:ph type="subTitle" idx="1"/>
          </p:nvPr>
        </p:nvSpPr>
        <p:spPr>
          <a:xfrm>
            <a:off x="1219200" y="3581400"/>
            <a:ext cx="9753600" cy="1143000"/>
          </a:xfrm>
        </p:spPr>
        <p:txBody>
          <a:bodyPr/>
          <a:lstStyle>
            <a:lvl1pPr marL="0" indent="0" algn="ctr">
              <a:buFont typeface="Arial" charset="0"/>
              <a:buNone/>
              <a:defRPr b="0">
                <a:solidFill>
                  <a:srgbClr val="003296"/>
                </a:solidFill>
                <a:latin typeface="Arial Black" pitchFamily="34" charset="0"/>
              </a:defRPr>
            </a:lvl1pPr>
          </a:lstStyle>
          <a:p>
            <a:r>
              <a:rPr lang="en-US" smtClean="0"/>
              <a:t>Click to edit Master subtitle style</a:t>
            </a:r>
            <a:endParaRPr lang="en-US" dirty="0"/>
          </a:p>
        </p:txBody>
      </p:sp>
      <p:sp>
        <p:nvSpPr>
          <p:cNvPr id="43015" name="Rectangle 7"/>
          <p:cNvSpPr>
            <a:spLocks noGrp="1" noChangeArrowheads="1"/>
          </p:cNvSpPr>
          <p:nvPr>
            <p:ph type="ctrTitle"/>
          </p:nvPr>
        </p:nvSpPr>
        <p:spPr>
          <a:xfrm>
            <a:off x="1219200" y="1905001"/>
            <a:ext cx="9753600" cy="1241425"/>
          </a:xfrm>
        </p:spPr>
        <p:txBody>
          <a:bodyPr/>
          <a:lstStyle>
            <a:lvl1pPr algn="ctr">
              <a:defRPr sz="3200">
                <a:solidFill>
                  <a:srgbClr val="333333"/>
                </a:solidFill>
              </a:defRPr>
            </a:lvl1pPr>
          </a:lstStyle>
          <a:p>
            <a:r>
              <a:rPr lang="en-US" smtClean="0"/>
              <a:t>Click to edit Master title style</a:t>
            </a:r>
            <a:endParaRPr lang="en-US" dirty="0"/>
          </a:p>
        </p:txBody>
      </p:sp>
      <p:sp>
        <p:nvSpPr>
          <p:cNvPr id="8" name="Rectangle 10"/>
          <p:cNvSpPr>
            <a:spLocks noGrp="1" noChangeArrowheads="1"/>
          </p:cNvSpPr>
          <p:nvPr>
            <p:ph type="dt" sz="half" idx="10"/>
          </p:nvPr>
        </p:nvSpPr>
        <p:spPr bwMode="auto">
          <a:xfrm>
            <a:off x="609600" y="6324600"/>
            <a:ext cx="32512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b="1">
                <a:solidFill>
                  <a:schemeClr val="bg1"/>
                </a:solidFill>
                <a:latin typeface="Arial" charset="0"/>
              </a:defRPr>
            </a:lvl1pPr>
          </a:lstStyle>
          <a:p>
            <a:pPr fontAlgn="base">
              <a:spcBef>
                <a:spcPct val="0"/>
              </a:spcBef>
              <a:spcAft>
                <a:spcPct val="0"/>
              </a:spcAft>
              <a:defRPr/>
            </a:pPr>
            <a:endParaRPr lang="en-US" dirty="0">
              <a:solidFill>
                <a:srgbClr val="FFFFFF"/>
              </a:solidFill>
            </a:endParaRPr>
          </a:p>
        </p:txBody>
      </p:sp>
      <p:sp>
        <p:nvSpPr>
          <p:cNvPr id="9" name="Rectangle 8"/>
          <p:cNvSpPr>
            <a:spLocks noGrp="1" noChangeArrowheads="1"/>
          </p:cNvSpPr>
          <p:nvPr>
            <p:ph type="ftr" sz="quarter" idx="11"/>
          </p:nvPr>
        </p:nvSpPr>
        <p:spPr>
          <a:xfrm>
            <a:off x="8534400" y="6286500"/>
            <a:ext cx="3048000" cy="419100"/>
          </a:xfrm>
        </p:spPr>
        <p:txBody>
          <a:bodyPr/>
          <a:lstStyle>
            <a:lvl1pPr>
              <a:defRPr sz="1800" b="1">
                <a:solidFill>
                  <a:schemeClr val="bg1"/>
                </a:solidFill>
              </a:defRPr>
            </a:lvl1pPr>
          </a:lstStyle>
          <a:p>
            <a:pPr>
              <a:defRPr/>
            </a:pPr>
            <a:r>
              <a:rPr lang="en-US" dirty="0" smtClean="0">
                <a:solidFill>
                  <a:srgbClr val="FFFFFF"/>
                </a:solidFill>
              </a:rPr>
              <a:t>Meeting Title                                                           Date </a:t>
            </a:r>
            <a:endParaRPr lang="en-US" dirty="0">
              <a:solidFill>
                <a:srgbClr val="FFFFFF"/>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245308"/>
            <a:ext cx="4360057" cy="1097280"/>
          </a:xfrm>
          <a:prstGeom prst="rect">
            <a:avLst/>
          </a:prstGeom>
        </p:spPr>
      </p:pic>
    </p:spTree>
    <p:extLst>
      <p:ext uri="{BB962C8B-B14F-4D97-AF65-F5344CB8AC3E}">
        <p14:creationId xmlns:p14="http://schemas.microsoft.com/office/powerpoint/2010/main" val="290723419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50339190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73111989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87912902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79189577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13199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24362691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7075133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9050294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1415174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0706198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
            <a:ext cx="27940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
            <a:ext cx="8178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1806268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5" name="Text Box 20"/>
          <p:cNvSpPr txBox="1">
            <a:spLocks noChangeArrowheads="1"/>
          </p:cNvSpPr>
          <p:nvPr/>
        </p:nvSpPr>
        <p:spPr bwMode="auto">
          <a:xfrm>
            <a:off x="0" y="6019800"/>
            <a:ext cx="12192000" cy="46038"/>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6" name="Text Box 24"/>
          <p:cNvSpPr txBox="1">
            <a:spLocks noChangeArrowheads="1"/>
          </p:cNvSpPr>
          <p:nvPr/>
        </p:nvSpPr>
        <p:spPr bwMode="auto">
          <a:xfrm>
            <a:off x="0" y="1600201"/>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43010" name="Rectangle 2"/>
          <p:cNvSpPr>
            <a:spLocks noGrp="1" noChangeArrowheads="1"/>
          </p:cNvSpPr>
          <p:nvPr>
            <p:ph type="subTitle" idx="1"/>
          </p:nvPr>
        </p:nvSpPr>
        <p:spPr>
          <a:xfrm>
            <a:off x="1219200" y="3581400"/>
            <a:ext cx="9753600" cy="1143000"/>
          </a:xfrm>
        </p:spPr>
        <p:txBody>
          <a:bodyPr/>
          <a:lstStyle>
            <a:lvl1pPr marL="0" indent="0" algn="ctr">
              <a:buFont typeface="Arial" charset="0"/>
              <a:buNone/>
              <a:defRPr b="0">
                <a:solidFill>
                  <a:srgbClr val="003296"/>
                </a:solidFill>
                <a:latin typeface="Arial Black" pitchFamily="34" charset="0"/>
              </a:defRPr>
            </a:lvl1pPr>
          </a:lstStyle>
          <a:p>
            <a:r>
              <a:rPr lang="en-US" smtClean="0"/>
              <a:t>Click to edit Master subtitle style</a:t>
            </a:r>
            <a:endParaRPr lang="en-US" dirty="0"/>
          </a:p>
        </p:txBody>
      </p:sp>
      <p:sp>
        <p:nvSpPr>
          <p:cNvPr id="43015" name="Rectangle 7"/>
          <p:cNvSpPr>
            <a:spLocks noGrp="1" noChangeArrowheads="1"/>
          </p:cNvSpPr>
          <p:nvPr>
            <p:ph type="ctrTitle"/>
          </p:nvPr>
        </p:nvSpPr>
        <p:spPr>
          <a:xfrm>
            <a:off x="1219200" y="1905001"/>
            <a:ext cx="9753600" cy="1241425"/>
          </a:xfrm>
        </p:spPr>
        <p:txBody>
          <a:bodyPr/>
          <a:lstStyle>
            <a:lvl1pPr algn="ctr">
              <a:defRPr sz="3200">
                <a:solidFill>
                  <a:srgbClr val="333333"/>
                </a:solidFill>
              </a:defRPr>
            </a:lvl1pPr>
          </a:lstStyle>
          <a:p>
            <a:r>
              <a:rPr lang="en-US" smtClean="0"/>
              <a:t>Click to edit Master title style</a:t>
            </a:r>
            <a:endParaRPr lang="en-US" dirty="0"/>
          </a:p>
        </p:txBody>
      </p:sp>
      <p:sp>
        <p:nvSpPr>
          <p:cNvPr id="8" name="Rectangle 10"/>
          <p:cNvSpPr>
            <a:spLocks noGrp="1" noChangeArrowheads="1"/>
          </p:cNvSpPr>
          <p:nvPr>
            <p:ph type="dt" sz="half" idx="10"/>
          </p:nvPr>
        </p:nvSpPr>
        <p:spPr bwMode="auto">
          <a:xfrm>
            <a:off x="609600" y="6324600"/>
            <a:ext cx="32512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b="1">
                <a:solidFill>
                  <a:schemeClr val="bg1"/>
                </a:solidFill>
                <a:latin typeface="Arial" charset="0"/>
              </a:defRPr>
            </a:lvl1pPr>
          </a:lstStyle>
          <a:p>
            <a:pPr fontAlgn="base">
              <a:spcBef>
                <a:spcPct val="0"/>
              </a:spcBef>
              <a:spcAft>
                <a:spcPct val="0"/>
              </a:spcAft>
              <a:defRPr/>
            </a:pPr>
            <a:endParaRPr lang="en-US" dirty="0">
              <a:solidFill>
                <a:srgbClr val="FFFFFF"/>
              </a:solidFill>
            </a:endParaRPr>
          </a:p>
        </p:txBody>
      </p:sp>
      <p:sp>
        <p:nvSpPr>
          <p:cNvPr id="9" name="Rectangle 8"/>
          <p:cNvSpPr>
            <a:spLocks noGrp="1" noChangeArrowheads="1"/>
          </p:cNvSpPr>
          <p:nvPr>
            <p:ph type="ftr" sz="quarter" idx="11"/>
          </p:nvPr>
        </p:nvSpPr>
        <p:spPr>
          <a:xfrm>
            <a:off x="8534400" y="6286500"/>
            <a:ext cx="3048000" cy="419100"/>
          </a:xfrm>
        </p:spPr>
        <p:txBody>
          <a:bodyPr/>
          <a:lstStyle>
            <a:lvl1pPr>
              <a:defRPr sz="1800" b="1">
                <a:solidFill>
                  <a:schemeClr val="bg1"/>
                </a:solidFill>
              </a:defRPr>
            </a:lvl1pPr>
          </a:lstStyle>
          <a:p>
            <a:pPr>
              <a:defRPr/>
            </a:pPr>
            <a:r>
              <a:rPr lang="en-US" dirty="0" smtClean="0">
                <a:solidFill>
                  <a:srgbClr val="FFFFFF"/>
                </a:solidFill>
              </a:rPr>
              <a:t>Meeting Title                                                           Date </a:t>
            </a:r>
            <a:endParaRPr lang="en-US" dirty="0">
              <a:solidFill>
                <a:srgbClr val="FFFFFF"/>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245308"/>
            <a:ext cx="4360057" cy="1097280"/>
          </a:xfrm>
          <a:prstGeom prst="rect">
            <a:avLst/>
          </a:prstGeom>
        </p:spPr>
      </p:pic>
    </p:spTree>
    <p:extLst>
      <p:ext uri="{BB962C8B-B14F-4D97-AF65-F5344CB8AC3E}">
        <p14:creationId xmlns:p14="http://schemas.microsoft.com/office/powerpoint/2010/main" val="299589116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28732841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79064144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07926432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1587801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20341539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44800292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0059965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7253447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0533753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4176356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
            <a:ext cx="27940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
            <a:ext cx="8178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3279166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5" name="Text Box 20"/>
          <p:cNvSpPr txBox="1">
            <a:spLocks noChangeArrowheads="1"/>
          </p:cNvSpPr>
          <p:nvPr/>
        </p:nvSpPr>
        <p:spPr bwMode="auto">
          <a:xfrm>
            <a:off x="0" y="6019800"/>
            <a:ext cx="12192000" cy="46038"/>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6" name="Text Box 24"/>
          <p:cNvSpPr txBox="1">
            <a:spLocks noChangeArrowheads="1"/>
          </p:cNvSpPr>
          <p:nvPr/>
        </p:nvSpPr>
        <p:spPr bwMode="auto">
          <a:xfrm>
            <a:off x="0" y="1600201"/>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43010" name="Rectangle 2"/>
          <p:cNvSpPr>
            <a:spLocks noGrp="1" noChangeArrowheads="1"/>
          </p:cNvSpPr>
          <p:nvPr>
            <p:ph type="subTitle" idx="1"/>
          </p:nvPr>
        </p:nvSpPr>
        <p:spPr>
          <a:xfrm>
            <a:off x="1219200" y="3581400"/>
            <a:ext cx="9753600" cy="1143000"/>
          </a:xfrm>
        </p:spPr>
        <p:txBody>
          <a:bodyPr/>
          <a:lstStyle>
            <a:lvl1pPr marL="0" indent="0" algn="ctr">
              <a:buFont typeface="Arial" charset="0"/>
              <a:buNone/>
              <a:defRPr b="0">
                <a:solidFill>
                  <a:srgbClr val="003296"/>
                </a:solidFill>
                <a:latin typeface="Arial Black" pitchFamily="34" charset="0"/>
              </a:defRPr>
            </a:lvl1pPr>
          </a:lstStyle>
          <a:p>
            <a:r>
              <a:rPr lang="en-US" smtClean="0"/>
              <a:t>Click to edit Master subtitle style</a:t>
            </a:r>
            <a:endParaRPr lang="en-US" dirty="0"/>
          </a:p>
        </p:txBody>
      </p:sp>
      <p:sp>
        <p:nvSpPr>
          <p:cNvPr id="43015" name="Rectangle 7"/>
          <p:cNvSpPr>
            <a:spLocks noGrp="1" noChangeArrowheads="1"/>
          </p:cNvSpPr>
          <p:nvPr>
            <p:ph type="ctrTitle"/>
          </p:nvPr>
        </p:nvSpPr>
        <p:spPr>
          <a:xfrm>
            <a:off x="1219200" y="1905001"/>
            <a:ext cx="9753600" cy="1241425"/>
          </a:xfrm>
        </p:spPr>
        <p:txBody>
          <a:bodyPr/>
          <a:lstStyle>
            <a:lvl1pPr algn="ctr">
              <a:defRPr sz="3200">
                <a:solidFill>
                  <a:srgbClr val="333333"/>
                </a:solidFill>
              </a:defRPr>
            </a:lvl1pPr>
          </a:lstStyle>
          <a:p>
            <a:r>
              <a:rPr lang="en-US" smtClean="0"/>
              <a:t>Click to edit Master title style</a:t>
            </a:r>
            <a:endParaRPr lang="en-US" dirty="0"/>
          </a:p>
        </p:txBody>
      </p:sp>
      <p:sp>
        <p:nvSpPr>
          <p:cNvPr id="8" name="Rectangle 10"/>
          <p:cNvSpPr>
            <a:spLocks noGrp="1" noChangeArrowheads="1"/>
          </p:cNvSpPr>
          <p:nvPr>
            <p:ph type="dt" sz="half" idx="10"/>
          </p:nvPr>
        </p:nvSpPr>
        <p:spPr bwMode="auto">
          <a:xfrm>
            <a:off x="609600" y="6324600"/>
            <a:ext cx="32512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b="1">
                <a:solidFill>
                  <a:schemeClr val="bg1"/>
                </a:solidFill>
                <a:latin typeface="Arial" charset="0"/>
              </a:defRPr>
            </a:lvl1pPr>
          </a:lstStyle>
          <a:p>
            <a:pPr fontAlgn="base">
              <a:spcBef>
                <a:spcPct val="0"/>
              </a:spcBef>
              <a:spcAft>
                <a:spcPct val="0"/>
              </a:spcAft>
              <a:defRPr/>
            </a:pPr>
            <a:endParaRPr lang="en-US" dirty="0">
              <a:solidFill>
                <a:srgbClr val="FFFFFF"/>
              </a:solidFill>
            </a:endParaRPr>
          </a:p>
        </p:txBody>
      </p:sp>
      <p:sp>
        <p:nvSpPr>
          <p:cNvPr id="9" name="Rectangle 8"/>
          <p:cNvSpPr>
            <a:spLocks noGrp="1" noChangeArrowheads="1"/>
          </p:cNvSpPr>
          <p:nvPr>
            <p:ph type="ftr" sz="quarter" idx="11"/>
          </p:nvPr>
        </p:nvSpPr>
        <p:spPr>
          <a:xfrm>
            <a:off x="8534400" y="6286500"/>
            <a:ext cx="3048000" cy="419100"/>
          </a:xfrm>
        </p:spPr>
        <p:txBody>
          <a:bodyPr/>
          <a:lstStyle>
            <a:lvl1pPr>
              <a:defRPr sz="1800" b="1">
                <a:solidFill>
                  <a:schemeClr val="bg1"/>
                </a:solidFill>
              </a:defRPr>
            </a:lvl1pPr>
          </a:lstStyle>
          <a:p>
            <a:pPr>
              <a:defRPr/>
            </a:pPr>
            <a:r>
              <a:rPr lang="en-US" dirty="0" smtClean="0">
                <a:solidFill>
                  <a:srgbClr val="FFFFFF"/>
                </a:solidFill>
              </a:rPr>
              <a:t>Meeting Title                                                           Date </a:t>
            </a:r>
            <a:endParaRPr lang="en-US" dirty="0">
              <a:solidFill>
                <a:srgbClr val="FFFFFF"/>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245308"/>
            <a:ext cx="4360057" cy="1097280"/>
          </a:xfrm>
          <a:prstGeom prst="rect">
            <a:avLst/>
          </a:prstGeom>
        </p:spPr>
      </p:pic>
    </p:spTree>
    <p:extLst>
      <p:ext uri="{BB962C8B-B14F-4D97-AF65-F5344CB8AC3E}">
        <p14:creationId xmlns:p14="http://schemas.microsoft.com/office/powerpoint/2010/main" val="2308495852"/>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03564241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20301443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28891200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2973734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682873132"/>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63424188"/>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49825272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33121928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575067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41315555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
            <a:ext cx="27940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
            <a:ext cx="8178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solidFill>
                  <a:srgbClr val="000000"/>
                </a:solidFill>
              </a:rPr>
              <a:t>Meeting Title                                                           Date </a:t>
            </a:r>
            <a:endParaRPr lang="en-US" dirty="0">
              <a:solidFill>
                <a:srgbClr val="000000"/>
              </a:solidFill>
            </a:endParaRPr>
          </a:p>
        </p:txBody>
      </p:sp>
    </p:spTree>
    <p:extLst>
      <p:ext uri="{BB962C8B-B14F-4D97-AF65-F5344CB8AC3E}">
        <p14:creationId xmlns:p14="http://schemas.microsoft.com/office/powerpoint/2010/main" val="1738865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2896325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180990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D968D-3D81-49AD-AB94-5FBD0AABB0D1}"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1697E-24B2-49F5-AEF4-20896366FCA6}" type="slidenum">
              <a:rPr lang="en-US" smtClean="0"/>
              <a:t>‹#›</a:t>
            </a:fld>
            <a:endParaRPr lang="en-US" dirty="0"/>
          </a:p>
        </p:txBody>
      </p:sp>
    </p:spTree>
    <p:extLst>
      <p:ext uri="{BB962C8B-B14F-4D97-AF65-F5344CB8AC3E}">
        <p14:creationId xmlns:p14="http://schemas.microsoft.com/office/powerpoint/2010/main" val="286159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D968D-3D81-49AD-AB94-5FBD0AABB0D1}" type="datetimeFigureOut">
              <a:rPr lang="en-US" smtClean="0"/>
              <a:t>10/16/2018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1697E-24B2-49F5-AEF4-20896366FCA6}" type="slidenum">
              <a:rPr lang="en-US" smtClean="0"/>
              <a:t>‹#›</a:t>
            </a:fld>
            <a:endParaRPr lang="en-US" dirty="0"/>
          </a:p>
        </p:txBody>
      </p:sp>
    </p:spTree>
    <p:extLst>
      <p:ext uri="{BB962C8B-B14F-4D97-AF65-F5344CB8AC3E}">
        <p14:creationId xmlns:p14="http://schemas.microsoft.com/office/powerpoint/2010/main" val="355424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19200" y="1066800"/>
            <a:ext cx="9753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7" name="Rectangle 7"/>
          <p:cNvSpPr>
            <a:spLocks noChangeArrowheads="1"/>
          </p:cNvSpPr>
          <p:nvPr/>
        </p:nvSpPr>
        <p:spPr bwMode="auto">
          <a:xfrm>
            <a:off x="0" y="6235700"/>
            <a:ext cx="12192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8" name="Rectangle 9"/>
          <p:cNvSpPr>
            <a:spLocks noChangeArrowheads="1"/>
          </p:cNvSpPr>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9" name="Rectangle 2"/>
          <p:cNvSpPr>
            <a:spLocks noGrp="1" noChangeArrowheads="1"/>
          </p:cNvSpPr>
          <p:nvPr>
            <p:ph type="title"/>
          </p:nvPr>
        </p:nvSpPr>
        <p:spPr bwMode="auto">
          <a:xfrm>
            <a:off x="609600" y="76200"/>
            <a:ext cx="11176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8331200" y="6172200"/>
            <a:ext cx="33528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fontAlgn="base">
              <a:spcBef>
                <a:spcPct val="0"/>
              </a:spcBef>
              <a:spcAft>
                <a:spcPct val="0"/>
              </a:spcAft>
              <a:defRPr/>
            </a:pPr>
            <a:r>
              <a:rPr lang="en-US" dirty="0" smtClean="0">
                <a:solidFill>
                  <a:srgbClr val="000000"/>
                </a:solidFill>
              </a:rPr>
              <a:t>Meeting Title                                                           Date </a:t>
            </a:r>
            <a:endParaRPr lang="en-US" dirty="0">
              <a:solidFill>
                <a:srgbClr val="000000"/>
              </a:solidFill>
            </a:endParaRPr>
          </a:p>
        </p:txBody>
      </p:sp>
      <p:sp>
        <p:nvSpPr>
          <p:cNvPr id="1031"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fld id="{0B1D24C9-3E0E-4BD4-B080-4072BA8C4DD6}" type="slidenum">
              <a:rPr lang="en-US" sz="1200">
                <a:solidFill>
                  <a:srgbClr val="000000"/>
                </a:solidFill>
              </a:rPr>
              <a:pPr algn="ctr" fontAlgn="base">
                <a:spcBef>
                  <a:spcPct val="0"/>
                </a:spcBef>
                <a:spcAft>
                  <a:spcPct val="0"/>
                </a:spcAft>
              </a:pPr>
              <a:t>‹#›</a:t>
            </a:fld>
            <a:endParaRPr lang="en-US" sz="1200" dirty="0">
              <a:solidFill>
                <a:srgbClr val="000000"/>
              </a:solidFill>
            </a:endParaRPr>
          </a:p>
        </p:txBody>
      </p:sp>
      <p:sp>
        <p:nvSpPr>
          <p:cNvPr id="1032" name="Text Box 20"/>
          <p:cNvSpPr txBox="1">
            <a:spLocks noChangeArrowheads="1"/>
          </p:cNvSpPr>
          <p:nvPr/>
        </p:nvSpPr>
        <p:spPr bwMode="auto">
          <a:xfrm>
            <a:off x="0" y="822326"/>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1033" name="Text Box 21"/>
          <p:cNvSpPr txBox="1">
            <a:spLocks noChangeArrowheads="1"/>
          </p:cNvSpPr>
          <p:nvPr/>
        </p:nvSpPr>
        <p:spPr bwMode="auto">
          <a:xfrm>
            <a:off x="0" y="6049964"/>
            <a:ext cx="12192000" cy="46037"/>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6172200"/>
            <a:ext cx="2180032" cy="548640"/>
          </a:xfrm>
          <a:prstGeom prst="rect">
            <a:avLst/>
          </a:prstGeom>
        </p:spPr>
      </p:pic>
    </p:spTree>
    <p:extLst>
      <p:ext uri="{BB962C8B-B14F-4D97-AF65-F5344CB8AC3E}">
        <p14:creationId xmlns:p14="http://schemas.microsoft.com/office/powerpoint/2010/main" val="44337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rgbClr val="003296"/>
          </a:solidFill>
          <a:latin typeface="+mj-lt"/>
          <a:ea typeface="+mj-ea"/>
          <a:cs typeface="+mj-cs"/>
        </a:defRPr>
      </a:lvl1pPr>
      <a:lvl2pPr algn="l" rtl="0" eaLnBrk="1" fontAlgn="base" hangingPunct="1">
        <a:spcBef>
          <a:spcPct val="0"/>
        </a:spcBef>
        <a:spcAft>
          <a:spcPct val="0"/>
        </a:spcAft>
        <a:defRPr sz="2400">
          <a:solidFill>
            <a:srgbClr val="003296"/>
          </a:solidFill>
          <a:latin typeface="Arial Black" pitchFamily="34" charset="0"/>
        </a:defRPr>
      </a:lvl2pPr>
      <a:lvl3pPr algn="l" rtl="0" eaLnBrk="1" fontAlgn="base" hangingPunct="1">
        <a:spcBef>
          <a:spcPct val="0"/>
        </a:spcBef>
        <a:spcAft>
          <a:spcPct val="0"/>
        </a:spcAft>
        <a:defRPr sz="2400">
          <a:solidFill>
            <a:srgbClr val="003296"/>
          </a:solidFill>
          <a:latin typeface="Arial Black" pitchFamily="34" charset="0"/>
        </a:defRPr>
      </a:lvl3pPr>
      <a:lvl4pPr algn="l" rtl="0" eaLnBrk="1" fontAlgn="base" hangingPunct="1">
        <a:spcBef>
          <a:spcPct val="0"/>
        </a:spcBef>
        <a:spcAft>
          <a:spcPct val="0"/>
        </a:spcAft>
        <a:defRPr sz="2400">
          <a:solidFill>
            <a:srgbClr val="003296"/>
          </a:solidFill>
          <a:latin typeface="Arial Black" pitchFamily="34" charset="0"/>
        </a:defRPr>
      </a:lvl4pPr>
      <a:lvl5pPr algn="l" rtl="0" eaLnBrk="1" fontAlgn="base" hangingPunct="1">
        <a:spcBef>
          <a:spcPct val="0"/>
        </a:spcBef>
        <a:spcAft>
          <a:spcPct val="0"/>
        </a:spcAft>
        <a:defRPr sz="2400">
          <a:solidFill>
            <a:srgbClr val="003296"/>
          </a:solidFill>
          <a:latin typeface="Arial Black" pitchFamily="34" charset="0"/>
        </a:defRPr>
      </a:lvl5pPr>
      <a:lvl6pPr marL="457200" algn="l" rtl="0" eaLnBrk="1" fontAlgn="base" hangingPunct="1">
        <a:spcBef>
          <a:spcPct val="0"/>
        </a:spcBef>
        <a:spcAft>
          <a:spcPct val="0"/>
        </a:spcAft>
        <a:defRPr sz="2400">
          <a:solidFill>
            <a:srgbClr val="003296"/>
          </a:solidFill>
          <a:latin typeface="Arial Black" pitchFamily="34" charset="0"/>
        </a:defRPr>
      </a:lvl6pPr>
      <a:lvl7pPr marL="914400" algn="l" rtl="0" eaLnBrk="1" fontAlgn="base" hangingPunct="1">
        <a:spcBef>
          <a:spcPct val="0"/>
        </a:spcBef>
        <a:spcAft>
          <a:spcPct val="0"/>
        </a:spcAft>
        <a:defRPr sz="2400">
          <a:solidFill>
            <a:srgbClr val="003296"/>
          </a:solidFill>
          <a:latin typeface="Arial Black" pitchFamily="34" charset="0"/>
        </a:defRPr>
      </a:lvl7pPr>
      <a:lvl8pPr marL="1371600" algn="l" rtl="0" eaLnBrk="1" fontAlgn="base" hangingPunct="1">
        <a:spcBef>
          <a:spcPct val="0"/>
        </a:spcBef>
        <a:spcAft>
          <a:spcPct val="0"/>
        </a:spcAft>
        <a:defRPr sz="2400">
          <a:solidFill>
            <a:srgbClr val="003296"/>
          </a:solidFill>
          <a:latin typeface="Arial Black" pitchFamily="34" charset="0"/>
        </a:defRPr>
      </a:lvl8pPr>
      <a:lvl9pPr marL="1828800" algn="l" rtl="0" eaLnBrk="1" fontAlgn="base" hangingPunct="1">
        <a:spcBef>
          <a:spcPct val="0"/>
        </a:spcBef>
        <a:spcAft>
          <a:spcPct val="0"/>
        </a:spcAft>
        <a:defRPr sz="2400">
          <a:solidFill>
            <a:srgbClr val="003296"/>
          </a:solidFill>
          <a:latin typeface="Arial Black" pitchFamily="34" charset="0"/>
        </a:defRPr>
      </a:lvl9pPr>
    </p:titleStyle>
    <p:body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19200" y="1066800"/>
            <a:ext cx="9753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7" name="Rectangle 7"/>
          <p:cNvSpPr>
            <a:spLocks noChangeArrowheads="1"/>
          </p:cNvSpPr>
          <p:nvPr/>
        </p:nvSpPr>
        <p:spPr bwMode="auto">
          <a:xfrm>
            <a:off x="0" y="6235700"/>
            <a:ext cx="12192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8" name="Rectangle 9"/>
          <p:cNvSpPr>
            <a:spLocks noChangeArrowheads="1"/>
          </p:cNvSpPr>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9" name="Rectangle 2"/>
          <p:cNvSpPr>
            <a:spLocks noGrp="1" noChangeArrowheads="1"/>
          </p:cNvSpPr>
          <p:nvPr>
            <p:ph type="title"/>
          </p:nvPr>
        </p:nvSpPr>
        <p:spPr bwMode="auto">
          <a:xfrm>
            <a:off x="609600" y="76200"/>
            <a:ext cx="11176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8331200" y="6172200"/>
            <a:ext cx="33528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fontAlgn="base">
              <a:spcBef>
                <a:spcPct val="0"/>
              </a:spcBef>
              <a:spcAft>
                <a:spcPct val="0"/>
              </a:spcAft>
              <a:defRPr/>
            </a:pPr>
            <a:r>
              <a:rPr lang="en-US" dirty="0" smtClean="0">
                <a:solidFill>
                  <a:srgbClr val="000000"/>
                </a:solidFill>
              </a:rPr>
              <a:t>Meeting Title                                                           Date </a:t>
            </a:r>
            <a:endParaRPr lang="en-US" dirty="0">
              <a:solidFill>
                <a:srgbClr val="000000"/>
              </a:solidFill>
            </a:endParaRPr>
          </a:p>
        </p:txBody>
      </p:sp>
      <p:sp>
        <p:nvSpPr>
          <p:cNvPr id="1031"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fld id="{0B1D24C9-3E0E-4BD4-B080-4072BA8C4DD6}" type="slidenum">
              <a:rPr lang="en-US" sz="1200">
                <a:solidFill>
                  <a:srgbClr val="000000"/>
                </a:solidFill>
              </a:rPr>
              <a:pPr algn="ctr" fontAlgn="base">
                <a:spcBef>
                  <a:spcPct val="0"/>
                </a:spcBef>
                <a:spcAft>
                  <a:spcPct val="0"/>
                </a:spcAft>
              </a:pPr>
              <a:t>‹#›</a:t>
            </a:fld>
            <a:endParaRPr lang="en-US" sz="1200" dirty="0">
              <a:solidFill>
                <a:srgbClr val="000000"/>
              </a:solidFill>
            </a:endParaRPr>
          </a:p>
        </p:txBody>
      </p:sp>
      <p:sp>
        <p:nvSpPr>
          <p:cNvPr id="1032" name="Text Box 20"/>
          <p:cNvSpPr txBox="1">
            <a:spLocks noChangeArrowheads="1"/>
          </p:cNvSpPr>
          <p:nvPr/>
        </p:nvSpPr>
        <p:spPr bwMode="auto">
          <a:xfrm>
            <a:off x="0" y="822326"/>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1033" name="Text Box 21"/>
          <p:cNvSpPr txBox="1">
            <a:spLocks noChangeArrowheads="1"/>
          </p:cNvSpPr>
          <p:nvPr/>
        </p:nvSpPr>
        <p:spPr bwMode="auto">
          <a:xfrm>
            <a:off x="0" y="6049964"/>
            <a:ext cx="12192000" cy="46037"/>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6172200"/>
            <a:ext cx="2180032" cy="548640"/>
          </a:xfrm>
          <a:prstGeom prst="rect">
            <a:avLst/>
          </a:prstGeom>
        </p:spPr>
      </p:pic>
    </p:spTree>
    <p:extLst>
      <p:ext uri="{BB962C8B-B14F-4D97-AF65-F5344CB8AC3E}">
        <p14:creationId xmlns:p14="http://schemas.microsoft.com/office/powerpoint/2010/main" val="2432987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rgbClr val="003296"/>
          </a:solidFill>
          <a:latin typeface="+mj-lt"/>
          <a:ea typeface="+mj-ea"/>
          <a:cs typeface="+mj-cs"/>
        </a:defRPr>
      </a:lvl1pPr>
      <a:lvl2pPr algn="l" rtl="0" eaLnBrk="1" fontAlgn="base" hangingPunct="1">
        <a:spcBef>
          <a:spcPct val="0"/>
        </a:spcBef>
        <a:spcAft>
          <a:spcPct val="0"/>
        </a:spcAft>
        <a:defRPr sz="2400">
          <a:solidFill>
            <a:srgbClr val="003296"/>
          </a:solidFill>
          <a:latin typeface="Arial Black" pitchFamily="34" charset="0"/>
        </a:defRPr>
      </a:lvl2pPr>
      <a:lvl3pPr algn="l" rtl="0" eaLnBrk="1" fontAlgn="base" hangingPunct="1">
        <a:spcBef>
          <a:spcPct val="0"/>
        </a:spcBef>
        <a:spcAft>
          <a:spcPct val="0"/>
        </a:spcAft>
        <a:defRPr sz="2400">
          <a:solidFill>
            <a:srgbClr val="003296"/>
          </a:solidFill>
          <a:latin typeface="Arial Black" pitchFamily="34" charset="0"/>
        </a:defRPr>
      </a:lvl3pPr>
      <a:lvl4pPr algn="l" rtl="0" eaLnBrk="1" fontAlgn="base" hangingPunct="1">
        <a:spcBef>
          <a:spcPct val="0"/>
        </a:spcBef>
        <a:spcAft>
          <a:spcPct val="0"/>
        </a:spcAft>
        <a:defRPr sz="2400">
          <a:solidFill>
            <a:srgbClr val="003296"/>
          </a:solidFill>
          <a:latin typeface="Arial Black" pitchFamily="34" charset="0"/>
        </a:defRPr>
      </a:lvl4pPr>
      <a:lvl5pPr algn="l" rtl="0" eaLnBrk="1" fontAlgn="base" hangingPunct="1">
        <a:spcBef>
          <a:spcPct val="0"/>
        </a:spcBef>
        <a:spcAft>
          <a:spcPct val="0"/>
        </a:spcAft>
        <a:defRPr sz="2400">
          <a:solidFill>
            <a:srgbClr val="003296"/>
          </a:solidFill>
          <a:latin typeface="Arial Black" pitchFamily="34" charset="0"/>
        </a:defRPr>
      </a:lvl5pPr>
      <a:lvl6pPr marL="457200" algn="l" rtl="0" eaLnBrk="1" fontAlgn="base" hangingPunct="1">
        <a:spcBef>
          <a:spcPct val="0"/>
        </a:spcBef>
        <a:spcAft>
          <a:spcPct val="0"/>
        </a:spcAft>
        <a:defRPr sz="2400">
          <a:solidFill>
            <a:srgbClr val="003296"/>
          </a:solidFill>
          <a:latin typeface="Arial Black" pitchFamily="34" charset="0"/>
        </a:defRPr>
      </a:lvl6pPr>
      <a:lvl7pPr marL="914400" algn="l" rtl="0" eaLnBrk="1" fontAlgn="base" hangingPunct="1">
        <a:spcBef>
          <a:spcPct val="0"/>
        </a:spcBef>
        <a:spcAft>
          <a:spcPct val="0"/>
        </a:spcAft>
        <a:defRPr sz="2400">
          <a:solidFill>
            <a:srgbClr val="003296"/>
          </a:solidFill>
          <a:latin typeface="Arial Black" pitchFamily="34" charset="0"/>
        </a:defRPr>
      </a:lvl7pPr>
      <a:lvl8pPr marL="1371600" algn="l" rtl="0" eaLnBrk="1" fontAlgn="base" hangingPunct="1">
        <a:spcBef>
          <a:spcPct val="0"/>
        </a:spcBef>
        <a:spcAft>
          <a:spcPct val="0"/>
        </a:spcAft>
        <a:defRPr sz="2400">
          <a:solidFill>
            <a:srgbClr val="003296"/>
          </a:solidFill>
          <a:latin typeface="Arial Black" pitchFamily="34" charset="0"/>
        </a:defRPr>
      </a:lvl8pPr>
      <a:lvl9pPr marL="1828800" algn="l" rtl="0" eaLnBrk="1" fontAlgn="base" hangingPunct="1">
        <a:spcBef>
          <a:spcPct val="0"/>
        </a:spcBef>
        <a:spcAft>
          <a:spcPct val="0"/>
        </a:spcAft>
        <a:defRPr sz="2400">
          <a:solidFill>
            <a:srgbClr val="003296"/>
          </a:solidFill>
          <a:latin typeface="Arial Black" pitchFamily="34" charset="0"/>
        </a:defRPr>
      </a:lvl9pPr>
    </p:titleStyle>
    <p:body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19200" y="1066800"/>
            <a:ext cx="9753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7" name="Rectangle 7"/>
          <p:cNvSpPr>
            <a:spLocks noChangeArrowheads="1"/>
          </p:cNvSpPr>
          <p:nvPr/>
        </p:nvSpPr>
        <p:spPr bwMode="auto">
          <a:xfrm>
            <a:off x="0" y="6235700"/>
            <a:ext cx="12192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8" name="Rectangle 9"/>
          <p:cNvSpPr>
            <a:spLocks noChangeArrowheads="1"/>
          </p:cNvSpPr>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9" name="Rectangle 2"/>
          <p:cNvSpPr>
            <a:spLocks noGrp="1" noChangeArrowheads="1"/>
          </p:cNvSpPr>
          <p:nvPr>
            <p:ph type="title"/>
          </p:nvPr>
        </p:nvSpPr>
        <p:spPr bwMode="auto">
          <a:xfrm>
            <a:off x="609600" y="76200"/>
            <a:ext cx="11176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8331200" y="6172200"/>
            <a:ext cx="33528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fontAlgn="base">
              <a:spcBef>
                <a:spcPct val="0"/>
              </a:spcBef>
              <a:spcAft>
                <a:spcPct val="0"/>
              </a:spcAft>
              <a:defRPr/>
            </a:pPr>
            <a:r>
              <a:rPr lang="en-US" dirty="0" smtClean="0">
                <a:solidFill>
                  <a:srgbClr val="000000"/>
                </a:solidFill>
              </a:rPr>
              <a:t>Meeting Title                                                           Date </a:t>
            </a:r>
            <a:endParaRPr lang="en-US" dirty="0">
              <a:solidFill>
                <a:srgbClr val="000000"/>
              </a:solidFill>
            </a:endParaRPr>
          </a:p>
        </p:txBody>
      </p:sp>
      <p:sp>
        <p:nvSpPr>
          <p:cNvPr id="1031"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fld id="{0B1D24C9-3E0E-4BD4-B080-4072BA8C4DD6}" type="slidenum">
              <a:rPr lang="en-US" sz="1200">
                <a:solidFill>
                  <a:srgbClr val="000000"/>
                </a:solidFill>
              </a:rPr>
              <a:pPr algn="ctr" fontAlgn="base">
                <a:spcBef>
                  <a:spcPct val="0"/>
                </a:spcBef>
                <a:spcAft>
                  <a:spcPct val="0"/>
                </a:spcAft>
              </a:pPr>
              <a:t>‹#›</a:t>
            </a:fld>
            <a:endParaRPr lang="en-US" sz="1200" dirty="0">
              <a:solidFill>
                <a:srgbClr val="000000"/>
              </a:solidFill>
            </a:endParaRPr>
          </a:p>
        </p:txBody>
      </p:sp>
      <p:sp>
        <p:nvSpPr>
          <p:cNvPr id="1032" name="Text Box 20"/>
          <p:cNvSpPr txBox="1">
            <a:spLocks noChangeArrowheads="1"/>
          </p:cNvSpPr>
          <p:nvPr/>
        </p:nvSpPr>
        <p:spPr bwMode="auto">
          <a:xfrm>
            <a:off x="0" y="822326"/>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1033" name="Text Box 21"/>
          <p:cNvSpPr txBox="1">
            <a:spLocks noChangeArrowheads="1"/>
          </p:cNvSpPr>
          <p:nvPr/>
        </p:nvSpPr>
        <p:spPr bwMode="auto">
          <a:xfrm>
            <a:off x="0" y="6049964"/>
            <a:ext cx="12192000" cy="46037"/>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6172200"/>
            <a:ext cx="2180032" cy="548640"/>
          </a:xfrm>
          <a:prstGeom prst="rect">
            <a:avLst/>
          </a:prstGeom>
        </p:spPr>
      </p:pic>
    </p:spTree>
    <p:extLst>
      <p:ext uri="{BB962C8B-B14F-4D97-AF65-F5344CB8AC3E}">
        <p14:creationId xmlns:p14="http://schemas.microsoft.com/office/powerpoint/2010/main" val="35322609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rgbClr val="003296"/>
          </a:solidFill>
          <a:latin typeface="+mj-lt"/>
          <a:ea typeface="+mj-ea"/>
          <a:cs typeface="+mj-cs"/>
        </a:defRPr>
      </a:lvl1pPr>
      <a:lvl2pPr algn="l" rtl="0" eaLnBrk="1" fontAlgn="base" hangingPunct="1">
        <a:spcBef>
          <a:spcPct val="0"/>
        </a:spcBef>
        <a:spcAft>
          <a:spcPct val="0"/>
        </a:spcAft>
        <a:defRPr sz="2400">
          <a:solidFill>
            <a:srgbClr val="003296"/>
          </a:solidFill>
          <a:latin typeface="Arial Black" pitchFamily="34" charset="0"/>
        </a:defRPr>
      </a:lvl2pPr>
      <a:lvl3pPr algn="l" rtl="0" eaLnBrk="1" fontAlgn="base" hangingPunct="1">
        <a:spcBef>
          <a:spcPct val="0"/>
        </a:spcBef>
        <a:spcAft>
          <a:spcPct val="0"/>
        </a:spcAft>
        <a:defRPr sz="2400">
          <a:solidFill>
            <a:srgbClr val="003296"/>
          </a:solidFill>
          <a:latin typeface="Arial Black" pitchFamily="34" charset="0"/>
        </a:defRPr>
      </a:lvl3pPr>
      <a:lvl4pPr algn="l" rtl="0" eaLnBrk="1" fontAlgn="base" hangingPunct="1">
        <a:spcBef>
          <a:spcPct val="0"/>
        </a:spcBef>
        <a:spcAft>
          <a:spcPct val="0"/>
        </a:spcAft>
        <a:defRPr sz="2400">
          <a:solidFill>
            <a:srgbClr val="003296"/>
          </a:solidFill>
          <a:latin typeface="Arial Black" pitchFamily="34" charset="0"/>
        </a:defRPr>
      </a:lvl4pPr>
      <a:lvl5pPr algn="l" rtl="0" eaLnBrk="1" fontAlgn="base" hangingPunct="1">
        <a:spcBef>
          <a:spcPct val="0"/>
        </a:spcBef>
        <a:spcAft>
          <a:spcPct val="0"/>
        </a:spcAft>
        <a:defRPr sz="2400">
          <a:solidFill>
            <a:srgbClr val="003296"/>
          </a:solidFill>
          <a:latin typeface="Arial Black" pitchFamily="34" charset="0"/>
        </a:defRPr>
      </a:lvl5pPr>
      <a:lvl6pPr marL="457200" algn="l" rtl="0" eaLnBrk="1" fontAlgn="base" hangingPunct="1">
        <a:spcBef>
          <a:spcPct val="0"/>
        </a:spcBef>
        <a:spcAft>
          <a:spcPct val="0"/>
        </a:spcAft>
        <a:defRPr sz="2400">
          <a:solidFill>
            <a:srgbClr val="003296"/>
          </a:solidFill>
          <a:latin typeface="Arial Black" pitchFamily="34" charset="0"/>
        </a:defRPr>
      </a:lvl6pPr>
      <a:lvl7pPr marL="914400" algn="l" rtl="0" eaLnBrk="1" fontAlgn="base" hangingPunct="1">
        <a:spcBef>
          <a:spcPct val="0"/>
        </a:spcBef>
        <a:spcAft>
          <a:spcPct val="0"/>
        </a:spcAft>
        <a:defRPr sz="2400">
          <a:solidFill>
            <a:srgbClr val="003296"/>
          </a:solidFill>
          <a:latin typeface="Arial Black" pitchFamily="34" charset="0"/>
        </a:defRPr>
      </a:lvl7pPr>
      <a:lvl8pPr marL="1371600" algn="l" rtl="0" eaLnBrk="1" fontAlgn="base" hangingPunct="1">
        <a:spcBef>
          <a:spcPct val="0"/>
        </a:spcBef>
        <a:spcAft>
          <a:spcPct val="0"/>
        </a:spcAft>
        <a:defRPr sz="2400">
          <a:solidFill>
            <a:srgbClr val="003296"/>
          </a:solidFill>
          <a:latin typeface="Arial Black" pitchFamily="34" charset="0"/>
        </a:defRPr>
      </a:lvl8pPr>
      <a:lvl9pPr marL="1828800" algn="l" rtl="0" eaLnBrk="1" fontAlgn="base" hangingPunct="1">
        <a:spcBef>
          <a:spcPct val="0"/>
        </a:spcBef>
        <a:spcAft>
          <a:spcPct val="0"/>
        </a:spcAft>
        <a:defRPr sz="2400">
          <a:solidFill>
            <a:srgbClr val="003296"/>
          </a:solidFill>
          <a:latin typeface="Arial Black" pitchFamily="34" charset="0"/>
        </a:defRPr>
      </a:lvl9pPr>
    </p:titleStyle>
    <p:body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19200" y="1066800"/>
            <a:ext cx="9753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7" name="Rectangle 7"/>
          <p:cNvSpPr>
            <a:spLocks noChangeArrowheads="1"/>
          </p:cNvSpPr>
          <p:nvPr/>
        </p:nvSpPr>
        <p:spPr bwMode="auto">
          <a:xfrm>
            <a:off x="0" y="6235700"/>
            <a:ext cx="12192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8" name="Rectangle 9"/>
          <p:cNvSpPr>
            <a:spLocks noChangeArrowheads="1"/>
          </p:cNvSpPr>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9" name="Rectangle 2"/>
          <p:cNvSpPr>
            <a:spLocks noGrp="1" noChangeArrowheads="1"/>
          </p:cNvSpPr>
          <p:nvPr>
            <p:ph type="title"/>
          </p:nvPr>
        </p:nvSpPr>
        <p:spPr bwMode="auto">
          <a:xfrm>
            <a:off x="609600" y="76200"/>
            <a:ext cx="11176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8331200" y="6172200"/>
            <a:ext cx="33528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fontAlgn="base">
              <a:spcBef>
                <a:spcPct val="0"/>
              </a:spcBef>
              <a:spcAft>
                <a:spcPct val="0"/>
              </a:spcAft>
              <a:defRPr/>
            </a:pPr>
            <a:r>
              <a:rPr lang="en-US" dirty="0" smtClean="0">
                <a:solidFill>
                  <a:srgbClr val="000000"/>
                </a:solidFill>
              </a:rPr>
              <a:t>Meeting Title                                                           Date </a:t>
            </a:r>
            <a:endParaRPr lang="en-US" dirty="0">
              <a:solidFill>
                <a:srgbClr val="000000"/>
              </a:solidFill>
            </a:endParaRPr>
          </a:p>
        </p:txBody>
      </p:sp>
      <p:sp>
        <p:nvSpPr>
          <p:cNvPr id="1031"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fld id="{0B1D24C9-3E0E-4BD4-B080-4072BA8C4DD6}" type="slidenum">
              <a:rPr lang="en-US" sz="1200">
                <a:solidFill>
                  <a:srgbClr val="000000"/>
                </a:solidFill>
              </a:rPr>
              <a:pPr algn="ctr" fontAlgn="base">
                <a:spcBef>
                  <a:spcPct val="0"/>
                </a:spcBef>
                <a:spcAft>
                  <a:spcPct val="0"/>
                </a:spcAft>
              </a:pPr>
              <a:t>‹#›</a:t>
            </a:fld>
            <a:endParaRPr lang="en-US" sz="1200" dirty="0">
              <a:solidFill>
                <a:srgbClr val="000000"/>
              </a:solidFill>
            </a:endParaRPr>
          </a:p>
        </p:txBody>
      </p:sp>
      <p:sp>
        <p:nvSpPr>
          <p:cNvPr id="1032" name="Text Box 20"/>
          <p:cNvSpPr txBox="1">
            <a:spLocks noChangeArrowheads="1"/>
          </p:cNvSpPr>
          <p:nvPr/>
        </p:nvSpPr>
        <p:spPr bwMode="auto">
          <a:xfrm>
            <a:off x="0" y="822326"/>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1033" name="Text Box 21"/>
          <p:cNvSpPr txBox="1">
            <a:spLocks noChangeArrowheads="1"/>
          </p:cNvSpPr>
          <p:nvPr/>
        </p:nvSpPr>
        <p:spPr bwMode="auto">
          <a:xfrm>
            <a:off x="0" y="6049964"/>
            <a:ext cx="12192000" cy="46037"/>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6172200"/>
            <a:ext cx="2180032" cy="548640"/>
          </a:xfrm>
          <a:prstGeom prst="rect">
            <a:avLst/>
          </a:prstGeom>
        </p:spPr>
      </p:pic>
    </p:spTree>
    <p:extLst>
      <p:ext uri="{BB962C8B-B14F-4D97-AF65-F5344CB8AC3E}">
        <p14:creationId xmlns:p14="http://schemas.microsoft.com/office/powerpoint/2010/main" val="39991846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rgbClr val="003296"/>
          </a:solidFill>
          <a:latin typeface="+mj-lt"/>
          <a:ea typeface="+mj-ea"/>
          <a:cs typeface="+mj-cs"/>
        </a:defRPr>
      </a:lvl1pPr>
      <a:lvl2pPr algn="l" rtl="0" eaLnBrk="1" fontAlgn="base" hangingPunct="1">
        <a:spcBef>
          <a:spcPct val="0"/>
        </a:spcBef>
        <a:spcAft>
          <a:spcPct val="0"/>
        </a:spcAft>
        <a:defRPr sz="2400">
          <a:solidFill>
            <a:srgbClr val="003296"/>
          </a:solidFill>
          <a:latin typeface="Arial Black" pitchFamily="34" charset="0"/>
        </a:defRPr>
      </a:lvl2pPr>
      <a:lvl3pPr algn="l" rtl="0" eaLnBrk="1" fontAlgn="base" hangingPunct="1">
        <a:spcBef>
          <a:spcPct val="0"/>
        </a:spcBef>
        <a:spcAft>
          <a:spcPct val="0"/>
        </a:spcAft>
        <a:defRPr sz="2400">
          <a:solidFill>
            <a:srgbClr val="003296"/>
          </a:solidFill>
          <a:latin typeface="Arial Black" pitchFamily="34" charset="0"/>
        </a:defRPr>
      </a:lvl3pPr>
      <a:lvl4pPr algn="l" rtl="0" eaLnBrk="1" fontAlgn="base" hangingPunct="1">
        <a:spcBef>
          <a:spcPct val="0"/>
        </a:spcBef>
        <a:spcAft>
          <a:spcPct val="0"/>
        </a:spcAft>
        <a:defRPr sz="2400">
          <a:solidFill>
            <a:srgbClr val="003296"/>
          </a:solidFill>
          <a:latin typeface="Arial Black" pitchFamily="34" charset="0"/>
        </a:defRPr>
      </a:lvl4pPr>
      <a:lvl5pPr algn="l" rtl="0" eaLnBrk="1" fontAlgn="base" hangingPunct="1">
        <a:spcBef>
          <a:spcPct val="0"/>
        </a:spcBef>
        <a:spcAft>
          <a:spcPct val="0"/>
        </a:spcAft>
        <a:defRPr sz="2400">
          <a:solidFill>
            <a:srgbClr val="003296"/>
          </a:solidFill>
          <a:latin typeface="Arial Black" pitchFamily="34" charset="0"/>
        </a:defRPr>
      </a:lvl5pPr>
      <a:lvl6pPr marL="457200" algn="l" rtl="0" eaLnBrk="1" fontAlgn="base" hangingPunct="1">
        <a:spcBef>
          <a:spcPct val="0"/>
        </a:spcBef>
        <a:spcAft>
          <a:spcPct val="0"/>
        </a:spcAft>
        <a:defRPr sz="2400">
          <a:solidFill>
            <a:srgbClr val="003296"/>
          </a:solidFill>
          <a:latin typeface="Arial Black" pitchFamily="34" charset="0"/>
        </a:defRPr>
      </a:lvl6pPr>
      <a:lvl7pPr marL="914400" algn="l" rtl="0" eaLnBrk="1" fontAlgn="base" hangingPunct="1">
        <a:spcBef>
          <a:spcPct val="0"/>
        </a:spcBef>
        <a:spcAft>
          <a:spcPct val="0"/>
        </a:spcAft>
        <a:defRPr sz="2400">
          <a:solidFill>
            <a:srgbClr val="003296"/>
          </a:solidFill>
          <a:latin typeface="Arial Black" pitchFamily="34" charset="0"/>
        </a:defRPr>
      </a:lvl7pPr>
      <a:lvl8pPr marL="1371600" algn="l" rtl="0" eaLnBrk="1" fontAlgn="base" hangingPunct="1">
        <a:spcBef>
          <a:spcPct val="0"/>
        </a:spcBef>
        <a:spcAft>
          <a:spcPct val="0"/>
        </a:spcAft>
        <a:defRPr sz="2400">
          <a:solidFill>
            <a:srgbClr val="003296"/>
          </a:solidFill>
          <a:latin typeface="Arial Black" pitchFamily="34" charset="0"/>
        </a:defRPr>
      </a:lvl8pPr>
      <a:lvl9pPr marL="1828800" algn="l" rtl="0" eaLnBrk="1" fontAlgn="base" hangingPunct="1">
        <a:spcBef>
          <a:spcPct val="0"/>
        </a:spcBef>
        <a:spcAft>
          <a:spcPct val="0"/>
        </a:spcAft>
        <a:defRPr sz="2400">
          <a:solidFill>
            <a:srgbClr val="003296"/>
          </a:solidFill>
          <a:latin typeface="Arial Black" pitchFamily="34" charset="0"/>
        </a:defRPr>
      </a:lvl9pPr>
    </p:titleStyle>
    <p:body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19200" y="1066800"/>
            <a:ext cx="9753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7" name="Rectangle 7"/>
          <p:cNvSpPr>
            <a:spLocks noChangeArrowheads="1"/>
          </p:cNvSpPr>
          <p:nvPr/>
        </p:nvSpPr>
        <p:spPr bwMode="auto">
          <a:xfrm>
            <a:off x="0" y="6235700"/>
            <a:ext cx="12192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8" name="Rectangle 9"/>
          <p:cNvSpPr>
            <a:spLocks noChangeArrowheads="1"/>
          </p:cNvSpPr>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dirty="0">
              <a:solidFill>
                <a:srgbClr val="000000"/>
              </a:solidFill>
            </a:endParaRPr>
          </a:p>
        </p:txBody>
      </p:sp>
      <p:sp>
        <p:nvSpPr>
          <p:cNvPr id="1029" name="Rectangle 2"/>
          <p:cNvSpPr>
            <a:spLocks noGrp="1" noChangeArrowheads="1"/>
          </p:cNvSpPr>
          <p:nvPr>
            <p:ph type="title"/>
          </p:nvPr>
        </p:nvSpPr>
        <p:spPr bwMode="auto">
          <a:xfrm>
            <a:off x="609600" y="76200"/>
            <a:ext cx="11176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8331200" y="6172200"/>
            <a:ext cx="33528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fontAlgn="base">
              <a:spcBef>
                <a:spcPct val="0"/>
              </a:spcBef>
              <a:spcAft>
                <a:spcPct val="0"/>
              </a:spcAft>
              <a:defRPr/>
            </a:pPr>
            <a:r>
              <a:rPr lang="en-US" dirty="0" smtClean="0">
                <a:solidFill>
                  <a:srgbClr val="000000"/>
                </a:solidFill>
              </a:rPr>
              <a:t>Meeting Title                                                           Date </a:t>
            </a:r>
            <a:endParaRPr lang="en-US" dirty="0">
              <a:solidFill>
                <a:srgbClr val="000000"/>
              </a:solidFill>
            </a:endParaRPr>
          </a:p>
        </p:txBody>
      </p:sp>
      <p:sp>
        <p:nvSpPr>
          <p:cNvPr id="1031"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fld id="{0B1D24C9-3E0E-4BD4-B080-4072BA8C4DD6}" type="slidenum">
              <a:rPr lang="en-US" sz="1200">
                <a:solidFill>
                  <a:srgbClr val="000000"/>
                </a:solidFill>
              </a:rPr>
              <a:pPr algn="ctr" fontAlgn="base">
                <a:spcBef>
                  <a:spcPct val="0"/>
                </a:spcBef>
                <a:spcAft>
                  <a:spcPct val="0"/>
                </a:spcAft>
              </a:pPr>
              <a:t>‹#›</a:t>
            </a:fld>
            <a:endParaRPr lang="en-US" sz="1200" dirty="0">
              <a:solidFill>
                <a:srgbClr val="000000"/>
              </a:solidFill>
            </a:endParaRPr>
          </a:p>
        </p:txBody>
      </p:sp>
      <p:sp>
        <p:nvSpPr>
          <p:cNvPr id="1032" name="Text Box 20"/>
          <p:cNvSpPr txBox="1">
            <a:spLocks noChangeArrowheads="1"/>
          </p:cNvSpPr>
          <p:nvPr/>
        </p:nvSpPr>
        <p:spPr bwMode="auto">
          <a:xfrm>
            <a:off x="0" y="822326"/>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1033" name="Text Box 21"/>
          <p:cNvSpPr txBox="1">
            <a:spLocks noChangeArrowheads="1"/>
          </p:cNvSpPr>
          <p:nvPr/>
        </p:nvSpPr>
        <p:spPr bwMode="auto">
          <a:xfrm>
            <a:off x="0" y="6049964"/>
            <a:ext cx="12192000" cy="46037"/>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6172200"/>
            <a:ext cx="2180032" cy="548640"/>
          </a:xfrm>
          <a:prstGeom prst="rect">
            <a:avLst/>
          </a:prstGeom>
        </p:spPr>
      </p:pic>
    </p:spTree>
    <p:extLst>
      <p:ext uri="{BB962C8B-B14F-4D97-AF65-F5344CB8AC3E}">
        <p14:creationId xmlns:p14="http://schemas.microsoft.com/office/powerpoint/2010/main" val="207609959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rgbClr val="003296"/>
          </a:solidFill>
          <a:latin typeface="+mj-lt"/>
          <a:ea typeface="+mj-ea"/>
          <a:cs typeface="+mj-cs"/>
        </a:defRPr>
      </a:lvl1pPr>
      <a:lvl2pPr algn="l" rtl="0" eaLnBrk="1" fontAlgn="base" hangingPunct="1">
        <a:spcBef>
          <a:spcPct val="0"/>
        </a:spcBef>
        <a:spcAft>
          <a:spcPct val="0"/>
        </a:spcAft>
        <a:defRPr sz="2400">
          <a:solidFill>
            <a:srgbClr val="003296"/>
          </a:solidFill>
          <a:latin typeface="Arial Black" pitchFamily="34" charset="0"/>
        </a:defRPr>
      </a:lvl2pPr>
      <a:lvl3pPr algn="l" rtl="0" eaLnBrk="1" fontAlgn="base" hangingPunct="1">
        <a:spcBef>
          <a:spcPct val="0"/>
        </a:spcBef>
        <a:spcAft>
          <a:spcPct val="0"/>
        </a:spcAft>
        <a:defRPr sz="2400">
          <a:solidFill>
            <a:srgbClr val="003296"/>
          </a:solidFill>
          <a:latin typeface="Arial Black" pitchFamily="34" charset="0"/>
        </a:defRPr>
      </a:lvl3pPr>
      <a:lvl4pPr algn="l" rtl="0" eaLnBrk="1" fontAlgn="base" hangingPunct="1">
        <a:spcBef>
          <a:spcPct val="0"/>
        </a:spcBef>
        <a:spcAft>
          <a:spcPct val="0"/>
        </a:spcAft>
        <a:defRPr sz="2400">
          <a:solidFill>
            <a:srgbClr val="003296"/>
          </a:solidFill>
          <a:latin typeface="Arial Black" pitchFamily="34" charset="0"/>
        </a:defRPr>
      </a:lvl4pPr>
      <a:lvl5pPr algn="l" rtl="0" eaLnBrk="1" fontAlgn="base" hangingPunct="1">
        <a:spcBef>
          <a:spcPct val="0"/>
        </a:spcBef>
        <a:spcAft>
          <a:spcPct val="0"/>
        </a:spcAft>
        <a:defRPr sz="2400">
          <a:solidFill>
            <a:srgbClr val="003296"/>
          </a:solidFill>
          <a:latin typeface="Arial Black" pitchFamily="34" charset="0"/>
        </a:defRPr>
      </a:lvl5pPr>
      <a:lvl6pPr marL="457200" algn="l" rtl="0" eaLnBrk="1" fontAlgn="base" hangingPunct="1">
        <a:spcBef>
          <a:spcPct val="0"/>
        </a:spcBef>
        <a:spcAft>
          <a:spcPct val="0"/>
        </a:spcAft>
        <a:defRPr sz="2400">
          <a:solidFill>
            <a:srgbClr val="003296"/>
          </a:solidFill>
          <a:latin typeface="Arial Black" pitchFamily="34" charset="0"/>
        </a:defRPr>
      </a:lvl6pPr>
      <a:lvl7pPr marL="914400" algn="l" rtl="0" eaLnBrk="1" fontAlgn="base" hangingPunct="1">
        <a:spcBef>
          <a:spcPct val="0"/>
        </a:spcBef>
        <a:spcAft>
          <a:spcPct val="0"/>
        </a:spcAft>
        <a:defRPr sz="2400">
          <a:solidFill>
            <a:srgbClr val="003296"/>
          </a:solidFill>
          <a:latin typeface="Arial Black" pitchFamily="34" charset="0"/>
        </a:defRPr>
      </a:lvl7pPr>
      <a:lvl8pPr marL="1371600" algn="l" rtl="0" eaLnBrk="1" fontAlgn="base" hangingPunct="1">
        <a:spcBef>
          <a:spcPct val="0"/>
        </a:spcBef>
        <a:spcAft>
          <a:spcPct val="0"/>
        </a:spcAft>
        <a:defRPr sz="2400">
          <a:solidFill>
            <a:srgbClr val="003296"/>
          </a:solidFill>
          <a:latin typeface="Arial Black" pitchFamily="34" charset="0"/>
        </a:defRPr>
      </a:lvl8pPr>
      <a:lvl9pPr marL="1828800" algn="l" rtl="0" eaLnBrk="1" fontAlgn="base" hangingPunct="1">
        <a:spcBef>
          <a:spcPct val="0"/>
        </a:spcBef>
        <a:spcAft>
          <a:spcPct val="0"/>
        </a:spcAft>
        <a:defRPr sz="2400">
          <a:solidFill>
            <a:srgbClr val="003296"/>
          </a:solidFill>
          <a:latin typeface="Arial Black" pitchFamily="34" charset="0"/>
        </a:defRPr>
      </a:lvl9pPr>
    </p:titleStyle>
    <p:body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NDSWG Meeting</a:t>
            </a:r>
            <a:endParaRPr lang="en-US" dirty="0"/>
          </a:p>
          <a:p>
            <a:r>
              <a:rPr lang="en-US" dirty="0" smtClean="0"/>
              <a:t>October 16, 2018</a:t>
            </a:r>
            <a:endParaRPr lang="en-US" dirty="0"/>
          </a:p>
          <a:p>
            <a:endParaRPr lang="en-US" dirty="0"/>
          </a:p>
        </p:txBody>
      </p:sp>
      <p:sp>
        <p:nvSpPr>
          <p:cNvPr id="2" name="Title 1"/>
          <p:cNvSpPr>
            <a:spLocks noGrp="1"/>
          </p:cNvSpPr>
          <p:nvPr>
            <p:ph type="ctrTitle"/>
          </p:nvPr>
        </p:nvSpPr>
        <p:spPr>
          <a:xfrm>
            <a:off x="1219200" y="2019300"/>
            <a:ext cx="9753600" cy="1241425"/>
          </a:xfrm>
        </p:spPr>
        <p:txBody>
          <a:bodyPr/>
          <a:lstStyle/>
          <a:p>
            <a:r>
              <a:rPr lang="en-US" dirty="0" smtClean="0"/>
              <a:t>FAC-008 </a:t>
            </a:r>
            <a:r>
              <a:rPr lang="en-US" dirty="0"/>
              <a:t>Activity</a:t>
            </a:r>
            <a:br>
              <a:rPr lang="en-US" dirty="0"/>
            </a:br>
            <a:endParaRPr lang="en-US" dirty="0"/>
          </a:p>
        </p:txBody>
      </p:sp>
      <p:sp>
        <p:nvSpPr>
          <p:cNvPr id="4" name="Footer Placeholder 3"/>
          <p:cNvSpPr>
            <a:spLocks noGrp="1"/>
          </p:cNvSpPr>
          <p:nvPr>
            <p:ph type="ftr" sz="quarter" idx="11"/>
          </p:nvPr>
        </p:nvSpPr>
        <p:spPr/>
        <p:txBody>
          <a:bodyPr/>
          <a:lstStyle/>
          <a:p>
            <a:pPr>
              <a:defRPr/>
            </a:pPr>
            <a:r>
              <a:rPr lang="en-US" dirty="0" smtClean="0">
                <a:solidFill>
                  <a:srgbClr val="FFFFFF"/>
                </a:solidFill>
              </a:rPr>
              <a:t>MRC Meeting                                           December 16, 2015</a:t>
            </a:r>
            <a:endParaRPr lang="en-US" dirty="0">
              <a:solidFill>
                <a:srgbClr val="FFFFFF"/>
              </a:solidFill>
            </a:endParaRPr>
          </a:p>
        </p:txBody>
      </p:sp>
    </p:spTree>
    <p:extLst>
      <p:ext uri="{BB962C8B-B14F-4D97-AF65-F5344CB8AC3E}">
        <p14:creationId xmlns:p14="http://schemas.microsoft.com/office/powerpoint/2010/main" val="4096030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Ratings – FAC-008-3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2285777"/>
              </p:ext>
            </p:extLst>
          </p:nvPr>
        </p:nvGraphicFramePr>
        <p:xfrm>
          <a:off x="1219200" y="1066800"/>
          <a:ext cx="9753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1"/>
          <p:cNvSpPr>
            <a:spLocks noGrp="1"/>
          </p:cNvSpPr>
          <p:nvPr>
            <p:ph type="ftr" sz="quarter" idx="10"/>
          </p:nvPr>
        </p:nvSpPr>
        <p:spPr>
          <a:xfrm>
            <a:off x="8331200" y="6172200"/>
            <a:ext cx="3352800"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NDSWG </a:t>
            </a:r>
            <a:r>
              <a:rPr lang="en-US" dirty="0"/>
              <a:t>Meeting</a:t>
            </a:r>
          </a:p>
          <a:p>
            <a:r>
              <a:rPr lang="en-US" dirty="0" smtClean="0">
                <a:solidFill>
                  <a:srgbClr val="000000"/>
                </a:solidFill>
              </a:rPr>
              <a:t>October 16, </a:t>
            </a:r>
            <a:r>
              <a:rPr lang="en-US" dirty="0">
                <a:solidFill>
                  <a:srgbClr val="000000"/>
                </a:solidFill>
              </a:rPr>
              <a:t>2018</a:t>
            </a:r>
          </a:p>
        </p:txBody>
      </p:sp>
    </p:spTree>
    <p:extLst>
      <p:ext uri="{BB962C8B-B14F-4D97-AF65-F5344CB8AC3E}">
        <p14:creationId xmlns:p14="http://schemas.microsoft.com/office/powerpoint/2010/main" val="865421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FAC-008 Compliance Assessments: January 2016 – July 2018</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5937375"/>
              </p:ext>
            </p:extLst>
          </p:nvPr>
        </p:nvGraphicFramePr>
        <p:xfrm>
          <a:off x="685800" y="990600"/>
          <a:ext cx="10744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00"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t>NDSWG Meeting</a:t>
            </a:r>
          </a:p>
          <a:p>
            <a:r>
              <a:rPr lang="en-US" dirty="0">
                <a:solidFill>
                  <a:srgbClr val="000000"/>
                </a:solidFill>
              </a:rPr>
              <a:t>October 16, 2018</a:t>
            </a:r>
          </a:p>
        </p:txBody>
      </p:sp>
    </p:spTree>
    <p:extLst>
      <p:ext uri="{BB962C8B-B14F-4D97-AF65-F5344CB8AC3E}">
        <p14:creationId xmlns:p14="http://schemas.microsoft.com/office/powerpoint/2010/main" val="232561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FAC-009/FAC-008 Records </a:t>
            </a:r>
            <a:r>
              <a:rPr lang="en-US" dirty="0" smtClean="0"/>
              <a:t>Posted/Filed: 2016 </a:t>
            </a:r>
            <a:r>
              <a:rPr lang="en-US" dirty="0"/>
              <a:t>– </a:t>
            </a:r>
            <a:r>
              <a:rPr lang="en-US" dirty="0" smtClean="0"/>
              <a:t>2017</a:t>
            </a:r>
            <a:endParaRPr lang="en-US" dirty="0"/>
          </a:p>
        </p:txBody>
      </p:sp>
      <p:sp>
        <p:nvSpPr>
          <p:cNvPr id="3" name="Content Placeholder 2"/>
          <p:cNvSpPr>
            <a:spLocks noGrp="1"/>
          </p:cNvSpPr>
          <p:nvPr>
            <p:ph idx="1"/>
          </p:nvPr>
        </p:nvSpPr>
        <p:spPr>
          <a:xfrm>
            <a:off x="700216" y="1032485"/>
            <a:ext cx="10983784" cy="4724400"/>
          </a:xfrm>
        </p:spPr>
        <p:txBody>
          <a:bodyPr/>
          <a:lstStyle/>
          <a:p>
            <a:pPr marL="0" indent="0">
              <a:buNone/>
            </a:pPr>
            <a:r>
              <a:rPr lang="en-US" sz="2000" dirty="0" smtClean="0"/>
              <a:t>Processed in 2016 – 5 Audit Findings | Various Processing Methods for 3 Entities </a:t>
            </a:r>
            <a:endParaRPr lang="en-US" sz="2000" dirty="0"/>
          </a:p>
          <a:p>
            <a:endParaRPr lang="en-US" sz="2000" b="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Processed </a:t>
            </a:r>
            <a:r>
              <a:rPr lang="en-US" sz="2000" dirty="0"/>
              <a:t>in </a:t>
            </a:r>
            <a:r>
              <a:rPr lang="en-US" sz="2000" dirty="0" smtClean="0"/>
              <a:t>2017 </a:t>
            </a:r>
            <a:r>
              <a:rPr lang="en-US" sz="2000" dirty="0"/>
              <a:t>– </a:t>
            </a:r>
            <a:r>
              <a:rPr lang="en-US" sz="2000" dirty="0" smtClean="0"/>
              <a:t>15 Audit Findings | 1 SNOP Agreement for 5 Affiliated Entities </a:t>
            </a:r>
            <a:endParaRPr lang="en-US" sz="2000" dirty="0"/>
          </a:p>
          <a:p>
            <a:endParaRPr lang="en-US" sz="2000" b="0" dirty="0" smtClean="0"/>
          </a:p>
          <a:p>
            <a:endParaRPr lang="en-US" sz="2000" b="0"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r>
              <a:rPr lang="en-US" dirty="0"/>
              <a:t>NDSWG Meeting</a:t>
            </a:r>
          </a:p>
          <a:p>
            <a:r>
              <a:rPr lang="en-US" dirty="0">
                <a:solidFill>
                  <a:srgbClr val="000000"/>
                </a:solidFill>
              </a:rPr>
              <a:t>October 16, 2018</a:t>
            </a:r>
          </a:p>
        </p:txBody>
      </p:sp>
      <p:graphicFrame>
        <p:nvGraphicFramePr>
          <p:cNvPr id="6" name="Table 5"/>
          <p:cNvGraphicFramePr>
            <a:graphicFrameLocks noGrp="1"/>
          </p:cNvGraphicFramePr>
          <p:nvPr>
            <p:extLst>
              <p:ext uri="{D42A27DB-BD31-4B8C-83A1-F6EECF244321}">
                <p14:modId xmlns:p14="http://schemas.microsoft.com/office/powerpoint/2010/main" val="3813602566"/>
              </p:ext>
            </p:extLst>
          </p:nvPr>
        </p:nvGraphicFramePr>
        <p:xfrm>
          <a:off x="832022" y="1517113"/>
          <a:ext cx="10470563" cy="1341120"/>
        </p:xfrm>
        <a:graphic>
          <a:graphicData uri="http://schemas.openxmlformats.org/drawingml/2006/table">
            <a:tbl>
              <a:tblPr firstRow="1" bandRow="1">
                <a:tableStyleId>{5C22544A-7EE6-4342-B048-85BDC9FD1C3A}</a:tableStyleId>
              </a:tblPr>
              <a:tblGrid>
                <a:gridCol w="2636108">
                  <a:extLst>
                    <a:ext uri="{9D8B030D-6E8A-4147-A177-3AD203B41FA5}">
                      <a16:colId xmlns:a16="http://schemas.microsoft.com/office/drawing/2014/main" val="3737477994"/>
                    </a:ext>
                  </a:extLst>
                </a:gridCol>
                <a:gridCol w="2288279">
                  <a:extLst>
                    <a:ext uri="{9D8B030D-6E8A-4147-A177-3AD203B41FA5}">
                      <a16:colId xmlns:a16="http://schemas.microsoft.com/office/drawing/2014/main" val="204110239"/>
                    </a:ext>
                  </a:extLst>
                </a:gridCol>
                <a:gridCol w="5546176">
                  <a:extLst>
                    <a:ext uri="{9D8B030D-6E8A-4147-A177-3AD203B41FA5}">
                      <a16:colId xmlns:a16="http://schemas.microsoft.com/office/drawing/2014/main" val="3777670838"/>
                    </a:ext>
                  </a:extLst>
                </a:gridCol>
              </a:tblGrid>
              <a:tr h="290895">
                <a:tc>
                  <a:txBody>
                    <a:bodyPr/>
                    <a:lstStyle/>
                    <a:p>
                      <a:pPr algn="ctr"/>
                      <a:r>
                        <a:rPr lang="en-US" sz="1600" dirty="0" smtClean="0">
                          <a:solidFill>
                            <a:schemeClr val="tx2"/>
                          </a:solidFill>
                        </a:rPr>
                        <a:t>Standard Requirement</a:t>
                      </a:r>
                      <a:endParaRPr lang="en-US" sz="1600" dirty="0">
                        <a:solidFill>
                          <a:schemeClr val="tx2"/>
                        </a:solidFill>
                      </a:endParaRPr>
                    </a:p>
                  </a:txBody>
                  <a:tcPr/>
                </a:tc>
                <a:tc>
                  <a:txBody>
                    <a:bodyPr/>
                    <a:lstStyle/>
                    <a:p>
                      <a:pPr algn="ctr"/>
                      <a:r>
                        <a:rPr lang="en-US" sz="1600" dirty="0" smtClean="0">
                          <a:solidFill>
                            <a:schemeClr val="tx2"/>
                          </a:solidFill>
                        </a:rPr>
                        <a:t>Number of Record(s)</a:t>
                      </a:r>
                      <a:endParaRPr lang="en-US" sz="1600" dirty="0">
                        <a:solidFill>
                          <a:schemeClr val="tx2"/>
                        </a:solidFill>
                      </a:endParaRPr>
                    </a:p>
                  </a:txBody>
                  <a:tcPr/>
                </a:tc>
                <a:tc>
                  <a:txBody>
                    <a:bodyPr/>
                    <a:lstStyle/>
                    <a:p>
                      <a:pPr algn="ctr"/>
                      <a:r>
                        <a:rPr lang="en-US" sz="1600" dirty="0" smtClean="0">
                          <a:solidFill>
                            <a:schemeClr val="tx2"/>
                          </a:solidFill>
                        </a:rPr>
                        <a:t>Risk</a:t>
                      </a:r>
                      <a:r>
                        <a:rPr lang="en-US" sz="1600" baseline="0" dirty="0" smtClean="0">
                          <a:solidFill>
                            <a:schemeClr val="tx2"/>
                          </a:solidFill>
                        </a:rPr>
                        <a:t> and </a:t>
                      </a:r>
                      <a:r>
                        <a:rPr lang="en-US" sz="1600" dirty="0" smtClean="0">
                          <a:solidFill>
                            <a:schemeClr val="tx2"/>
                          </a:solidFill>
                        </a:rPr>
                        <a:t>Processing</a:t>
                      </a:r>
                      <a:r>
                        <a:rPr lang="en-US" sz="1600" baseline="0" dirty="0" smtClean="0">
                          <a:solidFill>
                            <a:schemeClr val="tx2"/>
                          </a:solidFill>
                        </a:rPr>
                        <a:t> Information</a:t>
                      </a:r>
                      <a:endParaRPr lang="en-US" sz="1600" dirty="0">
                        <a:solidFill>
                          <a:schemeClr val="tx2"/>
                        </a:solidFill>
                      </a:endParaRPr>
                    </a:p>
                  </a:txBody>
                  <a:tcPr/>
                </a:tc>
                <a:extLst>
                  <a:ext uri="{0D108BD9-81ED-4DB2-BD59-A6C34878D82A}">
                    <a16:rowId xmlns:a16="http://schemas.microsoft.com/office/drawing/2014/main" val="1441602892"/>
                  </a:ext>
                </a:extLst>
              </a:tr>
              <a:tr h="290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FAC-009-1 R1</a:t>
                      </a:r>
                      <a:endParaRPr lang="en-US" sz="1600" dirty="0"/>
                    </a:p>
                  </a:txBody>
                  <a:tcPr/>
                </a:tc>
                <a:tc>
                  <a:txBody>
                    <a:bodyPr/>
                    <a:lstStyle/>
                    <a:p>
                      <a:pPr algn="ctr"/>
                      <a:r>
                        <a:rPr lang="en-US" sz="1600" dirty="0" smtClean="0"/>
                        <a:t>3</a:t>
                      </a:r>
                      <a:endParaRPr lang="en-US" sz="1600" dirty="0"/>
                    </a:p>
                  </a:txBody>
                  <a:tcPr/>
                </a:tc>
                <a:tc>
                  <a:txBody>
                    <a:bodyPr/>
                    <a:lstStyle/>
                    <a:p>
                      <a:pPr algn="ctr"/>
                      <a:r>
                        <a:rPr lang="en-US" sz="1600" dirty="0" smtClean="0"/>
                        <a:t>1 CE (minimal</a:t>
                      </a:r>
                      <a:r>
                        <a:rPr lang="en-US" sz="1600" baseline="0" dirty="0" smtClean="0"/>
                        <a:t> risk) | </a:t>
                      </a:r>
                      <a:r>
                        <a:rPr lang="en-US" sz="1600" dirty="0" smtClean="0"/>
                        <a:t>2 FFTs (moderate</a:t>
                      </a:r>
                      <a:r>
                        <a:rPr lang="en-US" sz="1600" baseline="0" dirty="0" smtClean="0"/>
                        <a:t> risk)</a:t>
                      </a:r>
                      <a:endParaRPr lang="en-US" sz="1600" dirty="0"/>
                    </a:p>
                  </a:txBody>
                  <a:tcPr/>
                </a:tc>
                <a:extLst>
                  <a:ext uri="{0D108BD9-81ED-4DB2-BD59-A6C34878D82A}">
                    <a16:rowId xmlns:a16="http://schemas.microsoft.com/office/drawing/2014/main" val="531024450"/>
                  </a:ext>
                </a:extLst>
              </a:tr>
              <a:tr h="290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FAC-009-1 R2</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1 FFT (moderate</a:t>
                      </a:r>
                      <a:r>
                        <a:rPr lang="en-US" sz="1600" baseline="0" dirty="0" smtClean="0"/>
                        <a:t> risk)</a:t>
                      </a:r>
                      <a:endParaRPr lang="en-US" sz="1600" dirty="0"/>
                    </a:p>
                  </a:txBody>
                  <a:tcPr/>
                </a:tc>
                <a:extLst>
                  <a:ext uri="{0D108BD9-81ED-4DB2-BD59-A6C34878D82A}">
                    <a16:rowId xmlns:a16="http://schemas.microsoft.com/office/drawing/2014/main" val="931416499"/>
                  </a:ext>
                </a:extLst>
              </a:tr>
              <a:tr h="290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FAC-008-3 R8</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1 FFT (moderate</a:t>
                      </a:r>
                      <a:r>
                        <a:rPr lang="en-US" sz="1600" baseline="0" dirty="0" smtClean="0"/>
                        <a:t> risk)</a:t>
                      </a:r>
                      <a:endParaRPr lang="en-US" sz="1600" dirty="0"/>
                    </a:p>
                  </a:txBody>
                  <a:tcPr/>
                </a:tc>
                <a:extLst>
                  <a:ext uri="{0D108BD9-81ED-4DB2-BD59-A6C34878D82A}">
                    <a16:rowId xmlns:a16="http://schemas.microsoft.com/office/drawing/2014/main" val="36447083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4063409"/>
              </p:ext>
            </p:extLst>
          </p:nvPr>
        </p:nvGraphicFramePr>
        <p:xfrm>
          <a:off x="832023" y="3690780"/>
          <a:ext cx="10470562" cy="1402080"/>
        </p:xfrm>
        <a:graphic>
          <a:graphicData uri="http://schemas.openxmlformats.org/drawingml/2006/table">
            <a:tbl>
              <a:tblPr firstRow="1" bandRow="1">
                <a:tableStyleId>{5C22544A-7EE6-4342-B048-85BDC9FD1C3A}</a:tableStyleId>
              </a:tblPr>
              <a:tblGrid>
                <a:gridCol w="2619631">
                  <a:extLst>
                    <a:ext uri="{9D8B030D-6E8A-4147-A177-3AD203B41FA5}">
                      <a16:colId xmlns:a16="http://schemas.microsoft.com/office/drawing/2014/main" val="295144326"/>
                    </a:ext>
                  </a:extLst>
                </a:gridCol>
                <a:gridCol w="2389945">
                  <a:extLst>
                    <a:ext uri="{9D8B030D-6E8A-4147-A177-3AD203B41FA5}">
                      <a16:colId xmlns:a16="http://schemas.microsoft.com/office/drawing/2014/main" val="151524997"/>
                    </a:ext>
                  </a:extLst>
                </a:gridCol>
                <a:gridCol w="5460986">
                  <a:extLst>
                    <a:ext uri="{9D8B030D-6E8A-4147-A177-3AD203B41FA5}">
                      <a16:colId xmlns:a16="http://schemas.microsoft.com/office/drawing/2014/main" val="281925453"/>
                    </a:ext>
                  </a:extLst>
                </a:gridCol>
              </a:tblGrid>
              <a:tr h="0">
                <a:tc>
                  <a:txBody>
                    <a:bodyPr/>
                    <a:lstStyle/>
                    <a:p>
                      <a:pPr algn="ctr"/>
                      <a:r>
                        <a:rPr lang="en-US" sz="1600" dirty="0" smtClean="0">
                          <a:solidFill>
                            <a:schemeClr val="tx2"/>
                          </a:solidFill>
                        </a:rPr>
                        <a:t>Standard Requirement</a:t>
                      </a:r>
                      <a:endParaRPr lang="en-US" sz="1600" dirty="0">
                        <a:solidFill>
                          <a:schemeClr val="tx2"/>
                        </a:solidFill>
                      </a:endParaRPr>
                    </a:p>
                  </a:txBody>
                  <a:tcPr/>
                </a:tc>
                <a:tc>
                  <a:txBody>
                    <a:bodyPr/>
                    <a:lstStyle/>
                    <a:p>
                      <a:pPr algn="ctr"/>
                      <a:r>
                        <a:rPr lang="en-US" sz="1600" dirty="0" smtClean="0">
                          <a:solidFill>
                            <a:schemeClr val="tx2"/>
                          </a:solidFill>
                        </a:rPr>
                        <a:t>Number of Record(s)</a:t>
                      </a:r>
                      <a:endParaRPr lang="en-US" sz="1600" dirty="0">
                        <a:solidFill>
                          <a:schemeClr val="tx2"/>
                        </a:solidFill>
                      </a:endParaRPr>
                    </a:p>
                  </a:txBody>
                  <a:tcPr/>
                </a:tc>
                <a:tc>
                  <a:txBody>
                    <a:bodyPr/>
                    <a:lstStyle/>
                    <a:p>
                      <a:pPr algn="ctr"/>
                      <a:r>
                        <a:rPr lang="en-US" sz="1600" dirty="0" smtClean="0">
                          <a:solidFill>
                            <a:schemeClr val="tx2"/>
                          </a:solidFill>
                        </a:rPr>
                        <a:t>Risk</a:t>
                      </a:r>
                      <a:r>
                        <a:rPr lang="en-US" sz="1600" baseline="0" dirty="0" smtClean="0">
                          <a:solidFill>
                            <a:schemeClr val="tx2"/>
                          </a:solidFill>
                        </a:rPr>
                        <a:t> and </a:t>
                      </a:r>
                      <a:r>
                        <a:rPr lang="en-US" sz="1600" dirty="0" smtClean="0">
                          <a:solidFill>
                            <a:schemeClr val="tx2"/>
                          </a:solidFill>
                        </a:rPr>
                        <a:t>Processing</a:t>
                      </a:r>
                      <a:r>
                        <a:rPr lang="en-US" sz="1600" baseline="0" dirty="0" smtClean="0">
                          <a:solidFill>
                            <a:schemeClr val="tx2"/>
                          </a:solidFill>
                        </a:rPr>
                        <a:t> Information</a:t>
                      </a:r>
                      <a:endParaRPr lang="en-US" sz="1600" dirty="0">
                        <a:solidFill>
                          <a:schemeClr val="tx2"/>
                        </a:solidFill>
                      </a:endParaRPr>
                    </a:p>
                  </a:txBody>
                  <a:tcPr/>
                </a:tc>
                <a:extLst>
                  <a:ext uri="{0D108BD9-81ED-4DB2-BD59-A6C34878D82A}">
                    <a16:rowId xmlns:a16="http://schemas.microsoft.com/office/drawing/2014/main" val="1745744371"/>
                  </a:ext>
                </a:extLst>
              </a:tr>
              <a:tr h="370840">
                <a:tc>
                  <a:txBody>
                    <a:bodyPr/>
                    <a:lstStyle/>
                    <a:p>
                      <a:pPr algn="ctr"/>
                      <a:r>
                        <a:rPr lang="en-US" sz="1600" dirty="0" smtClean="0"/>
                        <a:t>FAC-008-1 R1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FAC-008-3 R2</a:t>
                      </a:r>
                    </a:p>
                    <a:p>
                      <a:pPr algn="ctr"/>
                      <a:r>
                        <a:rPr lang="en-US" sz="1600" dirty="0" smtClean="0"/>
                        <a:t>FAC-009-1 R1</a:t>
                      </a:r>
                    </a:p>
                    <a:p>
                      <a:pPr algn="ctr"/>
                      <a:r>
                        <a:rPr lang="en-US" sz="1600" dirty="0" smtClean="0"/>
                        <a:t>FAC-009-1 R2</a:t>
                      </a:r>
                      <a:endParaRPr lang="en-US" sz="1600" dirty="0"/>
                    </a:p>
                  </a:txBody>
                  <a:tcPr/>
                </a:tc>
                <a:tc>
                  <a:txBody>
                    <a:bodyPr/>
                    <a:lstStyle/>
                    <a:p>
                      <a:pPr algn="ctr"/>
                      <a:r>
                        <a:rPr lang="en-US" sz="1600" dirty="0" smtClean="0"/>
                        <a:t>4</a:t>
                      </a:r>
                    </a:p>
                    <a:p>
                      <a:pPr algn="ctr"/>
                      <a:r>
                        <a:rPr lang="en-US" sz="1600" dirty="0" smtClean="0"/>
                        <a:t>4</a:t>
                      </a:r>
                    </a:p>
                    <a:p>
                      <a:pPr algn="ctr"/>
                      <a:r>
                        <a:rPr lang="en-US" sz="1600" dirty="0" smtClean="0"/>
                        <a:t>3</a:t>
                      </a:r>
                    </a:p>
                    <a:p>
                      <a:pPr algn="ctr"/>
                      <a:r>
                        <a:rPr lang="en-US" sz="1600" dirty="0" smtClean="0"/>
                        <a:t>4</a:t>
                      </a:r>
                      <a:endParaRPr lang="en-US" sz="1600" dirty="0"/>
                    </a:p>
                  </a:txBody>
                  <a:tcPr/>
                </a:tc>
                <a:tc>
                  <a:txBody>
                    <a:bodyPr/>
                    <a:lstStyle/>
                    <a:p>
                      <a:pPr algn="ctr"/>
                      <a:r>
                        <a:rPr lang="en-US" sz="1600" dirty="0" smtClean="0"/>
                        <a:t>SNOP -</a:t>
                      </a:r>
                      <a:r>
                        <a:rPr lang="en-US" sz="1600" baseline="0" dirty="0" smtClean="0"/>
                        <a:t> $80,000 </a:t>
                      </a:r>
                    </a:p>
                    <a:p>
                      <a:pPr algn="ctr"/>
                      <a:r>
                        <a:rPr lang="en-US" sz="1600" baseline="0" dirty="0" smtClean="0"/>
                        <a:t>SNOP pertained to 31 various records </a:t>
                      </a:r>
                    </a:p>
                    <a:p>
                      <a:pPr algn="ctr"/>
                      <a:r>
                        <a:rPr lang="en-US" sz="1600" baseline="0" dirty="0" smtClean="0"/>
                        <a:t>15 of the records were moderate risk </a:t>
                      </a:r>
                      <a:r>
                        <a:rPr lang="en-US" sz="1600" u="sng" baseline="0" dirty="0" smtClean="0"/>
                        <a:t>FAC</a:t>
                      </a:r>
                      <a:r>
                        <a:rPr lang="en-US" sz="1600" baseline="0" dirty="0" smtClean="0"/>
                        <a:t> issues</a:t>
                      </a:r>
                      <a:endParaRPr lang="en-US" sz="1600" dirty="0" smtClean="0"/>
                    </a:p>
                  </a:txBody>
                  <a:tcPr/>
                </a:tc>
                <a:extLst>
                  <a:ext uri="{0D108BD9-81ED-4DB2-BD59-A6C34878D82A}">
                    <a16:rowId xmlns:a16="http://schemas.microsoft.com/office/drawing/2014/main" val="1407129058"/>
                  </a:ext>
                </a:extLst>
              </a:tr>
            </a:tbl>
          </a:graphicData>
        </a:graphic>
      </p:graphicFrame>
    </p:spTree>
    <p:extLst>
      <p:ext uri="{BB962C8B-B14F-4D97-AF65-F5344CB8AC3E}">
        <p14:creationId xmlns:p14="http://schemas.microsoft.com/office/powerpoint/2010/main" val="1859268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FAC-009/FAC-008 Records Posted/Filed: 2018</a:t>
            </a:r>
          </a:p>
        </p:txBody>
      </p:sp>
      <p:sp>
        <p:nvSpPr>
          <p:cNvPr id="3" name="Content Placeholder 2"/>
          <p:cNvSpPr>
            <a:spLocks noGrp="1"/>
          </p:cNvSpPr>
          <p:nvPr>
            <p:ph idx="1"/>
          </p:nvPr>
        </p:nvSpPr>
        <p:spPr>
          <a:xfrm>
            <a:off x="700216" y="1120345"/>
            <a:ext cx="10983784" cy="3674077"/>
          </a:xfrm>
        </p:spPr>
        <p:txBody>
          <a:bodyPr/>
          <a:lstStyle/>
          <a:p>
            <a:pPr marL="0" indent="0">
              <a:buNone/>
            </a:pPr>
            <a:r>
              <a:rPr lang="en-US" sz="2000" dirty="0" smtClean="0"/>
              <a:t>Processed in August 2018 – 2 Audit Findings | 1 NOP Agreement for a Single Entity </a:t>
            </a:r>
            <a:endParaRPr lang="en-US" sz="2000" dirty="0"/>
          </a:p>
          <a:p>
            <a:endParaRPr lang="en-US" sz="2000" b="0" dirty="0"/>
          </a:p>
          <a:p>
            <a:pPr marL="0" indent="0">
              <a:buNone/>
            </a:pPr>
            <a:endParaRPr lang="en-US" sz="2000"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r>
              <a:rPr lang="en-US" dirty="0"/>
              <a:t>NDSWG Meeting</a:t>
            </a:r>
          </a:p>
          <a:p>
            <a:r>
              <a:rPr lang="en-US" dirty="0">
                <a:solidFill>
                  <a:srgbClr val="000000"/>
                </a:solidFill>
              </a:rPr>
              <a:t>October 16, 2018</a:t>
            </a:r>
          </a:p>
        </p:txBody>
      </p:sp>
      <p:graphicFrame>
        <p:nvGraphicFramePr>
          <p:cNvPr id="5" name="Table 4"/>
          <p:cNvGraphicFramePr>
            <a:graphicFrameLocks noGrp="1"/>
          </p:cNvGraphicFramePr>
          <p:nvPr>
            <p:extLst>
              <p:ext uri="{D42A27DB-BD31-4B8C-83A1-F6EECF244321}">
                <p14:modId xmlns:p14="http://schemas.microsoft.com/office/powerpoint/2010/main" val="824137516"/>
              </p:ext>
            </p:extLst>
          </p:nvPr>
        </p:nvGraphicFramePr>
        <p:xfrm>
          <a:off x="832023" y="1583566"/>
          <a:ext cx="10470562" cy="914400"/>
        </p:xfrm>
        <a:graphic>
          <a:graphicData uri="http://schemas.openxmlformats.org/drawingml/2006/table">
            <a:tbl>
              <a:tblPr firstRow="1" bandRow="1">
                <a:tableStyleId>{5C22544A-7EE6-4342-B048-85BDC9FD1C3A}</a:tableStyleId>
              </a:tblPr>
              <a:tblGrid>
                <a:gridCol w="2644345">
                  <a:extLst>
                    <a:ext uri="{9D8B030D-6E8A-4147-A177-3AD203B41FA5}">
                      <a16:colId xmlns:a16="http://schemas.microsoft.com/office/drawing/2014/main" val="295144326"/>
                    </a:ext>
                  </a:extLst>
                </a:gridCol>
                <a:gridCol w="2365231">
                  <a:extLst>
                    <a:ext uri="{9D8B030D-6E8A-4147-A177-3AD203B41FA5}">
                      <a16:colId xmlns:a16="http://schemas.microsoft.com/office/drawing/2014/main" val="151524997"/>
                    </a:ext>
                  </a:extLst>
                </a:gridCol>
                <a:gridCol w="5460986">
                  <a:extLst>
                    <a:ext uri="{9D8B030D-6E8A-4147-A177-3AD203B41FA5}">
                      <a16:colId xmlns:a16="http://schemas.microsoft.com/office/drawing/2014/main" val="281925453"/>
                    </a:ext>
                  </a:extLst>
                </a:gridCol>
              </a:tblGrid>
              <a:tr h="0">
                <a:tc>
                  <a:txBody>
                    <a:bodyPr/>
                    <a:lstStyle/>
                    <a:p>
                      <a:pPr algn="ctr"/>
                      <a:r>
                        <a:rPr lang="en-US" sz="1600" dirty="0" smtClean="0">
                          <a:solidFill>
                            <a:schemeClr val="tx2"/>
                          </a:solidFill>
                        </a:rPr>
                        <a:t>Standard Requirement</a:t>
                      </a:r>
                      <a:endParaRPr lang="en-US" sz="1600" dirty="0">
                        <a:solidFill>
                          <a:schemeClr val="tx2"/>
                        </a:solidFill>
                      </a:endParaRPr>
                    </a:p>
                  </a:txBody>
                  <a:tcPr/>
                </a:tc>
                <a:tc>
                  <a:txBody>
                    <a:bodyPr/>
                    <a:lstStyle/>
                    <a:p>
                      <a:pPr algn="ctr"/>
                      <a:r>
                        <a:rPr lang="en-US" sz="1600" dirty="0" smtClean="0">
                          <a:solidFill>
                            <a:schemeClr val="tx2"/>
                          </a:solidFill>
                        </a:rPr>
                        <a:t>Number of Record(s)</a:t>
                      </a:r>
                      <a:endParaRPr lang="en-US" sz="1600" dirty="0">
                        <a:solidFill>
                          <a:schemeClr val="tx2"/>
                        </a:solidFill>
                      </a:endParaRPr>
                    </a:p>
                  </a:txBody>
                  <a:tcPr/>
                </a:tc>
                <a:tc>
                  <a:txBody>
                    <a:bodyPr/>
                    <a:lstStyle/>
                    <a:p>
                      <a:pPr algn="ctr"/>
                      <a:r>
                        <a:rPr lang="en-US" sz="1600" dirty="0" smtClean="0">
                          <a:solidFill>
                            <a:schemeClr val="tx2"/>
                          </a:solidFill>
                        </a:rPr>
                        <a:t>Risk</a:t>
                      </a:r>
                      <a:r>
                        <a:rPr lang="en-US" sz="1600" baseline="0" dirty="0" smtClean="0">
                          <a:solidFill>
                            <a:schemeClr val="tx2"/>
                          </a:solidFill>
                        </a:rPr>
                        <a:t> and </a:t>
                      </a:r>
                      <a:r>
                        <a:rPr lang="en-US" sz="1600" dirty="0" smtClean="0">
                          <a:solidFill>
                            <a:schemeClr val="tx2"/>
                          </a:solidFill>
                        </a:rPr>
                        <a:t>Processing</a:t>
                      </a:r>
                      <a:r>
                        <a:rPr lang="en-US" sz="1600" baseline="0" dirty="0" smtClean="0">
                          <a:solidFill>
                            <a:schemeClr val="tx2"/>
                          </a:solidFill>
                        </a:rPr>
                        <a:t> Information</a:t>
                      </a:r>
                      <a:endParaRPr lang="en-US" sz="1600" dirty="0">
                        <a:solidFill>
                          <a:schemeClr val="tx2"/>
                        </a:solidFill>
                      </a:endParaRPr>
                    </a:p>
                  </a:txBody>
                  <a:tcPr/>
                </a:tc>
                <a:extLst>
                  <a:ext uri="{0D108BD9-81ED-4DB2-BD59-A6C34878D82A}">
                    <a16:rowId xmlns:a16="http://schemas.microsoft.com/office/drawing/2014/main" val="1745744371"/>
                  </a:ext>
                </a:extLst>
              </a:tr>
              <a:tr h="370840">
                <a:tc>
                  <a:txBody>
                    <a:bodyPr/>
                    <a:lstStyle/>
                    <a:p>
                      <a:pPr algn="ctr"/>
                      <a:r>
                        <a:rPr lang="en-US" sz="1600" dirty="0" smtClean="0"/>
                        <a:t>FAC-009-1 R1</a:t>
                      </a:r>
                    </a:p>
                    <a:p>
                      <a:pPr algn="ctr"/>
                      <a:r>
                        <a:rPr lang="en-US" sz="1600" dirty="0" smtClean="0"/>
                        <a:t>FAC-009-1 R2</a:t>
                      </a:r>
                      <a:endParaRPr lang="en-US" sz="1600" dirty="0"/>
                    </a:p>
                  </a:txBody>
                  <a:tcPr/>
                </a:tc>
                <a:tc>
                  <a:txBody>
                    <a:bodyPr/>
                    <a:lstStyle/>
                    <a:p>
                      <a:pPr algn="ctr"/>
                      <a:r>
                        <a:rPr lang="en-US" sz="1600" dirty="0" smtClean="0"/>
                        <a:t>1</a:t>
                      </a:r>
                    </a:p>
                    <a:p>
                      <a:pPr algn="ctr"/>
                      <a:r>
                        <a:rPr lang="en-US" sz="1600" dirty="0" smtClean="0"/>
                        <a:t>1</a:t>
                      </a:r>
                      <a:endParaRPr lang="en-US" sz="1600" dirty="0"/>
                    </a:p>
                  </a:txBody>
                  <a:tcPr/>
                </a:tc>
                <a:tc>
                  <a:txBody>
                    <a:bodyPr/>
                    <a:lstStyle/>
                    <a:p>
                      <a:pPr algn="ctr"/>
                      <a:r>
                        <a:rPr lang="en-US" sz="1600" dirty="0" smtClean="0"/>
                        <a:t>NOP -</a:t>
                      </a:r>
                      <a:r>
                        <a:rPr lang="en-US" sz="1600" baseline="0" dirty="0" smtClean="0"/>
                        <a:t> $225,000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t>Both records were moderate risk issues </a:t>
                      </a:r>
                    </a:p>
                  </a:txBody>
                  <a:tcPr/>
                </a:tc>
                <a:extLst>
                  <a:ext uri="{0D108BD9-81ED-4DB2-BD59-A6C34878D82A}">
                    <a16:rowId xmlns:a16="http://schemas.microsoft.com/office/drawing/2014/main" val="1407129058"/>
                  </a:ext>
                </a:extLst>
              </a:tr>
            </a:tbl>
          </a:graphicData>
        </a:graphic>
      </p:graphicFrame>
    </p:spTree>
    <p:extLst>
      <p:ext uri="{BB962C8B-B14F-4D97-AF65-F5344CB8AC3E}">
        <p14:creationId xmlns:p14="http://schemas.microsoft.com/office/powerpoint/2010/main" val="2321435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Outreach Activities – FAC-008-3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7096126"/>
              </p:ext>
            </p:extLst>
          </p:nvPr>
        </p:nvGraphicFramePr>
        <p:xfrm>
          <a:off x="1219200" y="1066800"/>
          <a:ext cx="9753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t>NDSWG Meeting</a:t>
            </a:r>
          </a:p>
          <a:p>
            <a:r>
              <a:rPr lang="en-US" dirty="0">
                <a:solidFill>
                  <a:srgbClr val="000000"/>
                </a:solidFill>
              </a:rPr>
              <a:t>October 16, 2018</a:t>
            </a:r>
          </a:p>
        </p:txBody>
      </p:sp>
    </p:spTree>
    <p:extLst>
      <p:ext uri="{BB962C8B-B14F-4D97-AF65-F5344CB8AC3E}">
        <p14:creationId xmlns:p14="http://schemas.microsoft.com/office/powerpoint/2010/main" val="4249557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to me?</a:t>
            </a:r>
            <a:endParaRPr lang="en-US" dirty="0"/>
          </a:p>
        </p:txBody>
      </p:sp>
      <p:sp>
        <p:nvSpPr>
          <p:cNvPr id="3" name="Content Placeholder 2"/>
          <p:cNvSpPr>
            <a:spLocks noGrp="1"/>
          </p:cNvSpPr>
          <p:nvPr>
            <p:ph idx="1"/>
          </p:nvPr>
        </p:nvSpPr>
        <p:spPr/>
        <p:txBody>
          <a:bodyPr/>
          <a:lstStyle/>
          <a:p>
            <a:r>
              <a:rPr lang="en-US" dirty="0" smtClean="0"/>
              <a:t>Good chance that engagements will include FAC-008</a:t>
            </a:r>
          </a:p>
          <a:p>
            <a:r>
              <a:rPr lang="en-US" dirty="0" smtClean="0"/>
              <a:t>Points to consider</a:t>
            </a:r>
          </a:p>
          <a:p>
            <a:pPr lvl="1"/>
            <a:r>
              <a:rPr lang="en-US" dirty="0" smtClean="0"/>
              <a:t>Internal audits</a:t>
            </a:r>
          </a:p>
          <a:p>
            <a:pPr lvl="1"/>
            <a:r>
              <a:rPr lang="en-US" dirty="0" smtClean="0"/>
              <a:t>Awareness within company</a:t>
            </a:r>
          </a:p>
          <a:p>
            <a:pPr lvl="1"/>
            <a:r>
              <a:rPr lang="en-US" dirty="0" smtClean="0"/>
              <a:t>Coordination efforts with other companies</a:t>
            </a:r>
          </a:p>
          <a:p>
            <a:pPr lvl="1"/>
            <a:r>
              <a:rPr lang="en-US" dirty="0" smtClean="0"/>
              <a:t>Internal versus those provided to ERCOT</a:t>
            </a:r>
          </a:p>
          <a:p>
            <a:pPr lvl="1"/>
            <a:r>
              <a:rPr lang="en-US" dirty="0" smtClean="0"/>
              <a:t>Validation of processes</a:t>
            </a:r>
          </a:p>
          <a:p>
            <a:pPr lvl="1"/>
            <a:r>
              <a:rPr lang="en-US" dirty="0" smtClean="0"/>
              <a:t>Validation of inventory</a:t>
            </a:r>
          </a:p>
          <a:p>
            <a:pPr lvl="1"/>
            <a:r>
              <a:rPr lang="en-US" dirty="0" smtClean="0"/>
              <a:t>Validation of ownership</a:t>
            </a:r>
          </a:p>
          <a:p>
            <a:pPr lvl="1"/>
            <a:r>
              <a:rPr lang="en-US" dirty="0" smtClean="0"/>
              <a:t>Delivery time to ERCOT</a:t>
            </a:r>
          </a:p>
          <a:p>
            <a:pPr lvl="1"/>
            <a:r>
              <a:rPr lang="en-US" dirty="0" smtClean="0"/>
              <a:t>Are field personnel acutely aware?</a:t>
            </a:r>
            <a:endParaRPr lang="en-US" dirty="0"/>
          </a:p>
        </p:txBody>
      </p:sp>
      <p:sp>
        <p:nvSpPr>
          <p:cNvPr id="4" name="Footer Placeholder 3"/>
          <p:cNvSpPr>
            <a:spLocks noGrp="1"/>
          </p:cNvSpPr>
          <p:nvPr>
            <p:ph type="ftr" sz="quarter" idx="10"/>
          </p:nvPr>
        </p:nvSpPr>
        <p:spPr/>
        <p:txBody>
          <a:bodyPr/>
          <a:lstStyle/>
          <a:p>
            <a:pPr>
              <a:defRPr/>
            </a:pPr>
            <a:r>
              <a:rPr lang="en-US" dirty="0">
                <a:solidFill>
                  <a:srgbClr val="000000"/>
                </a:solidFill>
              </a:rPr>
              <a:t>NDSWG Meeting</a:t>
            </a:r>
          </a:p>
          <a:p>
            <a:pPr>
              <a:defRPr/>
            </a:pPr>
            <a:r>
              <a:rPr lang="en-US" dirty="0">
                <a:solidFill>
                  <a:srgbClr val="000000"/>
                </a:solidFill>
              </a:rPr>
              <a:t>October 16, 2018</a:t>
            </a:r>
          </a:p>
        </p:txBody>
      </p:sp>
    </p:spTree>
    <p:extLst>
      <p:ext uri="{BB962C8B-B14F-4D97-AF65-F5344CB8AC3E}">
        <p14:creationId xmlns:p14="http://schemas.microsoft.com/office/powerpoint/2010/main" val="600507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xas Reliability Entity PowerPoint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xas RE Power Point Presentation - Widescreen" id="{4F35F92A-9DE6-4F1F-809B-908FBC8399B7}" vid="{0C2BF312-763C-4AC5-8DF3-85289F74F49F}"/>
    </a:ext>
  </a:extLst>
</a:theme>
</file>

<file path=ppt/theme/theme3.xml><?xml version="1.0" encoding="utf-8"?>
<a:theme xmlns:a="http://schemas.openxmlformats.org/drawingml/2006/main" name="1_Texas Reliability Entity PowerPoint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xas RE Power Point Presentation - Widescreen" id="{4F35F92A-9DE6-4F1F-809B-908FBC8399B7}" vid="{0C2BF312-763C-4AC5-8DF3-85289F74F49F}"/>
    </a:ext>
  </a:extLst>
</a:theme>
</file>

<file path=ppt/theme/theme4.xml><?xml version="1.0" encoding="utf-8"?>
<a:theme xmlns:a="http://schemas.openxmlformats.org/drawingml/2006/main" name="2_Texas Reliability Entity PowerPoint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xas RE Power Point Presentation - Widescreen" id="{4F35F92A-9DE6-4F1F-809B-908FBC8399B7}" vid="{0C2BF312-763C-4AC5-8DF3-85289F74F49F}"/>
    </a:ext>
  </a:extLst>
</a:theme>
</file>

<file path=ppt/theme/theme5.xml><?xml version="1.0" encoding="utf-8"?>
<a:theme xmlns:a="http://schemas.openxmlformats.org/drawingml/2006/main" name="3_Texas Reliability Entity PowerPoint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xas RE Power Point Presentation - Widescreen" id="{4F35F92A-9DE6-4F1F-809B-908FBC8399B7}" vid="{0C2BF312-763C-4AC5-8DF3-85289F74F49F}"/>
    </a:ext>
  </a:extLst>
</a:theme>
</file>

<file path=ppt/theme/theme6.xml><?xml version="1.0" encoding="utf-8"?>
<a:theme xmlns:a="http://schemas.openxmlformats.org/drawingml/2006/main" name="4_Texas Reliability Entity PowerPoint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xas RE Power Point Presentation - Widescreen" id="{4F35F92A-9DE6-4F1F-809B-908FBC8399B7}" vid="{0C2BF312-763C-4AC5-8DF3-85289F74F49F}"/>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Board Meeting Document" ma:contentTypeID="0x010100598C21B87A1B487BB5A794BBB36DFA5900030F37C9921041D9A3FA4CBE3453CE9A00A619C2297A6544BB8B549EEFD5B1BDB500E09A8A1E98DD4A52AEBE16E59986DF6B0090E93977FEA1400BA6E590148B3F3AE300A45247FD24E2A340970A1D17B312A371" ma:contentTypeVersion="58" ma:contentTypeDescription="Board Meeting Document Content Type" ma:contentTypeScope="" ma:versionID="a5a73589d8d0110d25f88fda4b23d584">
  <xsd:schema xmlns:xsd="http://www.w3.org/2001/XMLSchema" xmlns:xs="http://www.w3.org/2001/XMLSchema" xmlns:p="http://schemas.microsoft.com/office/2006/metadata/properties" xmlns:ns1="http://schemas.microsoft.com/sharepoint/v3" xmlns:ns2="b42784b6-6597-4871-bae6-0c82224fd28b" xmlns:ns3="8DD387FB-0EDA-4CAE-B087-3F4F08DC6979" xmlns:ns4="13f4d0c9-b27a-47cb-ae48-d9949f292f2b" xmlns:ns5="8dd387fb-0eda-4cae-b087-3f4f08dc6979" targetNamespace="http://schemas.microsoft.com/office/2006/metadata/properties" ma:root="true" ma:fieldsID="dd17cecfb9920a930b3a3f597c7c31f4" ns1:_="" ns2:_="" ns3:_="" ns4:_="" ns5:_="">
    <xsd:import namespace="http://schemas.microsoft.com/sharepoint/v3"/>
    <xsd:import namespace="b42784b6-6597-4871-bae6-0c82224fd28b"/>
    <xsd:import namespace="8DD387FB-0EDA-4CAE-B087-3F4F08DC6979"/>
    <xsd:import namespace="13f4d0c9-b27a-47cb-ae48-d9949f292f2b"/>
    <xsd:import namespace="8dd387fb-0eda-4cae-b087-3f4f08dc6979"/>
    <xsd:element name="properties">
      <xsd:complexType>
        <xsd:sequence>
          <xsd:element name="documentManagement">
            <xsd:complexType>
              <xsd:all>
                <xsd:element ref="ns1:ol_Department" minOccurs="0"/>
                <xsd:element ref="ns2:Invoice_x0020_Date" minOccurs="0"/>
                <xsd:element ref="ns2:RetentionInactiveDate" minOccurs="0"/>
                <xsd:element ref="ns2:Content_x0020_Audience" minOccurs="0"/>
                <xsd:element ref="ns2:Board_x0020_Session_x0020_Type" minOccurs="0"/>
                <xsd:element ref="ns3:DLCPolicyLabelValue" minOccurs="0"/>
                <xsd:element ref="ns2:TaxCatchAll" minOccurs="0"/>
                <xsd:element ref="ns2:o950c4eb4dc3446c8eed6ade932e7e0a" minOccurs="0"/>
                <xsd:element ref="ns2:TaxCatchAllLabel" minOccurs="0"/>
                <xsd:element ref="ns4:TaxKeywordTaxHTField" minOccurs="0"/>
                <xsd:element ref="ns1:_dlc_Exempt" minOccurs="0"/>
                <xsd:element ref="ns5:DLCPolicyLabelValue1" minOccurs="0"/>
                <xsd:element ref="ns5:DLCPolicyLabelClientValue" minOccurs="0"/>
                <xsd:element ref="ns5: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2" nillable="true" ma:displayName="Department" ma:description="" ma:internalName="ol_Department" ma:readOnly="false">
      <xsd:simpleType>
        <xsd:restriction base="dms:Text"/>
      </xsd:simpleType>
    </xsd:element>
    <xsd:element name="_dlc_Exempt" ma:index="24"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2784b6-6597-4871-bae6-0c82224fd28b" elementFormDefault="qualified">
    <xsd:import namespace="http://schemas.microsoft.com/office/2006/documentManagement/types"/>
    <xsd:import namespace="http://schemas.microsoft.com/office/infopath/2007/PartnerControls"/>
    <xsd:element name="Invoice_x0020_Date" ma:index="4" nillable="true" ma:displayName="Effective Date" ma:default="2018-12-05T01:00:00Z" ma:description="Date current item in effect (e.g. Policy Active Date, Invoice Bill Date, PO Issue Date, etc.)" ma:format="DateOnly" ma:internalName="Invoice_x0020_Date" ma:readOnly="false">
      <xsd:simpleType>
        <xsd:restriction base="dms:DateTime"/>
      </xsd:simpleType>
    </xsd:element>
    <xsd:element name="RetentionInactiveDate" ma:index="6" nillable="true" ma:displayName="Inactive Date" ma:default="2019-12-31T00:00:00Z" ma:format="DateOnly" ma:internalName="RetentionInactiveDate" ma:readOnly="false">
      <xsd:simpleType>
        <xsd:restriction base="dms:DateTime"/>
      </xsd:simpleType>
    </xsd:element>
    <xsd:element name="Content_x0020_Audience" ma:index="7" nillable="true" ma:displayName="Content Audience" ma:default="All Audiences" ma:description="Groups who may serve as consumers to this content." ma:format="Dropdown" ma:internalName="Content_x0020_Audience" ma:readOnly="false">
      <xsd:simpleType>
        <xsd:restriction base="dms:Choice">
          <xsd:enumeration value="All Audiences"/>
          <xsd:enumeration value="Annual"/>
          <xsd:enumeration value="Audit, Governance, and Finance"/>
          <xsd:enumeration value="Director Compensation Committee"/>
          <xsd:enumeration value="Hearing Body"/>
          <xsd:enumeration value="Main Board"/>
          <xsd:enumeration value="MRC"/>
          <xsd:enumeration value="Nominating Committee"/>
        </xsd:restriction>
      </xsd:simpleType>
    </xsd:element>
    <xsd:element name="Board_x0020_Session_x0020_Type" ma:index="8" nillable="true" ma:displayName="Board Session Type" ma:default="Open" ma:format="Dropdown" ma:internalName="Board_x0020_Session_x0020_Type" ma:readOnly="false">
      <xsd:simpleType>
        <xsd:restriction base="dms:Choice">
          <xsd:enumeration value="Open"/>
          <xsd:enumeration value="Executive"/>
        </xsd:restriction>
      </xsd:simpleType>
    </xsd:element>
    <xsd:element name="TaxCatchAll" ma:index="16" nillable="true" ma:displayName="Taxonomy Catch All Column" ma:hidden="true" ma:list="{c3eea1e8-8f91-420b-9e2a-392535c19d87}" ma:internalName="TaxCatchAll" ma:showField="CatchAllData" ma:web="b42784b6-6597-4871-bae6-0c82224fd28b">
      <xsd:complexType>
        <xsd:complexContent>
          <xsd:extension base="dms:MultiChoiceLookup">
            <xsd:sequence>
              <xsd:element name="Value" type="dms:Lookup" maxOccurs="unbounded" minOccurs="0" nillable="true"/>
            </xsd:sequence>
          </xsd:extension>
        </xsd:complexContent>
      </xsd:complexType>
    </xsd:element>
    <xsd:element name="o950c4eb4dc3446c8eed6ade932e7e0a" ma:index="18" ma:taxonomy="true" ma:internalName="o950c4eb4dc3446c8eed6ade932e7e0a" ma:taxonomyFieldName="Legal_x0020_Board_x0020_Meeting_x0020_Document_x0020_Type" ma:displayName="Legal Board Meeting Document Type" ma:readOnly="false" ma:default="" ma:fieldId="{8950c4eb-4dc3-446c-8eed-6ade932e7e0a}" ma:sspId="9a2ed173-384a-406c-b054-648784e2373f" ma:termSetId="94633905-ab06-4104-8f78-d820ed777176" ma:anchorId="0e0ed26f-eeaf-4599-9dbe-0e59ba4943a8" ma:open="false" ma:isKeyword="false">
      <xsd:complexType>
        <xsd:sequence>
          <xsd:element ref="pc:Terms" minOccurs="0" maxOccurs="1"/>
        </xsd:sequence>
      </xsd:complexType>
    </xsd:element>
    <xsd:element name="TaxCatchAllLabel" ma:index="19" nillable="true" ma:displayName="Taxonomy Catch All Column1" ma:hidden="true" ma:list="{c3eea1e8-8f91-420b-9e2a-392535c19d87}" ma:internalName="TaxCatchAllLabel" ma:readOnly="true" ma:showField="CatchAllDataLabel" ma:web="b42784b6-6597-4871-bae6-0c82224fd28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DD387FB-0EDA-4CAE-B087-3F4F08DC6979" elementFormDefault="qualified">
    <xsd:import namespace="http://schemas.microsoft.com/office/2006/documentManagement/types"/>
    <xsd:import namespace="http://schemas.microsoft.com/office/infopath/2007/PartnerControls"/>
    <xsd:element name="DLCPolicyLabelValue" ma:index="13" nillable="true" ma:displayName="Label" ma:description="Stores the current value of the label." ma:internalName="DLCPolicyLabelValu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f4d0c9-b27a-47cb-ae48-d9949f292f2b" elementFormDefault="qualified">
    <xsd:import namespace="http://schemas.microsoft.com/office/2006/documentManagement/types"/>
    <xsd:import namespace="http://schemas.microsoft.com/office/infopath/2007/PartnerControls"/>
    <xsd:element name="TaxKeywordTaxHTField" ma:index="22" nillable="true" ma:taxonomy="true" ma:internalName="TaxKeywordTaxHTField" ma:taxonomyFieldName="TaxKeyword" ma:displayName="Enterprise Keywords" ma:readOnly="false" ma:fieldId="{23f27201-bee3-471e-b2e7-b64fd8b7ca38}" ma:taxonomyMulti="true" ma:sspId="9a2ed173-384a-406c-b054-648784e2373f"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d387fb-0eda-4cae-b087-3f4f08dc6979" elementFormDefault="qualified">
    <xsd:import namespace="http://schemas.microsoft.com/office/2006/documentManagement/types"/>
    <xsd:import namespace="http://schemas.microsoft.com/office/infopath/2007/PartnerControls"/>
    <xsd:element name="DLCPolicyLabelValue1" ma:index="25" nillable="true" ma:displayName="Label" ma:description="Stores the current value of the label." ma:internalName="DLCPolicyLabelValue0" ma:readOnly="true">
      <xsd:simpleType>
        <xsd:restriction base="dms:Note">
          <xsd:maxLength value="255"/>
        </xsd:restriction>
      </xsd:simpleType>
    </xsd:element>
    <xsd:element name="DLCPolicyLabelClientValue" ma:index="26"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27"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ma:index="5"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pc="http://schemas.microsoft.com/office/infopath/2007/PartnerControls" xmlns:xsi="http://www.w3.org/2001/XMLSchema-instance">
  <documentManagement>
    <DLCPolicyLabelLock xmlns="8dd387fb-0eda-4cae-b087-3f4f08dc6979" xsi:nil="true"/>
    <Invoice_x0020_Date xmlns="b42784b6-6597-4871-bae6-0c82224fd28b">2018-09-12T05:00:00+00:00</Invoice_x0020_Date>
    <TaxKeywordTaxHTField xmlns="13f4d0c9-b27a-47cb-ae48-d9949f292f2b">
      <Terms xmlns="http://schemas.microsoft.com/office/infopath/2007/PartnerControls"/>
    </TaxKeywordTaxHTField>
    <Board_x0020_Session_x0020_Type xmlns="b42784b6-6597-4871-bae6-0c82224fd28b">Open</Board_x0020_Session_x0020_Type>
    <Content_x0020_Audience xmlns="b42784b6-6597-4871-bae6-0c82224fd28b">MRC</Content_x0020_Audience>
    <o950c4eb4dc3446c8eed6ade932e7e0a xmlns="b42784b6-6597-4871-bae6-0c82224fd28b">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1f356b94-fd24-4fe3-9668-f10239981293</TermId>
        </TermInfo>
      </Terms>
    </o950c4eb4dc3446c8eed6ade932e7e0a>
    <ol_Department xmlns="http://schemas.microsoft.com/sharepoint/v3">Legal</ol_Department>
    <DLCPolicyLabelValue xmlns="8DD387FB-0EDA-4CAE-B087-3F4F08DC6979" xsi:nil="true"/>
    <TaxCatchAll xmlns="b42784b6-6597-4871-bae6-0c82224fd28b">
      <Value>3786</Value>
    </TaxCatchAll>
    <DLCPolicyLabelClientValue xmlns="8dd387fb-0eda-4cae-b087-3f4f08dc6979" xsi:nil="true"/>
    <RetentionInactiveDate xmlns="b42784b6-6597-4871-bae6-0c82224fd28b">2018-12-31T06:00:00+00:00</RetentionInactiveDate>
    <DLCPolicyLabelValue1 xmlns="8dd387fb-0eda-4cae-b087-3f4f08dc6979">BOD:1838v0.3</DLCPolicyLabelValue1>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Board Meeting Document</p:Name>
  <p:Description/>
  <p:Statement/>
  <p:PolicyItems>
    <p:PolicyItem featureId="Microsoft.Office.RecordsManagement.PolicyFeatures.PolicyLabel" staticId="0x010100598C21B87A1B487BB5A794BBB36DFA5900030F37C9921041D9A3FA4CBE3453CE9A00A619C2297A6544BB8B549EEFD5B1BDB500E09A8A1E98DD4A52AEBE16E59986DF6B0090E93977FEA1400BA6E590148B3F3AE300A45247FD24E2A340970A1D17B312A371|-1053964105" UniqueId="4a081940-72cf-422d-b75d-b9a16f45641b">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literal">BOD:</segment>
          <segment type="metadata">ID</segment>
          <segment type="literal">v</segment>
          <segment type="metadata">_UIVersionString</segment>
        </label>
      </p:CustomData>
    </p:PolicyItem>
  </p:PolicyItems>
</p:Policy>
</file>

<file path=customXml/itemProps1.xml><?xml version="1.0" encoding="utf-8"?>
<ds:datastoreItem xmlns:ds="http://schemas.openxmlformats.org/officeDocument/2006/customXml" ds:itemID="{FAC94D22-12AB-42D7-AE0D-E1442C12D4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2784b6-6597-4871-bae6-0c82224fd28b"/>
    <ds:schemaRef ds:uri="8DD387FB-0EDA-4CAE-B087-3F4F08DC6979"/>
    <ds:schemaRef ds:uri="13f4d0c9-b27a-47cb-ae48-d9949f292f2b"/>
    <ds:schemaRef ds:uri="8dd387fb-0eda-4cae-b087-3f4f08dc69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70E05D-36F9-411C-843B-B4323602C292}">
  <ds:schemaRefs>
    <ds:schemaRef ds:uri="http://schemas.openxmlformats.org/package/2006/metadata/core-properties"/>
    <ds:schemaRef ds:uri="http://purl.org/dc/terms/"/>
    <ds:schemaRef ds:uri="13f4d0c9-b27a-47cb-ae48-d9949f292f2b"/>
    <ds:schemaRef ds:uri="http://purl.org/dc/dcmitype/"/>
    <ds:schemaRef ds:uri="http://schemas.microsoft.com/office/2006/documentManagement/types"/>
    <ds:schemaRef ds:uri="http://schemas.microsoft.com/office/2006/metadata/properties"/>
    <ds:schemaRef ds:uri="http://purl.org/dc/elements/1.1/"/>
    <ds:schemaRef ds:uri="b42784b6-6597-4871-bae6-0c82224fd28b"/>
    <ds:schemaRef ds:uri="http://schemas.microsoft.com/sharepoint/v3"/>
    <ds:schemaRef ds:uri="8dd387fb-0eda-4cae-b087-3f4f08dc6979"/>
    <ds:schemaRef ds:uri="http://schemas.microsoft.com/office/infopath/2007/PartnerControls"/>
    <ds:schemaRef ds:uri="8DD387FB-0EDA-4CAE-B087-3F4F08DC6979"/>
    <ds:schemaRef ds:uri="http://www.w3.org/XML/1998/namespace"/>
  </ds:schemaRefs>
</ds:datastoreItem>
</file>

<file path=customXml/itemProps3.xml><?xml version="1.0" encoding="utf-8"?>
<ds:datastoreItem xmlns:ds="http://schemas.openxmlformats.org/officeDocument/2006/customXml" ds:itemID="{B5796B91-23D7-4978-90F1-A2A0E2A90B12}">
  <ds:schemaRefs>
    <ds:schemaRef ds:uri="http://schemas.microsoft.com/sharepoint/v3/contenttype/forms"/>
  </ds:schemaRefs>
</ds:datastoreItem>
</file>

<file path=customXml/itemProps4.xml><?xml version="1.0" encoding="utf-8"?>
<ds:datastoreItem xmlns:ds="http://schemas.openxmlformats.org/officeDocument/2006/customXml" ds:itemID="{D7F71AD1-267A-4C43-9E67-D74BE0F10F46}">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otalTime>1834</TotalTime>
  <Words>554</Words>
  <Application>Microsoft Office PowerPoint</Application>
  <PresentationFormat>Widescreen</PresentationFormat>
  <Paragraphs>104</Paragraphs>
  <Slides>7</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7</vt:i4>
      </vt:variant>
    </vt:vector>
  </HeadingPairs>
  <TitlesOfParts>
    <vt:vector size="18" baseType="lpstr">
      <vt:lpstr>Arial</vt:lpstr>
      <vt:lpstr>Arial Black</vt:lpstr>
      <vt:lpstr>Calibri</vt:lpstr>
      <vt:lpstr>Calibri Light</vt:lpstr>
      <vt:lpstr>Wingdings</vt:lpstr>
      <vt:lpstr>Office Theme</vt:lpstr>
      <vt:lpstr>Texas Reliability Entity PowerPoint template</vt:lpstr>
      <vt:lpstr>1_Texas Reliability Entity PowerPoint template</vt:lpstr>
      <vt:lpstr>2_Texas Reliability Entity PowerPoint template</vt:lpstr>
      <vt:lpstr>3_Texas Reliability Entity PowerPoint template</vt:lpstr>
      <vt:lpstr>4_Texas Reliability Entity PowerPoint template</vt:lpstr>
      <vt:lpstr>FAC-008 Activity </vt:lpstr>
      <vt:lpstr>Facility Ratings – FAC-008-3</vt:lpstr>
      <vt:lpstr>FAC-008 Compliance Assessments: January 2016 – July 2018</vt:lpstr>
      <vt:lpstr>FAC-009/FAC-008 Records Posted/Filed: 2016 – 2017</vt:lpstr>
      <vt:lpstr>FAC-009/FAC-008 Records Posted/Filed: 2018</vt:lpstr>
      <vt:lpstr>Previous Outreach Activities – FAC-008-3</vt:lpstr>
      <vt:lpstr>What does this mean to 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Enforcement Report</dc:title>
  <dc:creator>Sweigart, Thad</dc:creator>
  <cp:keywords/>
  <dc:description/>
  <cp:lastModifiedBy>Crews, Curtis</cp:lastModifiedBy>
  <cp:revision>123</cp:revision>
  <dcterms:created xsi:type="dcterms:W3CDTF">2017-02-02T16:10:54Z</dcterms:created>
  <dcterms:modified xsi:type="dcterms:W3CDTF">2018-10-16T14:10:57Z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0x010100598C21B87A1B487BB5A794BBB36DFA5900030F37C9921041D9A3FA4CBE3453CE9A00A619C2297A6544BB8B549EEFD5B1BDB500E09A8A1E98DD4A52AEBE16E59986DF6B0090E93977FEA1400BA6E590148B3F3AE300A45247FD24E2A340970A1D17B312A371</vt:lpwstr>
  </property>
  <property fmtid="{D5CDD505-2E9C-101B-9397-08002B2CF9AE}" pid="3" name="_dlc_policyId">
    <vt:lpwstr/>
  </property>
  <property fmtid="{D5CDD505-2E9C-101B-9397-08002B2CF9AE}" pid="4" name="ItemRetentionFormula">
    <vt:lpwstr/>
  </property>
  <property fmtid="{D5CDD505-2E9C-101B-9397-08002B2CF9AE}" pid="5" name="TaxKeyword">
    <vt:lpwstr/>
  </property>
  <property fmtid="{D5CDD505-2E9C-101B-9397-08002B2CF9AE}" pid="6" name="Board_x0020_Member">
    <vt:lpwstr/>
  </property>
  <property fmtid="{D5CDD505-2E9C-101B-9397-08002B2CF9AE}" pid="7" name="Legal_x0020_Document_x0020_Type">
    <vt:lpwstr/>
  </property>
  <property fmtid="{D5CDD505-2E9C-101B-9397-08002B2CF9AE}" pid="8" name="Legal_x0020_Directors_x0020_Document_x0020_Type">
    <vt:lpwstr/>
  </property>
  <property fmtid="{D5CDD505-2E9C-101B-9397-08002B2CF9AE}" pid="9" name="Legal Board Meeting Document Type">
    <vt:lpwstr>3786;#Presentation|1f356b94-fd24-4fe3-9668-f10239981293</vt:lpwstr>
  </property>
  <property fmtid="{D5CDD505-2E9C-101B-9397-08002B2CF9AE}" pid="10" name="gcb0afc3968f4aea8782bb7c866d7121">
    <vt:lpwstr/>
  </property>
  <property fmtid="{D5CDD505-2E9C-101B-9397-08002B2CF9AE}" pid="11" name="Legal_x0020_Board_x0020_Member_x0020_Document_x0020_Type">
    <vt:lpwstr/>
  </property>
  <property fmtid="{D5CDD505-2E9C-101B-9397-08002B2CF9AE}" pid="12" name="Legal Directors Document Type">
    <vt:lpwstr/>
  </property>
  <property fmtid="{D5CDD505-2E9C-101B-9397-08002B2CF9AE}" pid="13" name="Legal Board Member Document Type">
    <vt:lpwstr/>
  </property>
  <property fmtid="{D5CDD505-2E9C-101B-9397-08002B2CF9AE}" pid="14" name="Legal Document Type">
    <vt:lpwstr>3786;#Presentation|1f356b94-fd24-4fe3-9668-f10239981293</vt:lpwstr>
  </property>
  <property fmtid="{D5CDD505-2E9C-101B-9397-08002B2CF9AE}" pid="15" name="Board Member">
    <vt:lpwstr/>
  </property>
  <property fmtid="{D5CDD505-2E9C-101B-9397-08002B2CF9AE}" pid="16" name="o950c4eb4dc3446c8eed6ade932e7e0a">
    <vt:lpwstr>Presentation|1f356b94-fd24-4fe3-9668-f10239981293</vt:lpwstr>
  </property>
  <property fmtid="{D5CDD505-2E9C-101B-9397-08002B2CF9AE}" pid="17" name="e54269d3322942439ab827078f09a274">
    <vt:lpwstr/>
  </property>
  <property fmtid="{D5CDD505-2E9C-101B-9397-08002B2CF9AE}" pid="18" name="b75eb7a449b744af9d0704e518633f4d">
    <vt:lpwstr/>
  </property>
  <property fmtid="{D5CDD505-2E9C-101B-9397-08002B2CF9AE}" pid="19" name="FileLeafRef">
    <vt:lpwstr>Item XX - MRC Enforcement Activity 23May2018.pptx</vt:lpwstr>
  </property>
  <property fmtid="{D5CDD505-2E9C-101B-9397-08002B2CF9AE}" pid="20" name="g0a6ce1da10a45c2b5a1d5e5f1df1754">
    <vt:lpwstr>Presentation|1f356b94-fd24-4fe3-9668-f10239981293</vt:lpwstr>
  </property>
</Properties>
</file>