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98" r:id="rId8"/>
    <p:sldId id="295" r:id="rId9"/>
    <p:sldId id="296" r:id="rId10"/>
    <p:sldId id="291" r:id="rId11"/>
    <p:sldId id="293" r:id="rId12"/>
    <p:sldId id="294" r:id="rId13"/>
    <p:sldId id="29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7542" autoAdjust="0"/>
  </p:normalViewPr>
  <p:slideViewPr>
    <p:cSldViewPr showGuides="1">
      <p:cViewPr varScale="1">
        <p:scale>
          <a:sx n="129" d="100"/>
          <a:sy n="129" d="100"/>
        </p:scale>
        <p:origin x="1026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9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40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519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728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31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98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391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Supply Analysis Working Group Meeting</a:t>
            </a:r>
          </a:p>
          <a:p>
            <a:endParaRPr lang="en-US" b="1" dirty="0" smtClean="0"/>
          </a:p>
          <a:p>
            <a:r>
              <a:rPr lang="en-US" b="1" dirty="0" smtClean="0"/>
              <a:t>NPRR 891 Update, </a:t>
            </a:r>
            <a:r>
              <a:rPr lang="en-US" b="1" dirty="0"/>
              <a:t>Removal of NOIE Capacity Reporting Threshold of the Unregistered Distribution Generation Report</a:t>
            </a:r>
          </a:p>
          <a:p>
            <a:endParaRPr lang="en-US" b="1" dirty="0"/>
          </a:p>
          <a:p>
            <a:r>
              <a:rPr lang="en-US" dirty="0" smtClean="0"/>
              <a:t>Pete Warnken</a:t>
            </a:r>
            <a:endParaRPr lang="en-US" dirty="0"/>
          </a:p>
          <a:p>
            <a:r>
              <a:rPr lang="en-US" dirty="0" smtClean="0"/>
              <a:t>Manager, Resource Adequacy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October 19,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100" b="1" dirty="0" smtClean="0">
                <a:solidFill>
                  <a:schemeClr val="accent1"/>
                </a:solidFill>
              </a:rPr>
              <a:t>Other Sources of Unregistered DG Data</a:t>
            </a:r>
            <a:endParaRPr lang="en-US" sz="21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5" name="Content Placeholder 2"/>
          <p:cNvSpPr>
            <a:spLocks noGrp="1"/>
          </p:cNvSpPr>
          <p:nvPr>
            <p:ph idx="1"/>
          </p:nvPr>
        </p:nvSpPr>
        <p:spPr>
          <a:xfrm>
            <a:off x="304800" y="775014"/>
            <a:ext cx="8305800" cy="5473386"/>
          </a:xfrm>
        </p:spPr>
        <p:txBody>
          <a:bodyPr/>
          <a:lstStyle/>
          <a:p>
            <a:r>
              <a:rPr lang="en-US" sz="2200" dirty="0" smtClean="0"/>
              <a:t>Annual Load Data Request (ALDR)</a:t>
            </a:r>
          </a:p>
          <a:p>
            <a:pPr lvl="1"/>
            <a:r>
              <a:rPr lang="en-US" sz="1900" dirty="0"/>
              <a:t>Does not distinguish between Registered and Unregistered </a:t>
            </a:r>
            <a:r>
              <a:rPr lang="en-US" sz="1900" dirty="0" smtClean="0"/>
              <a:t>categories or primary fuel type</a:t>
            </a:r>
            <a:endParaRPr lang="en-US" sz="1900" dirty="0"/>
          </a:p>
          <a:p>
            <a:pPr lvl="1"/>
            <a:r>
              <a:rPr lang="en-US" sz="1900" dirty="0" smtClean="0"/>
              <a:t>For the 2018 reporting year, all but two NOIEs indicated that DG is treated as negative load; Only two NOIEs that treat DG as negative load reported capacities in their ALDR forms (total of 7.6 MW)</a:t>
            </a:r>
          </a:p>
          <a:p>
            <a:pPr lvl="1"/>
            <a:r>
              <a:rPr lang="en-US" sz="1900" dirty="0"/>
              <a:t>For the 2018 reporting year, </a:t>
            </a:r>
            <a:r>
              <a:rPr lang="en-US" sz="1900" dirty="0" smtClean="0"/>
              <a:t>of the two NOIEs that treat DG as generation, no DG capacity amounts were reported in their ALDR forms</a:t>
            </a:r>
          </a:p>
          <a:p>
            <a:r>
              <a:rPr lang="en-US" sz="2200" dirty="0" smtClean="0"/>
              <a:t>Unregistered DG is not accounted for in Carl </a:t>
            </a:r>
            <a:r>
              <a:rPr lang="en-US" sz="2200" dirty="0" err="1" smtClean="0"/>
              <a:t>Raish’s</a:t>
            </a:r>
            <a:r>
              <a:rPr lang="en-US" sz="2200" dirty="0" smtClean="0"/>
              <a:t> 4CP/demand response analysis</a:t>
            </a:r>
          </a:p>
          <a:p>
            <a:r>
              <a:rPr lang="en-US" sz="2200" dirty="0" smtClean="0"/>
              <a:t>A small number of Unregistered DG units are reported as ERS generators </a:t>
            </a:r>
            <a:r>
              <a:rPr lang="en-US" sz="2200" smtClean="0"/>
              <a:t>(&lt; </a:t>
            </a:r>
            <a:r>
              <a:rPr lang="en-US" sz="2200" smtClean="0"/>
              <a:t>7 MW total) </a:t>
            </a:r>
            <a:r>
              <a:rPr lang="en-US" sz="2200" dirty="0" smtClean="0"/>
              <a:t>through the ERS Resource Identification process</a:t>
            </a:r>
          </a:p>
          <a:p>
            <a:r>
              <a:rPr lang="en-US" sz="2200" dirty="0" smtClean="0"/>
              <a:t>Conclusion: overlap in Unregistered DG data collection is negligible</a:t>
            </a:r>
          </a:p>
          <a:p>
            <a:pPr lvl="1"/>
            <a:endParaRPr lang="en-US" sz="2200" dirty="0" smtClean="0"/>
          </a:p>
          <a:p>
            <a:pPr lvl="2"/>
            <a:endParaRPr lang="en-US" sz="1800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003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/>
              <a:t>Peak Load Coverage at Various NOIE Load Exemption Thresholds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762000" y="838200"/>
            <a:ext cx="7467600" cy="4652963"/>
            <a:chOff x="762000" y="1219200"/>
            <a:chExt cx="7285441" cy="4500563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2000" y="1219200"/>
              <a:ext cx="7237748" cy="4500563"/>
            </a:xfrm>
            <a:prstGeom prst="rect">
              <a:avLst/>
            </a:prstGeom>
          </p:spPr>
        </p:pic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BABF129C-7D51-457A-9036-ECA10A110101}"/>
                </a:ext>
              </a:extLst>
            </p:cNvPr>
            <p:cNvCxnSpPr/>
            <p:nvPr/>
          </p:nvCxnSpPr>
          <p:spPr>
            <a:xfrm flipV="1">
              <a:off x="2057400" y="2085282"/>
              <a:ext cx="0" cy="304800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"/>
            <p:cNvSpPr txBox="1"/>
            <p:nvPr/>
          </p:nvSpPr>
          <p:spPr>
            <a:xfrm>
              <a:off x="1729377" y="4328532"/>
              <a:ext cx="648612" cy="26126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00" dirty="0" smtClean="0"/>
                <a:t>1000 </a:t>
              </a:r>
              <a:r>
                <a:rPr lang="en-US" sz="1000" dirty="0"/>
                <a:t>MW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BABF129C-7D51-457A-9036-ECA10A110101}"/>
                </a:ext>
              </a:extLst>
            </p:cNvPr>
            <p:cNvCxnSpPr/>
            <p:nvPr/>
          </p:nvCxnSpPr>
          <p:spPr>
            <a:xfrm flipV="1">
              <a:off x="2585226" y="2085282"/>
              <a:ext cx="0" cy="304800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"/>
            <p:cNvSpPr txBox="1"/>
            <p:nvPr/>
          </p:nvSpPr>
          <p:spPr>
            <a:xfrm>
              <a:off x="2286939" y="3794593"/>
              <a:ext cx="582644" cy="26126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00" dirty="0" smtClean="0"/>
                <a:t>500 </a:t>
              </a:r>
              <a:r>
                <a:rPr lang="en-US" sz="1000" dirty="0"/>
                <a:t>MW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BABF129C-7D51-457A-9036-ECA10A110101}"/>
                </a:ext>
              </a:extLst>
            </p:cNvPr>
            <p:cNvCxnSpPr/>
            <p:nvPr/>
          </p:nvCxnSpPr>
          <p:spPr>
            <a:xfrm flipV="1">
              <a:off x="3108393" y="2085282"/>
              <a:ext cx="0" cy="304800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"/>
            <p:cNvSpPr txBox="1"/>
            <p:nvPr/>
          </p:nvSpPr>
          <p:spPr>
            <a:xfrm>
              <a:off x="2814766" y="3309514"/>
              <a:ext cx="582639" cy="26126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00" dirty="0" smtClean="0"/>
                <a:t>300 </a:t>
              </a:r>
              <a:r>
                <a:rPr lang="en-US" sz="1000" dirty="0"/>
                <a:t>MW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BABF129C-7D51-457A-9036-ECA10A110101}"/>
                </a:ext>
              </a:extLst>
            </p:cNvPr>
            <p:cNvCxnSpPr/>
            <p:nvPr/>
          </p:nvCxnSpPr>
          <p:spPr>
            <a:xfrm flipV="1">
              <a:off x="6096000" y="2096430"/>
              <a:ext cx="0" cy="304800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"/>
            <p:cNvSpPr txBox="1"/>
            <p:nvPr/>
          </p:nvSpPr>
          <p:spPr>
            <a:xfrm>
              <a:off x="5812584" y="2699669"/>
              <a:ext cx="566831" cy="26126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00" dirty="0" smtClean="0"/>
                <a:t>100 </a:t>
              </a:r>
              <a:r>
                <a:rPr lang="en-US" sz="1000" dirty="0"/>
                <a:t>MW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BABF129C-7D51-457A-9036-ECA10A110101}"/>
                </a:ext>
              </a:extLst>
            </p:cNvPr>
            <p:cNvCxnSpPr/>
            <p:nvPr/>
          </p:nvCxnSpPr>
          <p:spPr>
            <a:xfrm flipV="1">
              <a:off x="7785387" y="2095230"/>
              <a:ext cx="0" cy="304800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1"/>
            <p:cNvSpPr txBox="1"/>
            <p:nvPr/>
          </p:nvSpPr>
          <p:spPr>
            <a:xfrm>
              <a:off x="7523332" y="2438400"/>
              <a:ext cx="524109" cy="26126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00" dirty="0" smtClean="0"/>
                <a:t>50 </a:t>
              </a:r>
              <a:r>
                <a:rPr lang="en-US" sz="1000" dirty="0"/>
                <a:t>MW</a:t>
              </a:r>
            </a:p>
          </p:txBody>
        </p:sp>
      </p:grp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381000" y="5565783"/>
            <a:ext cx="8305800" cy="682035"/>
          </a:xfrm>
        </p:spPr>
        <p:txBody>
          <a:bodyPr/>
          <a:lstStyle/>
          <a:p>
            <a:r>
              <a:rPr lang="en-US" sz="1800" dirty="0" smtClean="0"/>
              <a:t>Chart is truncated at 50 MW threshold level; total NOIE population is 127</a:t>
            </a:r>
          </a:p>
          <a:p>
            <a:r>
              <a:rPr lang="en-US" sz="1800" dirty="0" smtClean="0"/>
              <a:t>Data source: January and August 2017 TDSP Load Reports (posted on MIS)</a:t>
            </a:r>
            <a:endParaRPr lang="en-US" sz="1800" dirty="0"/>
          </a:p>
          <a:p>
            <a:pPr lvl="1"/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843432" y="1890272"/>
            <a:ext cx="304800" cy="3124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142" y="2242444"/>
            <a:ext cx="352425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61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accent1"/>
                </a:solidFill>
              </a:rPr>
              <a:t>Peak Load Coverage at Various NOIE Load Exemption Thresholds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5" name="Content Placeholder 2"/>
          <p:cNvSpPr>
            <a:spLocks noGrp="1"/>
          </p:cNvSpPr>
          <p:nvPr>
            <p:ph idx="1"/>
          </p:nvPr>
        </p:nvSpPr>
        <p:spPr>
          <a:xfrm>
            <a:off x="412595" y="5573609"/>
            <a:ext cx="8305800" cy="682035"/>
          </a:xfrm>
        </p:spPr>
        <p:txBody>
          <a:bodyPr/>
          <a:lstStyle/>
          <a:p>
            <a:r>
              <a:rPr lang="en-US" sz="1800" dirty="0" smtClean="0"/>
              <a:t>Chart is truncated at 50 MW threshold level; total NOIE population is 127</a:t>
            </a:r>
          </a:p>
          <a:p>
            <a:r>
              <a:rPr lang="en-US" sz="1800" dirty="0" smtClean="0"/>
              <a:t>Data source: January and August 2017 TDSP Load Reports (posted on MIS)</a:t>
            </a:r>
            <a:endParaRPr lang="en-US" sz="1800" dirty="0"/>
          </a:p>
          <a:p>
            <a:pPr lvl="1"/>
            <a:endParaRPr lang="en-US" sz="2400" dirty="0"/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838201"/>
            <a:ext cx="7455346" cy="4648198"/>
          </a:xfrm>
          <a:prstGeom prst="rect">
            <a:avLst/>
          </a:prstGeom>
        </p:spPr>
      </p:pic>
      <p:cxnSp>
        <p:nvCxnSpPr>
          <p:cNvPr id="62" name="Straight Connector 61">
            <a:extLst>
              <a:ext uri="{FF2B5EF4-FFF2-40B4-BE49-F238E27FC236}">
                <a16:creationId xmlns="" xmlns:a16="http://schemas.microsoft.com/office/drawing/2014/main" id="{BABF129C-7D51-457A-9036-ECA10A110101}"/>
              </a:ext>
            </a:extLst>
          </p:cNvPr>
          <p:cNvCxnSpPr/>
          <p:nvPr/>
        </p:nvCxnSpPr>
        <p:spPr>
          <a:xfrm flipV="1">
            <a:off x="2104657" y="1607634"/>
            <a:ext cx="0" cy="324002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1"/>
          <p:cNvSpPr txBox="1"/>
          <p:nvPr/>
        </p:nvSpPr>
        <p:spPr>
          <a:xfrm>
            <a:off x="1768432" y="4008218"/>
            <a:ext cx="664829" cy="2701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/>
              <a:t>1000 </a:t>
            </a:r>
            <a:r>
              <a:rPr lang="en-US" sz="1000" dirty="0"/>
              <a:t>MW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="" xmlns:a16="http://schemas.microsoft.com/office/drawing/2014/main" id="{BABF129C-7D51-457A-9036-ECA10A110101}"/>
              </a:ext>
            </a:extLst>
          </p:cNvPr>
          <p:cNvCxnSpPr/>
          <p:nvPr/>
        </p:nvCxnSpPr>
        <p:spPr>
          <a:xfrm flipV="1">
            <a:off x="2653361" y="1607634"/>
            <a:ext cx="0" cy="32325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1"/>
          <p:cNvSpPr txBox="1"/>
          <p:nvPr/>
        </p:nvSpPr>
        <p:spPr>
          <a:xfrm>
            <a:off x="2320946" y="3288973"/>
            <a:ext cx="664829" cy="2701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/>
              <a:t>500 </a:t>
            </a:r>
            <a:r>
              <a:rPr lang="en-US" sz="1000" dirty="0"/>
              <a:t>MW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="" xmlns:a16="http://schemas.microsoft.com/office/drawing/2014/main" id="{BABF129C-7D51-457A-9036-ECA10A110101}"/>
              </a:ext>
            </a:extLst>
          </p:cNvPr>
          <p:cNvCxnSpPr/>
          <p:nvPr/>
        </p:nvCxnSpPr>
        <p:spPr>
          <a:xfrm flipV="1">
            <a:off x="3202063" y="1607634"/>
            <a:ext cx="0" cy="32325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1"/>
          <p:cNvSpPr txBox="1"/>
          <p:nvPr/>
        </p:nvSpPr>
        <p:spPr>
          <a:xfrm>
            <a:off x="2869648" y="2653308"/>
            <a:ext cx="664829" cy="2701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/>
              <a:t>300 </a:t>
            </a:r>
            <a:r>
              <a:rPr lang="en-US" sz="1000" dirty="0"/>
              <a:t>MW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="" xmlns:a16="http://schemas.microsoft.com/office/drawing/2014/main" id="{BABF129C-7D51-457A-9036-ECA10A110101}"/>
              </a:ext>
            </a:extLst>
          </p:cNvPr>
          <p:cNvCxnSpPr/>
          <p:nvPr/>
        </p:nvCxnSpPr>
        <p:spPr>
          <a:xfrm flipV="1">
            <a:off x="6326193" y="1607634"/>
            <a:ext cx="0" cy="324187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1"/>
          <p:cNvSpPr txBox="1"/>
          <p:nvPr/>
        </p:nvSpPr>
        <p:spPr>
          <a:xfrm>
            <a:off x="5993778" y="2015834"/>
            <a:ext cx="664829" cy="2701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/>
              <a:t>100 </a:t>
            </a:r>
            <a:r>
              <a:rPr lang="en-US" sz="1000" dirty="0"/>
              <a:t>MW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="" xmlns:a16="http://schemas.microsoft.com/office/drawing/2014/main" id="{BABF129C-7D51-457A-9036-ECA10A110101}"/>
              </a:ext>
            </a:extLst>
          </p:cNvPr>
          <p:cNvCxnSpPr/>
          <p:nvPr/>
        </p:nvCxnSpPr>
        <p:spPr>
          <a:xfrm flipV="1">
            <a:off x="8095739" y="1607634"/>
            <a:ext cx="0" cy="32325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1"/>
          <p:cNvSpPr txBox="1"/>
          <p:nvPr/>
        </p:nvSpPr>
        <p:spPr>
          <a:xfrm>
            <a:off x="7763324" y="1842990"/>
            <a:ext cx="664829" cy="2701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/>
              <a:t>50 </a:t>
            </a:r>
            <a:r>
              <a:rPr lang="en-US" sz="1000" dirty="0"/>
              <a:t>MW</a:t>
            </a:r>
          </a:p>
        </p:txBody>
      </p:sp>
    </p:spTree>
    <p:extLst>
      <p:ext uri="{BB962C8B-B14F-4D97-AF65-F5344CB8AC3E}">
        <p14:creationId xmlns:p14="http://schemas.microsoft.com/office/powerpoint/2010/main" val="331410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ERCOT’s Original NPRR891 Language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607" y="1219200"/>
            <a:ext cx="8311593" cy="4064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60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ERCOT’s Modified NPRR891 Language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090612"/>
            <a:ext cx="8001000" cy="467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76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STEC’s Proposed NPRR891 Language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839" y="800100"/>
            <a:ext cx="7460192" cy="546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02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GSEC’s Proposed NPRR891 Language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651" y="956469"/>
            <a:ext cx="5562600" cy="2362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89" y="3352800"/>
            <a:ext cx="3918858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74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11240</TotalTime>
  <Words>293</Words>
  <Application>Microsoft Office PowerPoint</Application>
  <PresentationFormat>On-screen Show (4:3)</PresentationFormat>
  <Paragraphs>51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Other Sources of Unregistered DG Data</vt:lpstr>
      <vt:lpstr>Peak Load Coverage at Various NOIE Load Exemption Thresholds</vt:lpstr>
      <vt:lpstr>Peak Load Coverage at Various NOIE Load Exemption Thresholds</vt:lpstr>
      <vt:lpstr>ERCOT’s Original NPRR891 Language</vt:lpstr>
      <vt:lpstr>ERCOT’s Modified NPRR891 Language</vt:lpstr>
      <vt:lpstr>STEC’s Proposed NPRR891 Language</vt:lpstr>
      <vt:lpstr>GSEC’s Proposed NPRR891 Language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148</cp:revision>
  <cp:lastPrinted>2016-01-21T20:53:15Z</cp:lastPrinted>
  <dcterms:created xsi:type="dcterms:W3CDTF">2016-01-21T15:20:31Z</dcterms:created>
  <dcterms:modified xsi:type="dcterms:W3CDTF">2018-10-17T21:33:08Z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