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3" r:id="rId4"/>
    <p:sldMasterId id="2147483651" r:id="rId5"/>
    <p:sldMasterId id="2147483691" r:id="rId6"/>
  </p:sldMasterIdLst>
  <p:notesMasterIdLst>
    <p:notesMasterId r:id="rId11"/>
  </p:notesMasterIdLst>
  <p:handoutMasterIdLst>
    <p:handoutMasterId r:id="rId12"/>
  </p:handoutMasterIdLst>
  <p:sldIdLst>
    <p:sldId id="374" r:id="rId7"/>
    <p:sldId id="375" r:id="rId8"/>
    <p:sldId id="377" r:id="rId9"/>
    <p:sldId id="37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vosjana, Julia" initials="MJ" lastIdx="1" clrIdx="0">
    <p:extLst/>
  </p:cmAuthor>
  <p:cmAuthor id="2" name="nbigbee" initials="NB" lastIdx="13" clrIdx="1">
    <p:extLst>
      <p:ext uri="{19B8F6BF-5375-455C-9EA6-DF929625EA0E}">
        <p15:presenceInfo xmlns:p15="http://schemas.microsoft.com/office/powerpoint/2012/main" userId="nbigbee" providerId="None"/>
      </p:ext>
    </p:extLst>
  </p:cmAuthor>
  <p:cmAuthor id="3" name="Stice, Clayton" initials="SC" lastIdx="1" clrIdx="2">
    <p:extLst>
      <p:ext uri="{19B8F6BF-5375-455C-9EA6-DF929625EA0E}">
        <p15:presenceInfo xmlns:p15="http://schemas.microsoft.com/office/powerpoint/2012/main" userId="S-1-5-21-639947351-343809578-3807592339-55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CBE2"/>
    <a:srgbClr val="EBDD34"/>
    <a:srgbClr val="4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06" autoAdjust="0"/>
    <p:restoredTop sz="94660"/>
  </p:normalViewPr>
  <p:slideViewPr>
    <p:cSldViewPr showGuides="1">
      <p:cViewPr varScale="1">
        <p:scale>
          <a:sx n="96" d="100"/>
          <a:sy n="96" d="100"/>
        </p:scale>
        <p:origin x="1416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036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195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0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6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439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7543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000250" y="6477002"/>
            <a:ext cx="713232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50" y="6248400"/>
            <a:ext cx="886400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 smtClean="0">
                <a:solidFill>
                  <a:srgbClr val="5B6770"/>
                </a:solidFill>
              </a:rPr>
              <a:t>PUBLIC</a:t>
            </a:r>
            <a:endParaRPr lang="en-US" sz="75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6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bblevins\AppData\Local\Microsoft\Windows\Temporary%20Internet%20Files\Content.Outlook\I0RG2UQ2\_anchor_1','_com_1" TargetMode="External"/><Relationship Id="rId2" Type="http://schemas.openxmlformats.org/officeDocument/2006/relationships/hyperlink" Target="#_msocom_1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0550" y="304800"/>
            <a:ext cx="7886700" cy="4405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Proposed Resource Definition Framework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59740" y="5568434"/>
            <a:ext cx="2001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NPRR889 RTF-1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971800" y="5638800"/>
            <a:ext cx="762000" cy="22860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31" y="1447800"/>
            <a:ext cx="8668339" cy="39624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759740" y="5867400"/>
            <a:ext cx="1963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NPRRxxx</a:t>
            </a:r>
            <a:r>
              <a:rPr lang="en-US" dirty="0" smtClean="0"/>
              <a:t> RTF-2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971800" y="5937766"/>
            <a:ext cx="762000" cy="228600"/>
          </a:xfrm>
          <a:prstGeom prst="rect">
            <a:avLst/>
          </a:prstGeom>
          <a:pattFill prst="dk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2057400" y="1676400"/>
            <a:ext cx="289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5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28600"/>
            <a:ext cx="7752393" cy="593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623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addressing this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03567" y="3324999"/>
            <a:ext cx="1847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endParaRPr kumimoji="0" lang="en-US" altLang="en-US" sz="12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endParaRPr kumimoji="0" lang="en-US" altLang="en-US" sz="12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4942" y="2119839"/>
            <a:ext cx="9030316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endParaRPr lang="en-US" altLang="en-US" sz="1200" u="sng" dirty="0">
              <a:solidFill>
                <a:srgbClr val="FF000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en-US" altLang="en-US" sz="1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 Load Resource</a:t>
            </a: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  <a:hlinkMouseOver r:id="rId3"/>
              </a:rPr>
              <a:t>[</a:t>
            </a: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en-US" altLang="en-US" sz="1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Load Resource that can only be deployed manually with a Dispatch Instruction from ERCOT.  These Resources can deploy either a part or all of </a:t>
            </a:r>
            <a:r>
              <a:rPr kumimoji="0" lang="en-US" altLang="en-US" sz="1200" b="0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dispachable</a:t>
            </a:r>
            <a:r>
              <a:rPr kumimoji="0" lang="en-US" altLang="en-US" sz="1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Load in a single step.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endParaRPr lang="en-US" altLang="en-US" sz="1200" u="sng" dirty="0">
              <a:solidFill>
                <a:srgbClr val="FF0000"/>
              </a:solidFill>
            </a:endParaRPr>
          </a:p>
          <a:p>
            <a:pPr lvl="0"/>
            <a:r>
              <a:rPr lang="en-US" altLang="en-US" sz="1200" b="1" i="1" u="sng" dirty="0">
                <a:solidFill>
                  <a:srgbClr val="FF0000"/>
                </a:solidFill>
                <a:ea typeface="Times New Roman" panose="02020603050405020304" pitchFamily="18" charset="0"/>
              </a:rPr>
              <a:t>UFR Load Resource</a:t>
            </a:r>
          </a:p>
          <a:p>
            <a:pPr lvl="0"/>
            <a:r>
              <a:rPr lang="en-US" altLang="en-US" sz="1200" u="sng" dirty="0">
                <a:solidFill>
                  <a:srgbClr val="FF0000"/>
                </a:solidFill>
                <a:ea typeface="Times New Roman" panose="02020603050405020304" pitchFamily="18" charset="0"/>
              </a:rPr>
              <a:t>A Load Resource that is controlled by an under-frequency relay and may also be deployed manually with a Dispatch Instruction </a:t>
            </a:r>
          </a:p>
          <a:p>
            <a:pPr lvl="0"/>
            <a:r>
              <a:rPr lang="en-US" altLang="en-US" sz="1200" u="sng" dirty="0">
                <a:solidFill>
                  <a:srgbClr val="FF0000"/>
                </a:solidFill>
                <a:ea typeface="Times New Roman" panose="02020603050405020304" pitchFamily="18" charset="0"/>
              </a:rPr>
              <a:t>from ERCOT.  These Resources can deploy either a part or all of </a:t>
            </a:r>
            <a:r>
              <a:rPr lang="en-US" altLang="en-US" sz="1200" u="sng" dirty="0" err="1">
                <a:solidFill>
                  <a:srgbClr val="FF0000"/>
                </a:solidFill>
                <a:ea typeface="Times New Roman" panose="02020603050405020304" pitchFamily="18" charset="0"/>
              </a:rPr>
              <a:t>dispachable</a:t>
            </a:r>
            <a:r>
              <a:rPr lang="en-US" altLang="en-US" sz="1200" u="sng" dirty="0">
                <a:solidFill>
                  <a:srgbClr val="FF0000"/>
                </a:solidFill>
                <a:ea typeface="Times New Roman" panose="02020603050405020304" pitchFamily="18" charset="0"/>
              </a:rPr>
              <a:t> Load in a single step.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3651" y="202612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new terms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9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828800"/>
            <a:ext cx="8226983" cy="274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18914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7932</TotalTime>
  <Words>23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Custom Design</vt:lpstr>
      <vt:lpstr>4_Office Theme</vt:lpstr>
      <vt:lpstr>Proposed Resource Definition Framework</vt:lpstr>
      <vt:lpstr>PowerPoint Presentation</vt:lpstr>
      <vt:lpstr>Options for addressing this framework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212</cp:revision>
  <cp:lastPrinted>2016-01-21T20:53:15Z</cp:lastPrinted>
  <dcterms:created xsi:type="dcterms:W3CDTF">2016-01-21T15:20:31Z</dcterms:created>
  <dcterms:modified xsi:type="dcterms:W3CDTF">2018-10-16T20:43:31Z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