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5"/>
  </p:notesMasterIdLst>
  <p:handoutMasterIdLst>
    <p:handoutMasterId r:id="rId26"/>
  </p:handoutMasterIdLst>
  <p:sldIdLst>
    <p:sldId id="260" r:id="rId7"/>
    <p:sldId id="258" r:id="rId8"/>
    <p:sldId id="318" r:id="rId9"/>
    <p:sldId id="327" r:id="rId10"/>
    <p:sldId id="341" r:id="rId11"/>
    <p:sldId id="334" r:id="rId12"/>
    <p:sldId id="340" r:id="rId13"/>
    <p:sldId id="337" r:id="rId14"/>
    <p:sldId id="338" r:id="rId15"/>
    <p:sldId id="294" r:id="rId16"/>
    <p:sldId id="308" r:id="rId17"/>
    <p:sldId id="336" r:id="rId18"/>
    <p:sldId id="309" r:id="rId19"/>
    <p:sldId id="329" r:id="rId20"/>
    <p:sldId id="333" r:id="rId21"/>
    <p:sldId id="332" r:id="rId22"/>
    <p:sldId id="339" r:id="rId23"/>
    <p:sldId id="342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67" autoAdjust="0"/>
    <p:restoredTop sz="98752" autoAdjust="0"/>
  </p:normalViewPr>
  <p:slideViewPr>
    <p:cSldViewPr showGuides="1">
      <p:cViewPr varScale="1">
        <p:scale>
          <a:sx n="107" d="100"/>
          <a:sy n="107" d="100"/>
        </p:scale>
        <p:origin x="252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1721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2258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8281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119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07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24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826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8172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9991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1773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325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/inde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Update and Summary of </a:t>
            </a:r>
          </a:p>
          <a:p>
            <a:r>
              <a:rPr lang="en-US" sz="2400" b="1" dirty="0" smtClean="0"/>
              <a:t>Project Priority List (PPL) Activity 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October 18,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772400" cy="518318"/>
          </a:xfrm>
        </p:spPr>
        <p:txBody>
          <a:bodyPr/>
          <a:lstStyle/>
          <a:p>
            <a:r>
              <a:rPr lang="en-US" sz="2000" dirty="0" smtClean="0"/>
              <a:t>Priority / Rank Options for Revision Requests with Impacts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741119"/>
              </p:ext>
            </p:extLst>
          </p:nvPr>
        </p:nvGraphicFramePr>
        <p:xfrm>
          <a:off x="228600" y="1337920"/>
          <a:ext cx="8686799" cy="4023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3276600"/>
                <a:gridCol w="762000"/>
                <a:gridCol w="762000"/>
                <a:gridCol w="2590799"/>
              </a:tblGrid>
              <a:tr h="6399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Revision Request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Rank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Comments</a:t>
                      </a:r>
                      <a:endParaRPr lang="en-US" sz="1400" dirty="0"/>
                    </a:p>
                  </a:txBody>
                  <a:tcPr anchor="ctr"/>
                </a:tc>
              </a:tr>
              <a:tr h="4605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NPRR879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SCED Base Point, Base Point Deviation, and Performance Evaluation Changes for IRRs that Carry Ancillary Services</a:t>
                      </a:r>
                      <a:endParaRPr lang="en-US" sz="10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2550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IA revised based on 8/3/2018 ERCOT comments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 to end of 2019 list and work into the plan without disrupting in-flight projects</a:t>
                      </a:r>
                    </a:p>
                  </a:txBody>
                  <a:tcPr anchor="ctr"/>
                </a:tc>
              </a:tr>
              <a:tr h="4605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NPRR887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Monthly Posting of Default Uplift Exposure Information</a:t>
                      </a:r>
                      <a:endParaRPr lang="en-US" sz="10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2560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IA still in progress at time of mailing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 to end of 2019 list and work into the plan without disrupting in-flight projects</a:t>
                      </a:r>
                    </a:p>
                  </a:txBody>
                  <a:tcPr anchor="ctr"/>
                </a:tc>
              </a:tr>
              <a:tr h="4605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NPRR895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Inclusion of Photo-Voltaic Generation Resources (PVGRs) in Real-Time Ancillary Service Imbalance Payment or Charge</a:t>
                      </a:r>
                      <a:endParaRPr lang="en-US" sz="10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2570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Plan to implement in conjunction with OBDRR007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 to end of 2019 list and work into the plan without disrupting in-flight projects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583051"/>
              </p:ext>
            </p:extLst>
          </p:nvPr>
        </p:nvGraphicFramePr>
        <p:xfrm>
          <a:off x="4721236" y="1021891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/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Options for…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3044836" y="5899418"/>
            <a:ext cx="3352800" cy="6617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2019 </a:t>
            </a:r>
            <a:r>
              <a:rPr lang="en-US" sz="900" b="0" kern="0" dirty="0">
                <a:solidFill>
                  <a:srgbClr val="000000"/>
                </a:solidFill>
              </a:rPr>
              <a:t>Rank in Business Strategy </a:t>
            </a:r>
            <a:r>
              <a:rPr lang="en-US" sz="900" b="0" kern="0" dirty="0" smtClean="0">
                <a:solidFill>
                  <a:srgbClr val="000000"/>
                </a:solidFill>
              </a:rPr>
              <a:t>	= 2550</a:t>
            </a:r>
            <a:endParaRPr lang="en-US" sz="900" b="0" kern="0" dirty="0">
              <a:solidFill>
                <a:srgbClr val="000000"/>
              </a:solidFill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Rank in </a:t>
            </a:r>
            <a:r>
              <a:rPr lang="en-US" sz="900" b="0" kern="0" dirty="0" smtClean="0">
                <a:solidFill>
                  <a:srgbClr val="000000"/>
                </a:solidFill>
              </a:rPr>
              <a:t>Regulatory	=   220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28800" y="685800"/>
            <a:ext cx="6477000" cy="548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Appendix</a:t>
            </a:r>
          </a:p>
          <a:p>
            <a:pPr lvl="1"/>
            <a:r>
              <a:rPr lang="en-US" dirty="0" smtClean="0"/>
              <a:t>10/1/2018 Project Gantt</a:t>
            </a:r>
          </a:p>
          <a:p>
            <a:pPr marL="971550" lvl="2">
              <a:tabLst>
                <a:tab pos="1143000" algn="l"/>
                <a:tab pos="2514600" algn="l"/>
                <a:tab pos="6864350" algn="l"/>
              </a:tabLst>
              <a:defRPr/>
            </a:pPr>
            <a:r>
              <a:rPr lang="en-US" dirty="0"/>
              <a:t>In-flight items sorted by Project End Date</a:t>
            </a:r>
          </a:p>
          <a:p>
            <a:pPr marL="971550" lvl="2">
              <a:tabLst>
                <a:tab pos="1143000" algn="l"/>
                <a:tab pos="2514600" algn="l"/>
                <a:tab pos="6864350" algn="l"/>
              </a:tabLst>
              <a:defRPr/>
            </a:pPr>
            <a:r>
              <a:rPr lang="en-US" dirty="0" smtClean="0"/>
              <a:t>“</a:t>
            </a:r>
            <a:r>
              <a:rPr lang="en-US" dirty="0"/>
              <a:t>Not Started” items sorted by Project Start </a:t>
            </a:r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619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dirty="0"/>
              <a:t>Project Portfolio Status – as of </a:t>
            </a:r>
            <a:r>
              <a:rPr lang="en-US" dirty="0" smtClean="0"/>
              <a:t>10/1/2018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490" y="771728"/>
            <a:ext cx="8865110" cy="5507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31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dirty="0"/>
              <a:t>Project Portfolio Status – as of </a:t>
            </a:r>
            <a:r>
              <a:rPr lang="en-US" dirty="0" smtClean="0"/>
              <a:t>10/1/2018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286" y="765359"/>
            <a:ext cx="8872314" cy="5502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11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dirty="0"/>
              <a:t>Project Portfolio Status – as of </a:t>
            </a:r>
            <a:r>
              <a:rPr lang="en-US" dirty="0" smtClean="0"/>
              <a:t>10/1/2018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767500"/>
            <a:ext cx="8839200" cy="550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15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dirty="0"/>
              <a:t>Project Portfolio Status – as of </a:t>
            </a:r>
            <a:r>
              <a:rPr lang="en-US" dirty="0" smtClean="0"/>
              <a:t>10/1/2018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36" y="713443"/>
            <a:ext cx="8991600" cy="5561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56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36976" cy="518318"/>
          </a:xfrm>
        </p:spPr>
        <p:txBody>
          <a:bodyPr/>
          <a:lstStyle/>
          <a:p>
            <a:r>
              <a:rPr lang="en-US" sz="2400" dirty="0"/>
              <a:t>Project Portfolio Status – as of </a:t>
            </a:r>
            <a:r>
              <a:rPr lang="en-US" sz="2400" dirty="0" smtClean="0"/>
              <a:t>10/1/2018 – On Hold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76" y="726518"/>
            <a:ext cx="8915400" cy="555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81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18318"/>
          </a:xfrm>
        </p:spPr>
        <p:txBody>
          <a:bodyPr/>
          <a:lstStyle/>
          <a:p>
            <a:r>
              <a:rPr lang="en-US" sz="2400" dirty="0"/>
              <a:t>Project Portfolio Status </a:t>
            </a:r>
            <a:r>
              <a:rPr lang="en-US" dirty="0"/>
              <a:t>– </a:t>
            </a:r>
            <a:r>
              <a:rPr lang="en-US" sz="2400" dirty="0"/>
              <a:t>as of </a:t>
            </a:r>
            <a:r>
              <a:rPr lang="en-US" sz="2400" dirty="0" smtClean="0"/>
              <a:t>10/1/2018 – Not Started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554" y="767831"/>
            <a:ext cx="8878386" cy="5498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09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18318"/>
          </a:xfrm>
        </p:spPr>
        <p:txBody>
          <a:bodyPr/>
          <a:lstStyle/>
          <a:p>
            <a:r>
              <a:rPr lang="en-US" sz="2400" dirty="0"/>
              <a:t>Project Portfolio Status </a:t>
            </a:r>
            <a:r>
              <a:rPr lang="en-US" dirty="0"/>
              <a:t>– </a:t>
            </a:r>
            <a:r>
              <a:rPr lang="en-US" sz="2400" dirty="0"/>
              <a:t>as of </a:t>
            </a:r>
            <a:r>
              <a:rPr lang="en-US" sz="2400" dirty="0" smtClean="0"/>
              <a:t>10/1/2018 – Not Started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775685"/>
            <a:ext cx="8839200" cy="5490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49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990600"/>
            <a:ext cx="6934200" cy="4114800"/>
          </a:xfrm>
        </p:spPr>
        <p:txBody>
          <a:bodyPr/>
          <a:lstStyle/>
          <a:p>
            <a:r>
              <a:rPr lang="en-US" sz="2400" dirty="0" smtClean="0"/>
              <a:t>Project Portfolio Update</a:t>
            </a:r>
            <a:r>
              <a:rPr lang="en-US" sz="1800" dirty="0" smtClean="0"/>
              <a:t>			p. 3-10</a:t>
            </a:r>
          </a:p>
          <a:p>
            <a:pPr lvl="1"/>
            <a:r>
              <a:rPr lang="en-US" sz="1800" dirty="0" smtClean="0"/>
              <a:t>Recent / Upcoming Project Implementations</a:t>
            </a:r>
          </a:p>
          <a:p>
            <a:pPr lvl="1"/>
            <a:r>
              <a:rPr lang="en-US" sz="1800" dirty="0" smtClean="0"/>
              <a:t>2018 Release Targets</a:t>
            </a:r>
          </a:p>
          <a:p>
            <a:pPr lvl="1"/>
            <a:r>
              <a:rPr lang="en-US" sz="1800" dirty="0" smtClean="0"/>
              <a:t>2019 Release Targets</a:t>
            </a:r>
          </a:p>
          <a:p>
            <a:pPr lvl="1"/>
            <a:r>
              <a:rPr lang="en-US" sz="1800" dirty="0"/>
              <a:t>Planned Project </a:t>
            </a:r>
            <a:r>
              <a:rPr lang="en-US" sz="1800" dirty="0" smtClean="0"/>
              <a:t>Starts</a:t>
            </a:r>
          </a:p>
          <a:p>
            <a:pPr lvl="1"/>
            <a:r>
              <a:rPr lang="en-US" sz="1800" dirty="0" smtClean="0"/>
              <a:t>Aging Items Report</a:t>
            </a:r>
            <a:endParaRPr lang="en-US" sz="1800" dirty="0"/>
          </a:p>
          <a:p>
            <a:pPr lvl="1"/>
            <a:r>
              <a:rPr lang="en-US" sz="1800" dirty="0" smtClean="0"/>
              <a:t>2018 Project Spending Forecast</a:t>
            </a:r>
          </a:p>
          <a:p>
            <a:pPr lvl="1"/>
            <a:r>
              <a:rPr lang="en-US" sz="1800" dirty="0"/>
              <a:t>Revision Request Funding Placeholder Status</a:t>
            </a:r>
            <a:endParaRPr lang="en-US" sz="1800" dirty="0" smtClean="0"/>
          </a:p>
          <a:p>
            <a:pPr lvl="1"/>
            <a:r>
              <a:rPr lang="en-US" sz="1800" dirty="0" smtClean="0"/>
              <a:t>Priority/Rank Options for Revision Requests with Impacts</a:t>
            </a:r>
          </a:p>
          <a:p>
            <a:pPr lvl="1"/>
            <a:endParaRPr lang="en-US" sz="1800" dirty="0" smtClean="0"/>
          </a:p>
          <a:p>
            <a:r>
              <a:rPr lang="en-US" sz="2400" dirty="0"/>
              <a:t>Appendix</a:t>
            </a:r>
          </a:p>
          <a:p>
            <a:pPr lvl="1"/>
            <a:r>
              <a:rPr lang="en-US" sz="1800" dirty="0"/>
              <a:t>Project Portfolio Gantt Chart			p. </a:t>
            </a:r>
            <a:r>
              <a:rPr lang="en-US" sz="1800" dirty="0" smtClean="0"/>
              <a:t>11-18</a:t>
            </a:r>
            <a:endParaRPr lang="en-US" sz="1800" dirty="0"/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093470" y="6096000"/>
            <a:ext cx="7795260" cy="5601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0" dirty="0"/>
              <a:t>Location of Project Priority List (PPL):   </a:t>
            </a:r>
            <a:r>
              <a:rPr lang="en-US" b="0" dirty="0">
                <a:hlinkClick r:id="rId3"/>
              </a:rPr>
              <a:t>http://www.ercot.com/services/projects/index</a:t>
            </a:r>
            <a:endParaRPr lang="en-US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43682"/>
            <a:ext cx="51054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chemeClr val="accent1"/>
                </a:solidFill>
              </a:rPr>
              <a:t>Project Update Agenda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696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Recent / Upcoming Project Implementations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0" y="990600"/>
            <a:ext cx="8949560" cy="5217486"/>
          </a:xfrm>
        </p:spPr>
        <p:txBody>
          <a:bodyPr/>
          <a:lstStyle/>
          <a:p>
            <a:pPr>
              <a:tabLst>
                <a:tab pos="7199313" algn="l"/>
              </a:tabLst>
            </a:pPr>
            <a:r>
              <a:rPr lang="en-US" sz="2000" dirty="0" smtClean="0"/>
              <a:t>2018 October Release </a:t>
            </a:r>
            <a:r>
              <a:rPr lang="en-US" sz="2000" dirty="0"/>
              <a:t>– </a:t>
            </a:r>
            <a:r>
              <a:rPr lang="en-US" sz="2000" dirty="0" smtClean="0"/>
              <a:t>10/23/2018 </a:t>
            </a:r>
            <a:r>
              <a:rPr lang="en-US" sz="2000" dirty="0"/>
              <a:t>– </a:t>
            </a:r>
            <a:r>
              <a:rPr lang="en-US" sz="2000" dirty="0" smtClean="0"/>
              <a:t>10/25/2018 </a:t>
            </a:r>
            <a:r>
              <a:rPr lang="en-US" sz="1800" i="1" dirty="0">
                <a:solidFill>
                  <a:srgbClr val="00B050"/>
                </a:solidFill>
              </a:rPr>
              <a:t>	 </a:t>
            </a:r>
            <a:r>
              <a:rPr lang="en-US" sz="2000" i="1" dirty="0">
                <a:solidFill>
                  <a:srgbClr val="00B050"/>
                </a:solidFill>
              </a:rPr>
              <a:t>In Flight</a:t>
            </a:r>
            <a:endParaRPr lang="en-US" sz="1800" dirty="0" smtClean="0"/>
          </a:p>
          <a:p>
            <a:pPr lvl="1">
              <a:tabLst>
                <a:tab pos="7199313" algn="l"/>
              </a:tabLst>
            </a:pPr>
            <a:r>
              <a:rPr lang="en-US" sz="1800" strike="sngStrike" dirty="0" smtClean="0"/>
              <a:t>NPRR833(a) – </a:t>
            </a:r>
            <a:r>
              <a:rPr lang="en-US" sz="1800" strike="sngStrike" dirty="0"/>
              <a:t>Modify PTP Obligation Bid Clearing </a:t>
            </a:r>
            <a:r>
              <a:rPr lang="en-US" sz="1800" strike="sngStrike" dirty="0" smtClean="0"/>
              <a:t>Change</a:t>
            </a:r>
          </a:p>
          <a:p>
            <a:pPr lvl="2">
              <a:tabLst>
                <a:tab pos="7199313" algn="l"/>
              </a:tabLst>
            </a:pPr>
            <a:r>
              <a:rPr lang="en-US" sz="1600" strike="sngStrike" dirty="0" smtClean="0"/>
              <a:t>DAM changes</a:t>
            </a:r>
            <a:endParaRPr lang="en-US" sz="1600" dirty="0" smtClean="0">
              <a:solidFill>
                <a:srgbClr val="FF0000"/>
              </a:solidFill>
            </a:endParaRPr>
          </a:p>
          <a:p>
            <a:pPr lvl="2">
              <a:tabLst>
                <a:tab pos="7199313" algn="l"/>
              </a:tabLst>
            </a:pPr>
            <a:r>
              <a:rPr lang="en-US" sz="1600" dirty="0" smtClean="0">
                <a:solidFill>
                  <a:srgbClr val="FF0000"/>
                </a:solidFill>
              </a:rPr>
              <a:t>Moved to December with part (b)</a:t>
            </a:r>
          </a:p>
          <a:p>
            <a:pPr lvl="2">
              <a:tabLst>
                <a:tab pos="7199313" algn="l"/>
              </a:tabLst>
            </a:pPr>
            <a:r>
              <a:rPr lang="en-US" sz="1600" dirty="0" smtClean="0">
                <a:solidFill>
                  <a:srgbClr val="FF0000"/>
                </a:solidFill>
              </a:rPr>
              <a:t>Performance issues </a:t>
            </a:r>
            <a:r>
              <a:rPr lang="en-US" sz="1600" dirty="0" smtClean="0">
                <a:solidFill>
                  <a:srgbClr val="FF0000"/>
                </a:solidFill>
              </a:rPr>
              <a:t>added testing iterations</a:t>
            </a:r>
            <a:endParaRPr lang="en-US" sz="1600" dirty="0" smtClean="0">
              <a:solidFill>
                <a:srgbClr val="FF0000"/>
              </a:solidFill>
            </a:endParaRPr>
          </a:p>
          <a:p>
            <a:pPr lvl="1">
              <a:tabLst>
                <a:tab pos="7199313" algn="l"/>
              </a:tabLst>
            </a:pPr>
            <a:r>
              <a:rPr lang="en-US" sz="1800" dirty="0"/>
              <a:t>NPRR843(a) – </a:t>
            </a:r>
            <a:r>
              <a:rPr lang="en-US" sz="1600" dirty="0"/>
              <a:t>Short-Term System Adequacy </a:t>
            </a:r>
            <a:r>
              <a:rPr lang="en-US" sz="1600" dirty="0" smtClean="0"/>
              <a:t>&amp; AS </a:t>
            </a:r>
            <a:r>
              <a:rPr lang="en-US" sz="1600" dirty="0"/>
              <a:t>Offer Disclosure Reports Additions</a:t>
            </a:r>
            <a:endParaRPr lang="en-US" sz="1400" dirty="0" smtClean="0"/>
          </a:p>
          <a:p>
            <a:pPr lvl="2">
              <a:tabLst>
                <a:tab pos="7199313" algn="l"/>
              </a:tabLst>
            </a:pPr>
            <a:r>
              <a:rPr lang="en-US" sz="1600" dirty="0" smtClean="0"/>
              <a:t>One CDR report, one 48-hour report, and two 7-day reports</a:t>
            </a:r>
          </a:p>
          <a:p>
            <a:pPr lvl="1">
              <a:tabLst>
                <a:tab pos="7199313" algn="l"/>
              </a:tabLst>
            </a:pPr>
            <a:r>
              <a:rPr lang="en-US" sz="1800" dirty="0" smtClean="0"/>
              <a:t>NPRR864</a:t>
            </a:r>
            <a:r>
              <a:rPr lang="en-US" sz="1800" dirty="0"/>
              <a:t> – RUC Modifications to Consider Market-Based </a:t>
            </a:r>
            <a:r>
              <a:rPr lang="en-US" sz="1800" dirty="0" smtClean="0"/>
              <a:t>Solutions</a:t>
            </a:r>
          </a:p>
          <a:p>
            <a:pPr lvl="1">
              <a:tabLst>
                <a:tab pos="2286000" algn="l"/>
                <a:tab pos="7199313" algn="l"/>
              </a:tabLst>
            </a:pPr>
            <a:r>
              <a:rPr lang="en-US" sz="1800" dirty="0" smtClean="0"/>
              <a:t>NPRR875 – </a:t>
            </a:r>
            <a:r>
              <a:rPr lang="en-US" sz="1800" dirty="0"/>
              <a:t>Clarification for the Implementation of NPRR864, RUC </a:t>
            </a:r>
            <a:r>
              <a:rPr lang="en-US" sz="1800" dirty="0" smtClean="0"/>
              <a:t>	Modifications </a:t>
            </a:r>
            <a:r>
              <a:rPr lang="en-US" sz="1800" dirty="0"/>
              <a:t>to Consider Market-Based Solutions</a:t>
            </a:r>
            <a:endParaRPr lang="en-US" sz="1800" dirty="0" smtClean="0"/>
          </a:p>
          <a:p>
            <a:pPr lvl="1">
              <a:tabLst>
                <a:tab pos="7199313" algn="l"/>
              </a:tabLst>
            </a:pPr>
            <a:r>
              <a:rPr lang="en-US" sz="1800" dirty="0" smtClean="0"/>
              <a:t>RRGRR015 </a:t>
            </a:r>
            <a:r>
              <a:rPr lang="en-US" sz="1800" dirty="0"/>
              <a:t>– Additional Guidance for Transformer and Station </a:t>
            </a:r>
            <a:r>
              <a:rPr lang="en-US" sz="1800" dirty="0" smtClean="0"/>
              <a:t>Data</a:t>
            </a:r>
          </a:p>
          <a:p>
            <a:pPr lvl="2">
              <a:tabLst>
                <a:tab pos="7199313" algn="l"/>
              </a:tabLst>
            </a:pPr>
            <a:r>
              <a:rPr lang="en-US" sz="1600" dirty="0" smtClean="0">
                <a:solidFill>
                  <a:srgbClr val="FF0000"/>
                </a:solidFill>
              </a:rPr>
              <a:t>Will go live on 11/1/2018</a:t>
            </a:r>
          </a:p>
          <a:p>
            <a:pPr lvl="1">
              <a:tabLst>
                <a:tab pos="7199313" algn="l"/>
              </a:tabLst>
            </a:pPr>
            <a:r>
              <a:rPr lang="en-US" sz="1800" strike="sngStrike" dirty="0" smtClean="0"/>
              <a:t>RRGRR016 </a:t>
            </a:r>
            <a:r>
              <a:rPr lang="en-US" sz="1800" strike="sngStrike" dirty="0"/>
              <a:t>– Additional Guidance for Solar </a:t>
            </a:r>
            <a:r>
              <a:rPr lang="en-US" sz="1800" strike="sngStrike" dirty="0" smtClean="0"/>
              <a:t>Data</a:t>
            </a:r>
          </a:p>
          <a:p>
            <a:pPr lvl="2">
              <a:tabLst>
                <a:tab pos="7199313" algn="l"/>
              </a:tabLst>
            </a:pPr>
            <a:r>
              <a:rPr lang="en-US" sz="1600" dirty="0" smtClean="0">
                <a:solidFill>
                  <a:srgbClr val="FF0000"/>
                </a:solidFill>
              </a:rPr>
              <a:t>Being held for now to combine with RRGRR018 and RRGRR019</a:t>
            </a:r>
          </a:p>
          <a:p>
            <a:pPr lvl="2">
              <a:tabLst>
                <a:tab pos="7199313" algn="l"/>
              </a:tabLst>
            </a:pPr>
            <a:r>
              <a:rPr lang="en-US" sz="1600" dirty="0" smtClean="0">
                <a:solidFill>
                  <a:srgbClr val="FF0000"/>
                </a:solidFill>
              </a:rPr>
              <a:t>This will reduce impact on Market Participants</a:t>
            </a:r>
          </a:p>
          <a:p>
            <a:pPr lvl="1">
              <a:tabLst>
                <a:tab pos="7199313" algn="l"/>
              </a:tabLst>
            </a:pPr>
            <a:r>
              <a:rPr lang="en-US" sz="1800" dirty="0"/>
              <a:t>SCR795 – Addition of Intra-Hour Wind Forecast to GTBD Calculation</a:t>
            </a:r>
            <a:endParaRPr lang="en-US" sz="1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590800" y="6225020"/>
            <a:ext cx="5257800" cy="436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/>
              <a:t>Note:  Projected Go-Live dates are subject to change.</a:t>
            </a:r>
            <a:br>
              <a:rPr lang="en-US" sz="1400" b="0" dirty="0"/>
            </a:br>
            <a:r>
              <a:rPr lang="en-US" sz="14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2018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447632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5904832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91321" y="5447632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etc.:</a:t>
            </a:r>
            <a:r>
              <a:rPr kumimoji="0" lang="en-US" sz="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8430342"/>
              </p:ext>
            </p:extLst>
          </p:nvPr>
        </p:nvGraphicFramePr>
        <p:xfrm>
          <a:off x="160280" y="838201"/>
          <a:ext cx="8839200" cy="3727703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524191"/>
                <a:gridCol w="1504660"/>
                <a:gridCol w="1390749"/>
                <a:gridCol w="1455680"/>
              </a:tblGrid>
              <a:tr h="5495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2/6 – 2/8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4/5 – 4/9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5/29 – 5/31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8/7 – 8/9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10/23 – 10/25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12/11 – 12/13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24222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NPRR659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NPRR683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NPRR810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PGRR042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NPRR846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NPRR562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NPRR776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(partial implementation)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NPRR833</a:t>
                      </a:r>
                      <a:r>
                        <a:rPr kumimoji="0" lang="en-US" sz="9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NPRR843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NPRR825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NPRR809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NPRR833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(a/b)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NPRR843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5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7315200" y="1400352"/>
            <a:ext cx="236905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i="1" kern="0" dirty="0" smtClean="0">
                <a:solidFill>
                  <a:srgbClr val="000000"/>
                </a:solidFill>
              </a:rPr>
              <a:t> </a:t>
            </a:r>
            <a:endParaRPr lang="en-US" sz="28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5" name="TextBox 12"/>
          <p:cNvSpPr txBox="1">
            <a:spLocks noChangeArrowheads="1"/>
          </p:cNvSpPr>
          <p:nvPr/>
        </p:nvSpPr>
        <p:spPr bwMode="auto">
          <a:xfrm>
            <a:off x="3122655" y="3285979"/>
            <a:ext cx="1508760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7/2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189795" y="1391700"/>
            <a:ext cx="370549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638685" y="1392114"/>
            <a:ext cx="37054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4" name="TextBox 12"/>
          <p:cNvSpPr txBox="1">
            <a:spLocks noChangeArrowheads="1"/>
          </p:cNvSpPr>
          <p:nvPr/>
        </p:nvSpPr>
        <p:spPr bwMode="auto">
          <a:xfrm>
            <a:off x="4647890" y="3274976"/>
            <a:ext cx="1501431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9/1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" name="TextBox 2"/>
          <p:cNvSpPr txBox="1"/>
          <p:nvPr/>
        </p:nvSpPr>
        <p:spPr>
          <a:xfrm rot="16200000">
            <a:off x="-301784" y="1935294"/>
            <a:ext cx="12747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/>
              <a:t>CMM Release 1a</a:t>
            </a:r>
            <a:endParaRPr lang="en-US" sz="1100" i="1" dirty="0"/>
          </a:p>
        </p:txBody>
      </p:sp>
      <p:sp>
        <p:nvSpPr>
          <p:cNvPr id="4" name="Left Brace 3"/>
          <p:cNvSpPr/>
          <p:nvPr/>
        </p:nvSpPr>
        <p:spPr>
          <a:xfrm>
            <a:off x="406782" y="1645562"/>
            <a:ext cx="167979" cy="8543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284529" y="5432243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26" name="TextBox 12"/>
          <p:cNvSpPr txBox="1">
            <a:spLocks noChangeArrowheads="1"/>
          </p:cNvSpPr>
          <p:nvPr/>
        </p:nvSpPr>
        <p:spPr bwMode="auto">
          <a:xfrm>
            <a:off x="140666" y="3292999"/>
            <a:ext cx="1444653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1/1  &amp;  2/1</a:t>
            </a:r>
            <a:endParaRPr lang="en-US" sz="1200" kern="0" dirty="0"/>
          </a:p>
        </p:txBody>
      </p:sp>
      <p:sp>
        <p:nvSpPr>
          <p:cNvPr id="28" name="TextBox 21"/>
          <p:cNvSpPr txBox="1">
            <a:spLocks noChangeArrowheads="1"/>
          </p:cNvSpPr>
          <p:nvPr/>
        </p:nvSpPr>
        <p:spPr bwMode="auto">
          <a:xfrm>
            <a:off x="6497486" y="5446693"/>
            <a:ext cx="2485392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NPRR825(a) – </a:t>
            </a:r>
            <a:r>
              <a:rPr lang="en-US" sz="800" b="0" kern="0" dirty="0" err="1" smtClean="0"/>
              <a:t>NoticeBuilder</a:t>
            </a:r>
            <a:r>
              <a:rPr lang="en-US" sz="800" b="0" kern="0" dirty="0" smtClean="0"/>
              <a:t>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NPRR562(b</a:t>
            </a:r>
            <a:r>
              <a:rPr lang="en-US" sz="800" b="0" kern="0" dirty="0"/>
              <a:t>) – </a:t>
            </a:r>
            <a:r>
              <a:rPr lang="en-US" sz="800" b="0" kern="0" dirty="0" smtClean="0"/>
              <a:t>Reporting/posting system changes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NPRR809(b</a:t>
            </a:r>
            <a:r>
              <a:rPr lang="en-US" sz="800" b="0" kern="0" dirty="0"/>
              <a:t>) – Reporting/posting </a:t>
            </a:r>
            <a:r>
              <a:rPr lang="en-US" sz="800" b="0" kern="0" dirty="0" smtClean="0"/>
              <a:t>system changes</a:t>
            </a:r>
            <a:endParaRPr lang="en-US" sz="800" b="0" kern="0" dirty="0"/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NPRR833(a) – </a:t>
            </a:r>
            <a:r>
              <a:rPr kumimoji="0" lang="en-US" sz="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DAM system changes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NPRR833(b) – </a:t>
            </a:r>
            <a:r>
              <a:rPr lang="en-US" sz="800" b="0" kern="0" dirty="0" smtClean="0"/>
              <a:t>SCED system changes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NPRR843(a) – CDR, 48 hour, &amp; 7 day reports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NPRR843(b) – 60 day reports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charset="0"/>
            </a:endParaRPr>
          </a:p>
        </p:txBody>
      </p:sp>
      <p:sp>
        <p:nvSpPr>
          <p:cNvPr id="37" name="TextBox 13"/>
          <p:cNvSpPr txBox="1">
            <a:spLocks noChangeArrowheads="1"/>
          </p:cNvSpPr>
          <p:nvPr/>
        </p:nvSpPr>
        <p:spPr bwMode="auto">
          <a:xfrm>
            <a:off x="160280" y="4642442"/>
            <a:ext cx="8839200" cy="261610"/>
          </a:xfrm>
          <a:prstGeom prst="rect">
            <a:avLst/>
          </a:prstGeom>
          <a:solidFill>
            <a:srgbClr val="BBE0E3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TBD Items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(and point at which they became “TBD”)</a:t>
            </a:r>
            <a:endParaRPr kumimoji="0" lang="en-US" sz="11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492384"/>
              </p:ext>
            </p:extLst>
          </p:nvPr>
        </p:nvGraphicFramePr>
        <p:xfrm>
          <a:off x="168443" y="4908113"/>
          <a:ext cx="8823157" cy="464820"/>
        </p:xfrm>
        <a:graphic>
          <a:graphicData uri="http://schemas.openxmlformats.org/drawingml/2006/table">
            <a:tbl>
              <a:tblPr firstRow="1" bandRow="1"/>
              <a:tblGrid>
                <a:gridCol w="898357"/>
                <a:gridCol w="914400"/>
                <a:gridCol w="914400"/>
                <a:gridCol w="2895600"/>
                <a:gridCol w="3200400"/>
              </a:tblGrid>
              <a:tr h="239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</a:tr>
              <a:tr h="2035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NPRR664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None</a:t>
                      </a:r>
                      <a:endParaRPr lang="en-US" sz="800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SCR781  P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NPRR702  P,</a:t>
                      </a:r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 SCR777, NPRR831(b), NPRR749 E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baseline="0" dirty="0" smtClean="0">
                          <a:solidFill>
                            <a:srgbClr val="FF0000"/>
                          </a:solidFill>
                        </a:rPr>
                        <a:t>RRGRR016</a:t>
                      </a:r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, NPRR519, NPR620, NPRR741, NPRR755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0974" y="3617350"/>
            <a:ext cx="3289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1/1</a:t>
            </a:r>
            <a:endParaRPr lang="en-US" sz="800" dirty="0"/>
          </a:p>
        </p:txBody>
      </p:sp>
      <p:sp>
        <p:nvSpPr>
          <p:cNvPr id="49" name="TextBox 48"/>
          <p:cNvSpPr txBox="1"/>
          <p:nvPr/>
        </p:nvSpPr>
        <p:spPr>
          <a:xfrm>
            <a:off x="190060" y="3844243"/>
            <a:ext cx="3289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2</a:t>
            </a:r>
            <a:r>
              <a:rPr lang="en-US" sz="800" dirty="0" smtClean="0"/>
              <a:t>/1</a:t>
            </a:r>
            <a:endParaRPr lang="en-US" sz="800" dirty="0"/>
          </a:p>
        </p:txBody>
      </p:sp>
      <p:sp>
        <p:nvSpPr>
          <p:cNvPr id="46" name="TextBox 45"/>
          <p:cNvSpPr txBox="1"/>
          <p:nvPr/>
        </p:nvSpPr>
        <p:spPr>
          <a:xfrm>
            <a:off x="1263557" y="1398340"/>
            <a:ext cx="304892" cy="27238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endParaRPr lang="en-US" sz="2000" dirty="0" smtClean="0">
              <a:latin typeface="Wingdings" panose="05000000000000000000" pitchFamily="2" charset="2"/>
            </a:endParaRPr>
          </a:p>
          <a:p>
            <a:endParaRPr lang="en-US" sz="1600" dirty="0" smtClean="0">
              <a:latin typeface="Wingdings" panose="05000000000000000000" pitchFamily="2" charset="2"/>
            </a:endParaRPr>
          </a:p>
          <a:p>
            <a:endParaRPr lang="en-US" sz="1050" dirty="0">
              <a:latin typeface="Wingdings" panose="05000000000000000000" pitchFamily="2" charset="2"/>
            </a:endParaRPr>
          </a:p>
          <a:p>
            <a:endParaRPr lang="en-US" sz="105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dirty="0">
              <a:latin typeface="Wingdings" panose="05000000000000000000" pitchFamily="2" charset="2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809262" y="1375039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 smtClean="0">
              <a:latin typeface="Wingdings" panose="05000000000000000000" pitchFamily="2" charset="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60791" y="3570037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355947" y="1389888"/>
            <a:ext cx="3048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844429" y="1371460"/>
            <a:ext cx="304892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300" dirty="0" smtClean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</p:txBody>
      </p:sp>
      <p:sp>
        <p:nvSpPr>
          <p:cNvPr id="34" name="TextBox 12"/>
          <p:cNvSpPr txBox="1">
            <a:spLocks noChangeArrowheads="1"/>
          </p:cNvSpPr>
          <p:nvPr/>
        </p:nvSpPr>
        <p:spPr bwMode="auto">
          <a:xfrm>
            <a:off x="6157789" y="3276218"/>
            <a:ext cx="138074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10/1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845662" y="3526109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250456" y="3570037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8611299" y="1954824"/>
            <a:ext cx="334096" cy="41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7351653" y="1528138"/>
            <a:ext cx="420747" cy="3701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8610600" y="2603336"/>
            <a:ext cx="334096" cy="41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12"/>
          <p:cNvSpPr txBox="1">
            <a:spLocks noChangeArrowheads="1"/>
          </p:cNvSpPr>
          <p:nvPr/>
        </p:nvSpPr>
        <p:spPr bwMode="auto">
          <a:xfrm>
            <a:off x="7541802" y="3282645"/>
            <a:ext cx="144107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11/1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545768" y="2451758"/>
            <a:ext cx="404787" cy="1067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7269031" y="2411028"/>
            <a:ext cx="266983" cy="36669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8610600" y="2392320"/>
            <a:ext cx="334096" cy="41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6302908" y="2940346"/>
            <a:ext cx="139" cy="2164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6303047" y="2623745"/>
            <a:ext cx="113474" cy="32826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12"/>
          <p:cNvSpPr txBox="1">
            <a:spLocks noChangeArrowheads="1"/>
          </p:cNvSpPr>
          <p:nvPr/>
        </p:nvSpPr>
        <p:spPr bwMode="auto">
          <a:xfrm>
            <a:off x="1604141" y="3293761"/>
            <a:ext cx="1508760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6/1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799105" y="3580940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 smtClean="0">
              <a:latin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8321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2019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447632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5904832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91321" y="5447632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etc.:</a:t>
            </a:r>
            <a:r>
              <a:rPr kumimoji="0" lang="en-US" sz="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5301710"/>
              </p:ext>
            </p:extLst>
          </p:nvPr>
        </p:nvGraphicFramePr>
        <p:xfrm>
          <a:off x="160280" y="838201"/>
          <a:ext cx="8839200" cy="3727703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524191"/>
                <a:gridCol w="1504660"/>
                <a:gridCol w="1390749"/>
                <a:gridCol w="1455680"/>
              </a:tblGrid>
              <a:tr h="5495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Dates TBD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Dates TBD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Dates TBD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Dates TBD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Dates TBD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Dates TBD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24222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NPRR842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NPRR866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PGRR061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VCMRR022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NPRR817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NPRR865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NPRR880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NPRR877 Ph2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5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7315200" y="1400352"/>
            <a:ext cx="236905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i="1" kern="0" dirty="0" smtClean="0">
                <a:solidFill>
                  <a:srgbClr val="000000"/>
                </a:solidFill>
              </a:rPr>
              <a:t> </a:t>
            </a:r>
            <a:endParaRPr lang="en-US" sz="28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284529" y="5432243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28" name="TextBox 21"/>
          <p:cNvSpPr txBox="1">
            <a:spLocks noChangeArrowheads="1"/>
          </p:cNvSpPr>
          <p:nvPr/>
        </p:nvSpPr>
        <p:spPr bwMode="auto">
          <a:xfrm>
            <a:off x="6497486" y="5446693"/>
            <a:ext cx="2485392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 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 </a:t>
            </a:r>
            <a:endParaRPr kumimoji="0" lang="en-US" sz="800" b="0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 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 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 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charset="0"/>
            </a:endParaRPr>
          </a:p>
        </p:txBody>
      </p:sp>
      <p:sp>
        <p:nvSpPr>
          <p:cNvPr id="31" name="TextBox 12"/>
          <p:cNvSpPr txBox="1">
            <a:spLocks noChangeArrowheads="1"/>
          </p:cNvSpPr>
          <p:nvPr/>
        </p:nvSpPr>
        <p:spPr bwMode="auto">
          <a:xfrm>
            <a:off x="160279" y="3292999"/>
            <a:ext cx="1425040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January</a:t>
            </a:r>
            <a:endParaRPr lang="en-US" sz="1200" kern="0" dirty="0"/>
          </a:p>
        </p:txBody>
      </p:sp>
      <p:sp>
        <p:nvSpPr>
          <p:cNvPr id="12" name="TextBox 11"/>
          <p:cNvSpPr txBox="1"/>
          <p:nvPr/>
        </p:nvSpPr>
        <p:spPr>
          <a:xfrm>
            <a:off x="1263160" y="1389184"/>
            <a:ext cx="37054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36589" y="1389184"/>
            <a:ext cx="370549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I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77651" y="1389184"/>
            <a:ext cx="37054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57167" y="3588762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NS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539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9882"/>
            <a:ext cx="8839200" cy="442118"/>
          </a:xfrm>
        </p:spPr>
        <p:txBody>
          <a:bodyPr/>
          <a:lstStyle/>
          <a:p>
            <a:r>
              <a:rPr lang="en-US" sz="1800" dirty="0" smtClean="0"/>
              <a:t>Approved Revision Requests “Not Started” – Planned to Start in Future Months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090029"/>
              </p:ext>
            </p:extLst>
          </p:nvPr>
        </p:nvGraphicFramePr>
        <p:xfrm>
          <a:off x="72855" y="825060"/>
          <a:ext cx="8991599" cy="4846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0568"/>
                <a:gridCol w="838200"/>
                <a:gridCol w="762000"/>
                <a:gridCol w="990600"/>
                <a:gridCol w="76023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NPRR858 </a:t>
                      </a:r>
                      <a:r>
                        <a:rPr lang="en-US" sz="1200" dirty="0" smtClean="0"/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Complete Current Operating Plan (COP) Data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 2018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2019-R2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$25k-$45k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Citigroup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Energy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NPRR847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Exceptional Fuel Cost Included in the Mitigated Offer Cap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NPRR817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Create a Panhandle Hub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 2018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2019-R2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$40k-$60k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$150k-$200k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DC Energy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508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VCMRR022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Determination of Fuel Adder Price for Coal and Lignite Resources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 2018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Jan 2019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$20k-$30k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NPRR821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Eliminate CRR Deration Process for Resource Node to Hub or Load Zone CRRs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Oct 2018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DC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Energy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50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NPRR856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Treatment of OFFQS Status in Day-Ahead Make Whole &amp; RUC Settlement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Oct 2018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2019-R2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$50k-$75k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NPRR865 </a:t>
                      </a:r>
                      <a:r>
                        <a:rPr lang="en-US" sz="1200" dirty="0" smtClean="0"/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Publish RTM Shift Factors for Hubs, Load Zones, and DC Ties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NPRR880 </a:t>
                      </a:r>
                      <a:r>
                        <a:rPr lang="en-US" sz="1200" dirty="0" smtClean="0"/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Publish RTM Shift Factors for Private Use</a:t>
                      </a:r>
                      <a:r>
                        <a:rPr lang="en-US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Network Settlement Points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Oct 2018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2019-R2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$30k-$40k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$30k-$40k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DC Energy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NPRR866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Mapping Registered DG and Load Resources to Transmission Loads in the Network Operations Model</a:t>
                      </a:r>
                      <a:endParaRPr lang="en-US" sz="11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PGRR061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Related to NPRR866</a:t>
                      </a:r>
                      <a:endParaRPr lang="en-US" sz="105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RRGRR017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Related to NPRR866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Oct 2018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2019-R1</a:t>
                      </a:r>
                    </a:p>
                    <a:p>
                      <a:pPr algn="ctr"/>
                      <a:r>
                        <a:rPr lang="en-US" sz="1050" dirty="0" smtClean="0"/>
                        <a:t>or</a:t>
                      </a:r>
                    </a:p>
                    <a:p>
                      <a:pPr algn="ctr"/>
                      <a:r>
                        <a:rPr lang="en-US" sz="1050" dirty="0" smtClean="0"/>
                        <a:t>2019-R2</a:t>
                      </a:r>
                      <a:endParaRPr lang="en-US" sz="100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$10k-$20k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&lt;$10k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$20k-$40k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199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SCR793 </a:t>
                      </a:r>
                      <a:r>
                        <a:rPr lang="en-US" sz="1200" dirty="0" smtClean="0"/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SSR Related Telemetry for Transmission Service Provider (TSP) Operators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Oct 2018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2019-R2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$40k-$50k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Cross Texas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Transmission</a:t>
                      </a:r>
                      <a:endParaRPr lang="en-US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NOGRR174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AVR and PSS Testing Requirements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Nov 2018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2019-R2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Luminant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SCR796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 Validation Rules to Preclude Certain Transactions at Resource Nodes within PUNs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Nov 2018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2019-R2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$35k-$55k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NPRR873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Posting ERCOT-Wide Intra-Hour Wind Power and Load Forecast on MIS Public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 2018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2019-R2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$60k-$80k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13" name="TextBox 22"/>
          <p:cNvSpPr txBox="1">
            <a:spLocks noChangeArrowheads="1"/>
          </p:cNvSpPr>
          <p:nvPr/>
        </p:nvSpPr>
        <p:spPr bwMode="auto">
          <a:xfrm>
            <a:off x="4800600" y="6405890"/>
            <a:ext cx="2501608" cy="261610"/>
          </a:xfrm>
          <a:prstGeom prst="rect">
            <a:avLst/>
          </a:prstGeom>
          <a:solidFill>
            <a:srgbClr val="99FF99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000000"/>
                </a:solidFill>
              </a:rPr>
              <a:t>Project </a:t>
            </a:r>
            <a:r>
              <a:rPr kumimoji="0" lang="en-US" sz="11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Initiations – </a:t>
            </a:r>
            <a:r>
              <a:rPr lang="en-US" sz="1100" kern="0" dirty="0" smtClean="0">
                <a:solidFill>
                  <a:srgbClr val="000000"/>
                </a:solidFill>
              </a:rPr>
              <a:t>Next 3 Months</a:t>
            </a:r>
            <a:endParaRPr kumimoji="0" lang="en-US" sz="11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1667146"/>
            <a:ext cx="16062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 smtClean="0">
                <a:solidFill>
                  <a:srgbClr val="FF0000"/>
                </a:solidFill>
              </a:rPr>
              <a:t>Moved from September start</a:t>
            </a:r>
            <a:endParaRPr lang="en-US" sz="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83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9882"/>
            <a:ext cx="5943600" cy="442118"/>
          </a:xfrm>
        </p:spPr>
        <p:txBody>
          <a:bodyPr/>
          <a:lstStyle/>
          <a:p>
            <a:r>
              <a:rPr lang="en-US" sz="1800" dirty="0" smtClean="0"/>
              <a:t>Aging Items Report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041986"/>
              </p:ext>
            </p:extLst>
          </p:nvPr>
        </p:nvGraphicFramePr>
        <p:xfrm>
          <a:off x="152401" y="1600200"/>
          <a:ext cx="8991599" cy="14402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7655"/>
                <a:gridCol w="1752600"/>
                <a:gridCol w="3491344"/>
              </a:tblGrid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Aging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Items Report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Last Action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Status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NPRR664 </a:t>
                      </a:r>
                      <a:r>
                        <a:rPr lang="en-US" sz="900" dirty="0" smtClean="0"/>
                        <a:t>–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Fuel Index Price for Resource Definition and Real-Time Make-Whole Payments for Exceptional Fuel Cost Events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12/9/2014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NPRR847 in August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presented options to WMS in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Sept 2018 to resolve remaining 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gray-boxes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QMWG discussed on 10/15/2018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32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410200" cy="518318"/>
          </a:xfrm>
        </p:spPr>
        <p:txBody>
          <a:bodyPr/>
          <a:lstStyle/>
          <a:p>
            <a:r>
              <a:rPr lang="en-US" dirty="0" smtClean="0"/>
              <a:t>2018 Project Spending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2438400" y="6107973"/>
            <a:ext cx="5867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dirty="0" smtClean="0">
                <a:solidFill>
                  <a:prstClr val="black"/>
                </a:solidFill>
              </a:rPr>
              <a:t>2018 PPL Budget  =  $20.0M</a:t>
            </a:r>
            <a:endParaRPr lang="en-US" sz="800" b="0" dirty="0">
              <a:solidFill>
                <a:prstClr val="black"/>
              </a:solidFill>
            </a:endParaRPr>
          </a:p>
        </p:txBody>
      </p:sp>
      <p:sp>
        <p:nvSpPr>
          <p:cNvPr id="6" name="TextBox 22"/>
          <p:cNvSpPr txBox="1">
            <a:spLocks noChangeArrowheads="1"/>
          </p:cNvSpPr>
          <p:nvPr/>
        </p:nvSpPr>
        <p:spPr bwMode="auto">
          <a:xfrm>
            <a:off x="2438400" y="6380821"/>
            <a:ext cx="5867400" cy="2462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dirty="0" smtClean="0">
                <a:solidFill>
                  <a:srgbClr val="FF0000"/>
                </a:solidFill>
              </a:rPr>
              <a:t>“Potential Demand” represents internal ERCOT projects that have not been fully approved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12" y="800008"/>
            <a:ext cx="8915400" cy="5239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70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dirty="0"/>
              <a:t>Revision Request Funding Placeholder Status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13203"/>
            <a:ext cx="8686800" cy="1028700"/>
          </a:xfrm>
        </p:spPr>
        <p:txBody>
          <a:bodyPr/>
          <a:lstStyle/>
          <a:p>
            <a:r>
              <a:rPr lang="en-US" sz="2000" dirty="0"/>
              <a:t>In </a:t>
            </a:r>
            <a:r>
              <a:rPr lang="en-US" sz="2000" dirty="0" smtClean="0"/>
              <a:t>2018 and 2019, </a:t>
            </a:r>
            <a:r>
              <a:rPr lang="en-US" sz="2000" dirty="0"/>
              <a:t>ERCOT </a:t>
            </a:r>
            <a:r>
              <a:rPr lang="en-US" sz="2000" dirty="0" smtClean="0"/>
              <a:t>forecasted </a:t>
            </a:r>
            <a:r>
              <a:rPr lang="en-US" sz="2000" dirty="0"/>
              <a:t>$</a:t>
            </a:r>
            <a:r>
              <a:rPr lang="en-US" sz="2000" dirty="0" smtClean="0"/>
              <a:t>4.0M </a:t>
            </a:r>
            <a:r>
              <a:rPr lang="en-US" sz="2000" dirty="0"/>
              <a:t>for Revision Request </a:t>
            </a:r>
            <a:r>
              <a:rPr lang="en-US" sz="2000" dirty="0" smtClean="0"/>
              <a:t>work</a:t>
            </a:r>
          </a:p>
          <a:p>
            <a:pPr marL="457200" indent="-457200">
              <a:buFont typeface="+mj-lt"/>
              <a:buAutoNum type="arabicPeriod"/>
            </a:pPr>
            <a:endParaRPr lang="en-US" sz="12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Yearly Revision Request Spending Forecast Summary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40616"/>
              </p:ext>
            </p:extLst>
          </p:nvPr>
        </p:nvGraphicFramePr>
        <p:xfrm>
          <a:off x="1219200" y="2427935"/>
          <a:ext cx="6840064" cy="287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8332"/>
                <a:gridCol w="1600866"/>
                <a:gridCol w="1600866"/>
              </a:tblGrid>
              <a:tr h="5588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Project Status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2018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2019</a:t>
                      </a:r>
                      <a:endParaRPr lang="en-US" sz="2000" dirty="0"/>
                    </a:p>
                  </a:txBody>
                  <a:tcPr anchor="ctr"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YTD Actuals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$</a:t>
                      </a:r>
                      <a:r>
                        <a:rPr lang="en-US" i="1" dirty="0" smtClean="0"/>
                        <a:t>1.83M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i="1" dirty="0"/>
                    </a:p>
                  </a:txBody>
                  <a:tcPr anchor="ctr"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In-Flight / Complete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2.36M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0.94M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Not Started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0.10M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0.43M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Remaining Funding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1.54M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$2.63M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Allocation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219200" y="4784055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19200" y="5279037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19200" y="3012135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56539" y="3079370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As of 9/30/2018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05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112338</TotalTime>
  <Words>1241</Words>
  <Application>Microsoft Office PowerPoint</Application>
  <PresentationFormat>On-screen Show (4:3)</PresentationFormat>
  <Paragraphs>565</Paragraphs>
  <Slides>18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Implementations</vt:lpstr>
      <vt:lpstr>2018 Release Targets – Board Approved NPRRs / SCRs / xGRRs </vt:lpstr>
      <vt:lpstr>2019 Release Targets – Board Approved NPRRs / SCRs / xGRRs </vt:lpstr>
      <vt:lpstr>Approved Revision Requests “Not Started” – Planned to Start in Future Months</vt:lpstr>
      <vt:lpstr>Aging Items Report</vt:lpstr>
      <vt:lpstr>2018 Project Spending</vt:lpstr>
      <vt:lpstr>Revision Request Funding Placeholder Status</vt:lpstr>
      <vt:lpstr>Priority / Rank Options for Revision Requests with Impacts</vt:lpstr>
      <vt:lpstr>PowerPoint Presentation</vt:lpstr>
      <vt:lpstr>Project Portfolio Status – as of 10/1/2018</vt:lpstr>
      <vt:lpstr>Project Portfolio Status – as of 10/1/2018</vt:lpstr>
      <vt:lpstr>Project Portfolio Status – as of 10/1/2018</vt:lpstr>
      <vt:lpstr>Project Portfolio Status – as of 10/1/2018</vt:lpstr>
      <vt:lpstr>Project Portfolio Status – as of 10/1/2018 – On Hold</vt:lpstr>
      <vt:lpstr>Project Portfolio Status – as of 10/1/2018 – Not Started</vt:lpstr>
      <vt:lpstr>Project Portfolio Status – as of 10/1/2018 – Not Started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1139</cp:revision>
  <cp:lastPrinted>2018-07-10T21:44:26Z</cp:lastPrinted>
  <dcterms:created xsi:type="dcterms:W3CDTF">2016-01-21T15:20:31Z</dcterms:created>
  <dcterms:modified xsi:type="dcterms:W3CDTF">2018-10-16T19:10:07Z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