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58" r:id="rId8"/>
    <p:sldId id="318" r:id="rId9"/>
    <p:sldId id="327" r:id="rId10"/>
    <p:sldId id="341" r:id="rId11"/>
    <p:sldId id="334" r:id="rId12"/>
    <p:sldId id="340" r:id="rId13"/>
    <p:sldId id="337" r:id="rId14"/>
    <p:sldId id="338" r:id="rId15"/>
    <p:sldId id="294" r:id="rId16"/>
    <p:sldId id="308" r:id="rId17"/>
    <p:sldId id="336" r:id="rId18"/>
    <p:sldId id="309" r:id="rId19"/>
    <p:sldId id="329" r:id="rId20"/>
    <p:sldId id="333" r:id="rId21"/>
    <p:sldId id="332" r:id="rId22"/>
    <p:sldId id="339" r:id="rId23"/>
    <p:sldId id="34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07" d="100"/>
          <a:sy n="107" d="100"/>
        </p:scale>
        <p:origin x="25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72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25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28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119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17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99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October 18,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41119"/>
              </p:ext>
            </p:extLst>
          </p:nvPr>
        </p:nvGraphicFramePr>
        <p:xfrm>
          <a:off x="228600" y="1337920"/>
          <a:ext cx="8686799" cy="4023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Base Point, Base Point Deviation, and Performance Evaluation Changes for IRRs that Carry Ancillary Services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 revised based on 8/3/2018 ERCOT comments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Posting of Default Uplift Exposure Information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 still in progress at time of mailing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 of Photo-Voltaic Generation Resources (PVGRs) in Real-Time Ancillary Service Imbalance Payment or Charge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 to implement in conjunction with OBDRR007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83051"/>
              </p:ext>
            </p:extLst>
          </p:nvPr>
        </p:nvGraphicFramePr>
        <p:xfrm>
          <a:off x="4721236" y="1021891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5899418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2550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10/1/2018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 smtClean="0"/>
              <a:t>“</a:t>
            </a:r>
            <a:r>
              <a:rPr lang="en-US" dirty="0"/>
              <a:t>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10/1/2018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90" y="771728"/>
            <a:ext cx="8865110" cy="550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10/1/2018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86" y="765359"/>
            <a:ext cx="8872314" cy="550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10/1/2018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67500"/>
            <a:ext cx="8839200" cy="550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10/1/2018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6" y="713443"/>
            <a:ext cx="8991600" cy="556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36976" cy="518318"/>
          </a:xfrm>
        </p:spPr>
        <p:txBody>
          <a:bodyPr/>
          <a:lstStyle/>
          <a:p>
            <a:r>
              <a:rPr lang="en-US" sz="2400" dirty="0"/>
              <a:t>Project Portfolio Status – as of </a:t>
            </a:r>
            <a:r>
              <a:rPr lang="en-US" sz="2400" dirty="0" smtClean="0"/>
              <a:t>10/1/2018 – On Hold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76" y="726518"/>
            <a:ext cx="8915400" cy="55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400" dirty="0"/>
              <a:t>Project Portfolio Status </a:t>
            </a:r>
            <a:r>
              <a:rPr lang="en-US" dirty="0"/>
              <a:t>– </a:t>
            </a:r>
            <a:r>
              <a:rPr lang="en-US" sz="2400" dirty="0"/>
              <a:t>as of </a:t>
            </a:r>
            <a:r>
              <a:rPr lang="en-US" sz="2400" dirty="0" smtClean="0"/>
              <a:t>10/1/2018 – Not Started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54" y="767831"/>
            <a:ext cx="8878386" cy="549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0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400" dirty="0"/>
              <a:t>Project Portfolio Status </a:t>
            </a:r>
            <a:r>
              <a:rPr lang="en-US" dirty="0"/>
              <a:t>– </a:t>
            </a:r>
            <a:r>
              <a:rPr lang="en-US" sz="2400" dirty="0"/>
              <a:t>as of </a:t>
            </a:r>
            <a:r>
              <a:rPr lang="en-US" sz="2400" dirty="0" smtClean="0"/>
              <a:t>10/1/2018 – Not Started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75685"/>
            <a:ext cx="8839200" cy="549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9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3-10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  <a:endParaRPr lang="en-US" sz="1800" dirty="0"/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11-18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5217486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2018 October Release </a:t>
            </a:r>
            <a:r>
              <a:rPr lang="en-US" sz="2000" dirty="0"/>
              <a:t>– </a:t>
            </a:r>
            <a:r>
              <a:rPr lang="en-US" sz="2000" dirty="0" smtClean="0"/>
              <a:t>10/23/2018 </a:t>
            </a:r>
            <a:r>
              <a:rPr lang="en-US" sz="2000" dirty="0"/>
              <a:t>– </a:t>
            </a:r>
            <a:r>
              <a:rPr lang="en-US" sz="2000" dirty="0" smtClean="0"/>
              <a:t>10/25/2018 </a:t>
            </a:r>
            <a:r>
              <a:rPr lang="en-US" sz="1800" i="1" dirty="0">
                <a:solidFill>
                  <a:srgbClr val="00B050"/>
                </a:solidFill>
              </a:rPr>
              <a:t>	 </a:t>
            </a:r>
            <a:r>
              <a:rPr lang="en-US" sz="2000" i="1" dirty="0">
                <a:solidFill>
                  <a:srgbClr val="00B050"/>
                </a:solidFill>
              </a:rPr>
              <a:t>In Flight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strike="sngStrike" dirty="0" smtClean="0"/>
              <a:t>NPRR833(a) – </a:t>
            </a:r>
            <a:r>
              <a:rPr lang="en-US" sz="1800" strike="sngStrike" dirty="0"/>
              <a:t>Modify PTP Obligation Bid Clearing </a:t>
            </a:r>
            <a:r>
              <a:rPr lang="en-US" sz="1800" strike="sngStrike" dirty="0" smtClean="0"/>
              <a:t>Change</a:t>
            </a:r>
          </a:p>
          <a:p>
            <a:pPr lvl="2">
              <a:tabLst>
                <a:tab pos="7199313" algn="l"/>
              </a:tabLst>
            </a:pPr>
            <a:r>
              <a:rPr lang="en-US" sz="1600" strike="sngStrike" dirty="0" smtClean="0"/>
              <a:t>DAM changes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7199313" algn="l"/>
              </a:tabLst>
            </a:pPr>
            <a:r>
              <a:rPr lang="en-US" sz="1600" dirty="0" smtClean="0">
                <a:solidFill>
                  <a:srgbClr val="FF0000"/>
                </a:solidFill>
              </a:rPr>
              <a:t>Moved to December with part (b)</a:t>
            </a:r>
          </a:p>
          <a:p>
            <a:pPr lvl="2">
              <a:tabLst>
                <a:tab pos="7199313" algn="l"/>
              </a:tabLst>
            </a:pPr>
            <a:r>
              <a:rPr lang="en-US" sz="1600" dirty="0" smtClean="0">
                <a:solidFill>
                  <a:srgbClr val="FF0000"/>
                </a:solidFill>
              </a:rPr>
              <a:t>Performance issues </a:t>
            </a:r>
            <a:r>
              <a:rPr lang="en-US" sz="1600" dirty="0" smtClean="0">
                <a:solidFill>
                  <a:srgbClr val="FF0000"/>
                </a:solidFill>
              </a:rPr>
              <a:t>added testing iterations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800" dirty="0"/>
              <a:t>NPRR843(a) – </a:t>
            </a:r>
            <a:r>
              <a:rPr lang="en-US" sz="1600" dirty="0"/>
              <a:t>Short-Term System Adequacy </a:t>
            </a:r>
            <a:r>
              <a:rPr lang="en-US" sz="1600" dirty="0" smtClean="0"/>
              <a:t>&amp; AS </a:t>
            </a:r>
            <a:r>
              <a:rPr lang="en-US" sz="1600" dirty="0"/>
              <a:t>Offer Disclosure Reports Additions</a:t>
            </a:r>
            <a:endParaRPr lang="en-US" sz="1400" dirty="0" smtClean="0"/>
          </a:p>
          <a:p>
            <a:pPr lvl="2">
              <a:tabLst>
                <a:tab pos="7199313" algn="l"/>
              </a:tabLst>
            </a:pPr>
            <a:r>
              <a:rPr lang="en-US" sz="1600" dirty="0" smtClean="0"/>
              <a:t>One CDR report, one 48-hour report, and two 7-day reports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NPRR864</a:t>
            </a:r>
            <a:r>
              <a:rPr lang="en-US" sz="1800" dirty="0"/>
              <a:t> – RUC Modifications to Consider Market-Based </a:t>
            </a:r>
            <a:r>
              <a:rPr lang="en-US" sz="1800" dirty="0" smtClean="0"/>
              <a:t>Solutions</a:t>
            </a:r>
          </a:p>
          <a:p>
            <a:pPr lvl="1">
              <a:tabLst>
                <a:tab pos="2286000" algn="l"/>
                <a:tab pos="7199313" algn="l"/>
              </a:tabLst>
            </a:pPr>
            <a:r>
              <a:rPr lang="en-US" sz="1800" dirty="0" smtClean="0"/>
              <a:t>NPRR875 – </a:t>
            </a:r>
            <a:r>
              <a:rPr lang="en-US" sz="1800" dirty="0"/>
              <a:t>Clarification for the Implementation of NPRR864, RUC </a:t>
            </a:r>
            <a:r>
              <a:rPr lang="en-US" sz="1800" dirty="0" smtClean="0"/>
              <a:t>	Modifications </a:t>
            </a:r>
            <a:r>
              <a:rPr lang="en-US" sz="1800" dirty="0"/>
              <a:t>to Consider Market-Based Solutions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RRGRR015 </a:t>
            </a:r>
            <a:r>
              <a:rPr lang="en-US" sz="1800" dirty="0"/>
              <a:t>– Additional Guidance for Transformer and Station </a:t>
            </a:r>
            <a:r>
              <a:rPr lang="en-US" sz="1800" dirty="0" smtClean="0"/>
              <a:t>Data</a:t>
            </a:r>
          </a:p>
          <a:p>
            <a:pPr lvl="2">
              <a:tabLst>
                <a:tab pos="7199313" algn="l"/>
              </a:tabLst>
            </a:pPr>
            <a:r>
              <a:rPr lang="en-US" sz="1600" dirty="0" smtClean="0">
                <a:solidFill>
                  <a:srgbClr val="FF0000"/>
                </a:solidFill>
              </a:rPr>
              <a:t>Will go live on 11/1/2018</a:t>
            </a:r>
          </a:p>
          <a:p>
            <a:pPr lvl="1">
              <a:tabLst>
                <a:tab pos="7199313" algn="l"/>
              </a:tabLst>
            </a:pPr>
            <a:r>
              <a:rPr lang="en-US" sz="1800" strike="sngStrike" dirty="0" smtClean="0"/>
              <a:t>RRGRR016 </a:t>
            </a:r>
            <a:r>
              <a:rPr lang="en-US" sz="1800" strike="sngStrike" dirty="0"/>
              <a:t>– Additional Guidance for Solar </a:t>
            </a:r>
            <a:r>
              <a:rPr lang="en-US" sz="1800" strike="sngStrike" dirty="0" smtClean="0"/>
              <a:t>Data</a:t>
            </a:r>
          </a:p>
          <a:p>
            <a:pPr lvl="2">
              <a:tabLst>
                <a:tab pos="7199313" algn="l"/>
              </a:tabLst>
            </a:pPr>
            <a:r>
              <a:rPr lang="en-US" sz="1600" dirty="0" smtClean="0">
                <a:solidFill>
                  <a:srgbClr val="FF0000"/>
                </a:solidFill>
              </a:rPr>
              <a:t>Being held for now to combine with RRGRR018 and RRGRR019</a:t>
            </a:r>
          </a:p>
          <a:p>
            <a:pPr lvl="2">
              <a:tabLst>
                <a:tab pos="7199313" algn="l"/>
              </a:tabLst>
            </a:pPr>
            <a:r>
              <a:rPr lang="en-US" sz="1600" dirty="0" smtClean="0">
                <a:solidFill>
                  <a:srgbClr val="FF0000"/>
                </a:solidFill>
              </a:rPr>
              <a:t>This will reduce impact on Market Participants</a:t>
            </a:r>
          </a:p>
          <a:p>
            <a:pPr lvl="1">
              <a:tabLst>
                <a:tab pos="7199313" algn="l"/>
              </a:tabLst>
            </a:pPr>
            <a:r>
              <a:rPr lang="en-US" sz="1800" dirty="0"/>
              <a:t>SCR795 – Addition of Intra-Hour Wind Forecast to GTBD Calculation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430342"/>
              </p:ext>
            </p:extLst>
          </p:nvPr>
        </p:nvGraphicFramePr>
        <p:xfrm>
          <a:off x="160280" y="838201"/>
          <a:ext cx="8839200" cy="372770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(partial implementation)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(a/b)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89795" y="1391700"/>
            <a:ext cx="370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38685" y="1392114"/>
            <a:ext cx="3705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27497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9/1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432243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7486" y="5446693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NPRR825(a) – </a:t>
            </a:r>
            <a:r>
              <a:rPr lang="en-US" sz="800" b="0" kern="0" dirty="0" err="1" smtClean="0"/>
              <a:t>NoticeBuilder</a:t>
            </a:r>
            <a:r>
              <a:rPr lang="en-US" sz="800" b="0" kern="0" dirty="0" smtClean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  <a:endParaRPr lang="en-US" sz="800" b="0" kern="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NPRR833(a)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DAM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NPRR833(b) – </a:t>
            </a:r>
            <a:r>
              <a:rPr lang="en-US" sz="800" b="0" kern="0" dirty="0" smtClean="0"/>
              <a:t>SCED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NPRR843(a) – CDR, 48 hour, &amp; 7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NPRR843(b) – 60 day reports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492384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914400"/>
                <a:gridCol w="2895600"/>
                <a:gridCol w="32004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SCR777, NPRR831(b), NPRR749 E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RRGRR016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NPRR519, NPR620, NPRR741, NPRR755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0791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47" y="1389888"/>
            <a:ext cx="304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44429" y="1371460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6157789" y="3276218"/>
            <a:ext cx="138074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45662" y="352610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50456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8611299" y="1954824"/>
            <a:ext cx="334096" cy="4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51653" y="1528138"/>
            <a:ext cx="420747" cy="370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8610600" y="2603336"/>
            <a:ext cx="334096" cy="4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7541802" y="3282645"/>
            <a:ext cx="144107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545768" y="2451758"/>
            <a:ext cx="404787" cy="1067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269031" y="2411028"/>
            <a:ext cx="266983" cy="366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8610600" y="2392320"/>
            <a:ext cx="334096" cy="4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302908" y="2940346"/>
            <a:ext cx="139" cy="2164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303047" y="2623745"/>
            <a:ext cx="113474" cy="32826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1604141" y="3293761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99105" y="358094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301710"/>
              </p:ext>
            </p:extLst>
          </p:nvPr>
        </p:nvGraphicFramePr>
        <p:xfrm>
          <a:off x="160280" y="838201"/>
          <a:ext cx="8839200" cy="372770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Ph2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432243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7486" y="5446693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 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endParaRPr kumimoji="0" lang="en-US" sz="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 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 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60279" y="3292999"/>
            <a:ext cx="142504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January</a:t>
            </a:r>
            <a:endParaRPr lang="en-US" sz="1200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1263160" y="1389184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6589" y="1389184"/>
            <a:ext cx="37054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7651" y="1389184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7167" y="358876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090029"/>
              </p:ext>
            </p:extLst>
          </p:nvPr>
        </p:nvGraphicFramePr>
        <p:xfrm>
          <a:off x="72855" y="825060"/>
          <a:ext cx="8991599" cy="484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NPRR858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Complete Current Operating Plan (COP) Data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Energy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NPRR847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Exceptional Fuel Cost Included in the Mitigated Offer Cap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NPRR817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Create a Panhandle Hub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50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VCMRR022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Determination of Fuel Adder Price for Coal and Lignite Resources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Jan 2019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Eliminate CRR Deration Process for Resource Node to Hub or Load Zone CRRs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Energy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504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Treatment of OFFQS Status in Day-Ahead Make Whole &amp; RUC Settlement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NPRR865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RTM Shift Factors for Hubs, Load Zones, and DC 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NPRR880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RTM Shift Factors for Private Use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Network Settlement Points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Mapping Registered DG and Load Resources to Transmission Loads in the Network Operations Model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PGRR061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Related to NPRR866</a:t>
                      </a:r>
                      <a:endParaRPr lang="en-US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RRGRR017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Related to NPRR866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2019-R1</a:t>
                      </a:r>
                    </a:p>
                    <a:p>
                      <a:pPr algn="ctr"/>
                      <a:r>
                        <a:rPr lang="en-US" sz="1050" dirty="0" smtClean="0"/>
                        <a:t>or</a:t>
                      </a:r>
                    </a:p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19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SCR793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SSR Related Telemetry for Transmission Service Provider (TSP) Operators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Texas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Transmission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NOGRR174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AVR and PSS Testing Requirements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Validation Rules to Preclude Certain Transactions at Resource Nodes within PUNs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Posting ERCOT-Wide Intra-Hour Wind Power and Load Forecast on MIS Public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00600" y="6405890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1667146"/>
            <a:ext cx="16062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September start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5943600" cy="442118"/>
          </a:xfrm>
        </p:spPr>
        <p:txBody>
          <a:bodyPr/>
          <a:lstStyle/>
          <a:p>
            <a:r>
              <a:rPr lang="en-US" sz="1800" dirty="0" smtClean="0"/>
              <a:t>Aging Items Report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41986"/>
              </p:ext>
            </p:extLst>
          </p:nvPr>
        </p:nvGraphicFramePr>
        <p:xfrm>
          <a:off x="152401" y="1600200"/>
          <a:ext cx="8991599" cy="1440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7655"/>
                <a:gridCol w="1752600"/>
                <a:gridCol w="3491344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in August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presented options to WMS in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Sept 2018 to resolve remaining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gray-boxes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QMWG discussed on 10/15/2018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3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12" y="800008"/>
            <a:ext cx="8915400" cy="523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40616"/>
              </p:ext>
            </p:extLst>
          </p:nvPr>
        </p:nvGraphicFramePr>
        <p:xfrm>
          <a:off x="1219200" y="2427935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1.83M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2.36M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0.94M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0.10M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0.43M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1.54M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$2.63M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478405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279037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01213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07937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9/30/2018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112338</TotalTime>
  <Words>1241</Words>
  <Application>Microsoft Office PowerPoint</Application>
  <PresentationFormat>On-screen Show (4:3)</PresentationFormat>
  <Paragraphs>565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2018 Release Targets – Board Approved NPRRs / SCRs / xGRRs </vt:lpstr>
      <vt:lpstr>2019 Release Targets – Board Approved NPRRs / SCRs / xGRRs </vt:lpstr>
      <vt:lpstr>Approved Revision Requests “Not Started” – Planned to Start in Future Months</vt:lpstr>
      <vt:lpstr>Aging Items Report</vt:lpstr>
      <vt:lpstr>2018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10/1/2018</vt:lpstr>
      <vt:lpstr>Project Portfolio Status – as of 10/1/2018</vt:lpstr>
      <vt:lpstr>Project Portfolio Status – as of 10/1/2018</vt:lpstr>
      <vt:lpstr>Project Portfolio Status – as of 10/1/2018</vt:lpstr>
      <vt:lpstr>Project Portfolio Status – as of 10/1/2018 – On Hold</vt:lpstr>
      <vt:lpstr>Project Portfolio Status – as of 10/1/2018 – Not Started</vt:lpstr>
      <vt:lpstr>Project Portfolio Status – as of 10/1/2018 – Not Started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1139</cp:revision>
  <cp:lastPrinted>2018-07-10T21:44:26Z</cp:lastPrinted>
  <dcterms:created xsi:type="dcterms:W3CDTF">2016-01-21T15:20:31Z</dcterms:created>
  <dcterms:modified xsi:type="dcterms:W3CDTF">2018-10-16T19:10:07Z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