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1" r:id="rId7"/>
    <p:sldId id="31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99" d="100"/>
          <a:sy n="99" d="100"/>
        </p:scale>
        <p:origin x="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Collateral Usage – September 2018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001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Excess Collateral is defined as remaining collateral after Total Potential Exposure (TPE</a:t>
            </a:r>
            <a:r>
              <a:rPr lang="en-US" sz="1600" dirty="0" smtClean="0"/>
              <a:t>).  Collateral in excess of TPE is necessary to cover credit locked for CRR auctions </a:t>
            </a:r>
            <a:r>
              <a:rPr lang="en-US" sz="1600" dirty="0" smtClean="0"/>
              <a:t>and DAM </a:t>
            </a:r>
            <a:r>
              <a:rPr lang="en-US" sz="1600" dirty="0" smtClean="0"/>
              <a:t>bid exposures.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 the following chart, “CRR </a:t>
            </a:r>
            <a:r>
              <a:rPr lang="en-US" sz="1600" dirty="0" smtClean="0"/>
              <a:t>Locked </a:t>
            </a:r>
            <a:r>
              <a:rPr lang="en-US" sz="1600" dirty="0" smtClean="0"/>
              <a:t>ACL” </a:t>
            </a:r>
            <a:r>
              <a:rPr lang="en-US" sz="1600" dirty="0" smtClean="0"/>
              <a:t>is the sum of credit locked in September </a:t>
            </a:r>
            <a:r>
              <a:rPr lang="en-US" sz="1600" dirty="0" smtClean="0"/>
              <a:t>2018 for</a:t>
            </a:r>
            <a:r>
              <a:rPr lang="en-US" sz="1600" dirty="0"/>
              <a:t> </a:t>
            </a:r>
            <a:r>
              <a:rPr lang="en-US" sz="1600" dirty="0" smtClean="0"/>
              <a:t>the </a:t>
            </a:r>
            <a:r>
              <a:rPr lang="en-US" sz="1600" dirty="0" smtClean="0"/>
              <a:t>2018 CRR October monthly auction </a:t>
            </a:r>
            <a:r>
              <a:rPr lang="en-US" sz="1600" dirty="0" smtClean="0"/>
              <a:t>and </a:t>
            </a:r>
            <a:r>
              <a:rPr lang="en-US" sz="1600" dirty="0" smtClean="0"/>
              <a:t>the 2021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6 </a:t>
            </a:r>
            <a:r>
              <a:rPr lang="en-US" sz="1600" dirty="0" smtClean="0"/>
              <a:t>Annual Auction </a:t>
            </a:r>
            <a:r>
              <a:rPr lang="en-US" sz="1600" dirty="0" smtClean="0"/>
              <a:t>Seq6.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Average TPE, CRR Locked ACL and DAM Bid Exposure </a:t>
            </a:r>
            <a:r>
              <a:rPr lang="en-US" sz="1600" dirty="0" smtClean="0"/>
              <a:t>together account </a:t>
            </a:r>
            <a:r>
              <a:rPr lang="en-US" sz="1600" dirty="0" smtClean="0"/>
              <a:t>for 45% of average </a:t>
            </a:r>
            <a:r>
              <a:rPr lang="en-US" sz="1600" dirty="0"/>
              <a:t>c</a:t>
            </a:r>
            <a:r>
              <a:rPr lang="en-US" sz="1600" dirty="0" smtClean="0"/>
              <a:t>ollateral </a:t>
            </a:r>
            <a:r>
              <a:rPr lang="en-US" sz="1600" dirty="0" smtClean="0"/>
              <a:t>for the month of September</a:t>
            </a:r>
            <a:r>
              <a:rPr lang="en-US" sz="1600" dirty="0" smtClean="0"/>
              <a:t>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47770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64" y="1219200"/>
            <a:ext cx="8126672" cy="508450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Collateral Usage – September 2018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c34af464-7aa1-4edd-9be4-83dffc1cb926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21135</TotalTime>
  <Words>106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Custom Design</vt:lpstr>
      <vt:lpstr>Collateral Usage – September 2018</vt:lpstr>
      <vt:lpstr>Collateral Usage – September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268</cp:revision>
  <cp:lastPrinted>2018-08-13T13:48:01Z</cp:lastPrinted>
  <dcterms:created xsi:type="dcterms:W3CDTF">2016-01-21T15:20:31Z</dcterms:created>
  <dcterms:modified xsi:type="dcterms:W3CDTF">2018-10-15T19:58:51Z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