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338" r:id="rId6"/>
    <p:sldId id="355" r:id="rId7"/>
    <p:sldId id="387" r:id="rId8"/>
    <p:sldId id="379" r:id="rId9"/>
    <p:sldId id="380" r:id="rId10"/>
    <p:sldId id="381" r:id="rId11"/>
    <p:sldId id="377" r:id="rId12"/>
    <p:sldId id="383" r:id="rId13"/>
    <p:sldId id="384" r:id="rId14"/>
    <p:sldId id="388" r:id="rId15"/>
    <p:sldId id="389" r:id="rId16"/>
    <p:sldId id="386" r:id="rId17"/>
    <p:sldId id="37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87"/>
            <p14:sldId id="379"/>
            <p14:sldId id="380"/>
            <p14:sldId id="381"/>
            <p14:sldId id="377"/>
            <p14:sldId id="383"/>
            <p14:sldId id="384"/>
            <p14:sldId id="388"/>
            <p14:sldId id="389"/>
            <p14:sldId id="386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32" d="100"/>
          <a:sy n="132" d="100"/>
        </p:scale>
        <p:origin x="4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DEADA-47D6-4EFB-A490-A2867B4D7858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</dgm:pt>
    <dgm:pt modelId="{5D11C8AF-776E-4DD1-85BB-1977BF6E745E}">
      <dgm:prSet phldrT="[Text]" custT="1"/>
      <dgm:spPr/>
      <dgm:t>
        <a:bodyPr/>
        <a:lstStyle/>
        <a:p>
          <a:r>
            <a:rPr lang="en-US" sz="1400" dirty="0" smtClean="0"/>
            <a:t>“Shadow” Flight for volunteers</a:t>
          </a:r>
        </a:p>
        <a:p>
          <a:r>
            <a:rPr lang="en-US" sz="1400" dirty="0" smtClean="0"/>
            <a:t>0219</a:t>
          </a:r>
          <a:endParaRPr lang="en-US" sz="1400" dirty="0"/>
        </a:p>
      </dgm:t>
    </dgm:pt>
    <dgm:pt modelId="{AB7AEEB1-8C38-425F-A648-45AAF3623DFF}" type="parTrans" cxnId="{C104E7EC-9E1D-4B71-8F06-54F62765C677}">
      <dgm:prSet/>
      <dgm:spPr/>
      <dgm:t>
        <a:bodyPr/>
        <a:lstStyle/>
        <a:p>
          <a:endParaRPr lang="en-US"/>
        </a:p>
      </dgm:t>
    </dgm:pt>
    <dgm:pt modelId="{6B0F1C03-0CDF-4EB2-B4FD-C479BAE0EABA}" type="sibTrans" cxnId="{C104E7EC-9E1D-4B71-8F06-54F62765C677}">
      <dgm:prSet/>
      <dgm:spPr/>
      <dgm:t>
        <a:bodyPr/>
        <a:lstStyle/>
        <a:p>
          <a:endParaRPr lang="en-US"/>
        </a:p>
      </dgm:t>
    </dgm:pt>
    <dgm:pt modelId="{52B604DF-BD29-427E-B9E4-7C4081A9AE53}">
      <dgm:prSet phldrT="[Text]" custT="1"/>
      <dgm:spPr/>
      <dgm:t>
        <a:bodyPr/>
        <a:lstStyle/>
        <a:p>
          <a:r>
            <a:rPr lang="en-US" sz="1400" dirty="0" smtClean="0"/>
            <a:t>Flight 10/18</a:t>
          </a:r>
        </a:p>
      </dgm:t>
    </dgm:pt>
    <dgm:pt modelId="{6B9A97E4-6322-4449-85B4-31061CB623C2}" type="parTrans" cxnId="{2013F7D4-0C1F-4865-B42C-26ADE0D23AD9}">
      <dgm:prSet/>
      <dgm:spPr/>
      <dgm:t>
        <a:bodyPr/>
        <a:lstStyle/>
        <a:p>
          <a:endParaRPr lang="en-US"/>
        </a:p>
      </dgm:t>
    </dgm:pt>
    <dgm:pt modelId="{489379AD-0908-4EB1-9F0E-D2536847B756}" type="sibTrans" cxnId="{2013F7D4-0C1F-4865-B42C-26ADE0D23AD9}">
      <dgm:prSet/>
      <dgm:spPr/>
      <dgm:t>
        <a:bodyPr/>
        <a:lstStyle/>
        <a:p>
          <a:endParaRPr lang="en-US"/>
        </a:p>
      </dgm:t>
    </dgm:pt>
    <dgm:pt modelId="{1C1A5E48-0000-4827-967F-003F381084CD}">
      <dgm:prSet phldrT="[Text]" custT="1"/>
      <dgm:spPr/>
      <dgm:t>
        <a:bodyPr/>
        <a:lstStyle/>
        <a:p>
          <a:r>
            <a:rPr lang="en-US" sz="1400" dirty="0" smtClean="0"/>
            <a:t>Presentation during Oct </a:t>
          </a:r>
          <a:r>
            <a:rPr lang="en-US" sz="1400" dirty="0" smtClean="0"/>
            <a:t>TXSET/TDTMS</a:t>
          </a:r>
          <a:endParaRPr lang="en-US" sz="1400" dirty="0" smtClean="0"/>
        </a:p>
        <a:p>
          <a:r>
            <a:rPr lang="en-US" sz="1400" dirty="0" smtClean="0"/>
            <a:t>10/23/2018</a:t>
          </a:r>
          <a:endParaRPr lang="en-US" sz="1400" dirty="0" smtClean="0"/>
        </a:p>
      </dgm:t>
    </dgm:pt>
    <dgm:pt modelId="{D0C52AC2-B786-48F4-AD0C-E710D0FFA5F3}" type="parTrans" cxnId="{034EB35D-131E-4303-9384-2249381C3C47}">
      <dgm:prSet/>
      <dgm:spPr/>
      <dgm:t>
        <a:bodyPr/>
        <a:lstStyle/>
        <a:p>
          <a:endParaRPr lang="en-US"/>
        </a:p>
      </dgm:t>
    </dgm:pt>
    <dgm:pt modelId="{AAD4482B-4046-49A0-BB07-6F19F700D686}" type="sibTrans" cxnId="{034EB35D-131E-4303-9384-2249381C3C47}">
      <dgm:prSet/>
      <dgm:spPr/>
      <dgm:t>
        <a:bodyPr/>
        <a:lstStyle/>
        <a:p>
          <a:endParaRPr lang="en-US"/>
        </a:p>
      </dgm:t>
    </dgm:pt>
    <dgm:pt modelId="{2F420964-9BA7-40C0-8AA6-22C9A9B720BA}">
      <dgm:prSet phldrT="[Text]" custT="1"/>
      <dgm:spPr/>
      <dgm:t>
        <a:bodyPr/>
        <a:lstStyle/>
        <a:p>
          <a:r>
            <a:rPr lang="en-US" sz="1400" dirty="0" smtClean="0"/>
            <a:t>Initial Flight 0619</a:t>
          </a:r>
          <a:endParaRPr lang="en-US" sz="1400" dirty="0"/>
        </a:p>
      </dgm:t>
    </dgm:pt>
    <dgm:pt modelId="{267E2CBB-0802-47B1-B33E-EFF2FCC06616}" type="parTrans" cxnId="{4EA22C7A-C6E4-4012-B5E3-CF87E87D5BEB}">
      <dgm:prSet/>
      <dgm:spPr/>
      <dgm:t>
        <a:bodyPr/>
        <a:lstStyle/>
        <a:p>
          <a:endParaRPr lang="en-US"/>
        </a:p>
      </dgm:t>
    </dgm:pt>
    <dgm:pt modelId="{3BC32F5C-2F94-4D2E-9313-025137033AD0}" type="sibTrans" cxnId="{4EA22C7A-C6E4-4012-B5E3-CF87E87D5BEB}">
      <dgm:prSet/>
      <dgm:spPr/>
      <dgm:t>
        <a:bodyPr/>
        <a:lstStyle/>
        <a:p>
          <a:endParaRPr lang="en-US"/>
        </a:p>
      </dgm:t>
    </dgm:pt>
    <dgm:pt modelId="{1F918890-FF4D-4927-BE94-0F96217B4B85}">
      <dgm:prSet phldrT="[Text]" custT="1"/>
      <dgm:spPr/>
      <dgm:t>
        <a:bodyPr/>
        <a:lstStyle/>
        <a:p>
          <a:r>
            <a:rPr lang="en-US" sz="1400" dirty="0" smtClean="0"/>
            <a:t>ERCOT leads “hands-on” training based upon input from “Shadow” Flight</a:t>
          </a:r>
          <a:endParaRPr lang="en-US" sz="1400" dirty="0"/>
        </a:p>
      </dgm:t>
    </dgm:pt>
    <dgm:pt modelId="{C2614094-3DF8-4801-B5F6-2D701022EA0B}" type="parTrans" cxnId="{43B443C2-0BC6-4705-96FD-BE007C4C19EA}">
      <dgm:prSet/>
      <dgm:spPr/>
      <dgm:t>
        <a:bodyPr/>
        <a:lstStyle/>
        <a:p>
          <a:endParaRPr lang="en-US"/>
        </a:p>
      </dgm:t>
    </dgm:pt>
    <dgm:pt modelId="{58C52D8B-132D-4996-BFC4-F84FB05849AD}" type="sibTrans" cxnId="{43B443C2-0BC6-4705-96FD-BE007C4C19EA}">
      <dgm:prSet/>
      <dgm:spPr/>
      <dgm:t>
        <a:bodyPr/>
        <a:lstStyle/>
        <a:p>
          <a:endParaRPr lang="en-US"/>
        </a:p>
      </dgm:t>
    </dgm:pt>
    <dgm:pt modelId="{971DE00B-4299-45D2-83FB-5427EEE06891}" type="pres">
      <dgm:prSet presAssocID="{3C5DEADA-47D6-4EFB-A490-A2867B4D7858}" presName="Name0" presStyleCnt="0">
        <dgm:presLayoutVars>
          <dgm:dir/>
          <dgm:resizeHandles val="exact"/>
        </dgm:presLayoutVars>
      </dgm:prSet>
      <dgm:spPr/>
    </dgm:pt>
    <dgm:pt modelId="{CAAD11F3-8B56-4AE6-BF1F-FEE19524E775}" type="pres">
      <dgm:prSet presAssocID="{3C5DEADA-47D6-4EFB-A490-A2867B4D7858}" presName="arrow" presStyleLbl="bgShp" presStyleIdx="0" presStyleCnt="1"/>
      <dgm:spPr/>
    </dgm:pt>
    <dgm:pt modelId="{19BD0CFE-8FB0-4158-A789-B9C7F2BCB517}" type="pres">
      <dgm:prSet presAssocID="{3C5DEADA-47D6-4EFB-A490-A2867B4D7858}" presName="points" presStyleCnt="0"/>
      <dgm:spPr/>
    </dgm:pt>
    <dgm:pt modelId="{ACE3A6F2-3BB2-4939-A03A-2F372B426308}" type="pres">
      <dgm:prSet presAssocID="{52B604DF-BD29-427E-B9E4-7C4081A9AE53}" presName="compositeA" presStyleCnt="0"/>
      <dgm:spPr/>
    </dgm:pt>
    <dgm:pt modelId="{415C1663-132C-4CEE-9EFE-09C67D046452}" type="pres">
      <dgm:prSet presAssocID="{52B604DF-BD29-427E-B9E4-7C4081A9AE53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C691F-BD1D-418C-8E75-7B7EE3189710}" type="pres">
      <dgm:prSet presAssocID="{52B604DF-BD29-427E-B9E4-7C4081A9AE53}" presName="circleA" presStyleLbl="node1" presStyleIdx="0" presStyleCnt="5"/>
      <dgm:spPr/>
    </dgm:pt>
    <dgm:pt modelId="{E6FDA036-4B82-4D7C-9CE6-5FAF65444EB7}" type="pres">
      <dgm:prSet presAssocID="{52B604DF-BD29-427E-B9E4-7C4081A9AE53}" presName="spaceA" presStyleCnt="0"/>
      <dgm:spPr/>
    </dgm:pt>
    <dgm:pt modelId="{FBCD64D8-4867-4418-88DD-275FB44A4535}" type="pres">
      <dgm:prSet presAssocID="{489379AD-0908-4EB1-9F0E-D2536847B756}" presName="space" presStyleCnt="0"/>
      <dgm:spPr/>
    </dgm:pt>
    <dgm:pt modelId="{964FA0B1-AAA5-4F52-80A6-4747BC9715C5}" type="pres">
      <dgm:prSet presAssocID="{1C1A5E48-0000-4827-967F-003F381084CD}" presName="compositeB" presStyleCnt="0"/>
      <dgm:spPr/>
    </dgm:pt>
    <dgm:pt modelId="{FB96AE3D-3B10-4BED-B1A1-6D643463CCEC}" type="pres">
      <dgm:prSet presAssocID="{1C1A5E48-0000-4827-967F-003F381084CD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3C8C9-F7FA-40B9-ACB7-91330DC4BCE2}" type="pres">
      <dgm:prSet presAssocID="{1C1A5E48-0000-4827-967F-003F381084CD}" presName="circleB" presStyleLbl="node1" presStyleIdx="1" presStyleCnt="5"/>
      <dgm:spPr/>
    </dgm:pt>
    <dgm:pt modelId="{C22B71AB-9731-4545-AA14-114FF038AFBF}" type="pres">
      <dgm:prSet presAssocID="{1C1A5E48-0000-4827-967F-003F381084CD}" presName="spaceB" presStyleCnt="0"/>
      <dgm:spPr/>
    </dgm:pt>
    <dgm:pt modelId="{50A6286E-35B2-4EC8-87A8-B1A0720EDEA6}" type="pres">
      <dgm:prSet presAssocID="{AAD4482B-4046-49A0-BB07-6F19F700D686}" presName="space" presStyleCnt="0"/>
      <dgm:spPr/>
    </dgm:pt>
    <dgm:pt modelId="{9F300356-8D43-4D36-9773-8BFED00D10F9}" type="pres">
      <dgm:prSet presAssocID="{5D11C8AF-776E-4DD1-85BB-1977BF6E745E}" presName="compositeA" presStyleCnt="0"/>
      <dgm:spPr/>
    </dgm:pt>
    <dgm:pt modelId="{F1A302D0-F360-4D6F-8009-D8A26E49279A}" type="pres">
      <dgm:prSet presAssocID="{5D11C8AF-776E-4DD1-85BB-1977BF6E745E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EE882-C6BC-4423-AD77-0EA31DA488E4}" type="pres">
      <dgm:prSet presAssocID="{5D11C8AF-776E-4DD1-85BB-1977BF6E745E}" presName="circleA" presStyleLbl="node1" presStyleIdx="2" presStyleCnt="5"/>
      <dgm:spPr/>
    </dgm:pt>
    <dgm:pt modelId="{D5A7A896-D31E-4417-BC48-A6601A0AE05E}" type="pres">
      <dgm:prSet presAssocID="{5D11C8AF-776E-4DD1-85BB-1977BF6E745E}" presName="spaceA" presStyleCnt="0"/>
      <dgm:spPr/>
    </dgm:pt>
    <dgm:pt modelId="{C89F5105-2D75-47D3-A998-1F3860F5E445}" type="pres">
      <dgm:prSet presAssocID="{6B0F1C03-0CDF-4EB2-B4FD-C479BAE0EABA}" presName="space" presStyleCnt="0"/>
      <dgm:spPr/>
    </dgm:pt>
    <dgm:pt modelId="{8AA1290F-075C-4FB3-B5DA-84BE644DCADC}" type="pres">
      <dgm:prSet presAssocID="{1F918890-FF4D-4927-BE94-0F96217B4B85}" presName="compositeB" presStyleCnt="0"/>
      <dgm:spPr/>
    </dgm:pt>
    <dgm:pt modelId="{268AD553-AD03-4AB0-8022-FD4F17427810}" type="pres">
      <dgm:prSet presAssocID="{1F918890-FF4D-4927-BE94-0F96217B4B85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93600-DB49-4CBC-AE51-C57A2A69F1C5}" type="pres">
      <dgm:prSet presAssocID="{1F918890-FF4D-4927-BE94-0F96217B4B85}" presName="circleB" presStyleLbl="node1" presStyleIdx="3" presStyleCnt="5"/>
      <dgm:spPr/>
    </dgm:pt>
    <dgm:pt modelId="{BBB00732-F6DE-424F-A9D8-B34CF4B078DA}" type="pres">
      <dgm:prSet presAssocID="{1F918890-FF4D-4927-BE94-0F96217B4B85}" presName="spaceB" presStyleCnt="0"/>
      <dgm:spPr/>
    </dgm:pt>
    <dgm:pt modelId="{15E45807-04C0-4781-B72A-E8B0179EF426}" type="pres">
      <dgm:prSet presAssocID="{58C52D8B-132D-4996-BFC4-F84FB05849AD}" presName="space" presStyleCnt="0"/>
      <dgm:spPr/>
    </dgm:pt>
    <dgm:pt modelId="{A78C6383-20D2-4405-B2E0-F67C067E594D}" type="pres">
      <dgm:prSet presAssocID="{2F420964-9BA7-40C0-8AA6-22C9A9B720BA}" presName="compositeA" presStyleCnt="0"/>
      <dgm:spPr/>
    </dgm:pt>
    <dgm:pt modelId="{AB080B62-607F-4805-93F5-6FB9B85C0785}" type="pres">
      <dgm:prSet presAssocID="{2F420964-9BA7-40C0-8AA6-22C9A9B720BA}" presName="textA" presStyleLbl="revTx" presStyleIdx="4" presStyleCnt="5" custScaleX="78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E9B4A-C813-40F9-BE82-E324EC3FB86B}" type="pres">
      <dgm:prSet presAssocID="{2F420964-9BA7-40C0-8AA6-22C9A9B720BA}" presName="circleA" presStyleLbl="node1" presStyleIdx="4" presStyleCnt="5"/>
      <dgm:spPr/>
    </dgm:pt>
    <dgm:pt modelId="{DB3B9A56-F950-4D89-8342-215FFF6D9666}" type="pres">
      <dgm:prSet presAssocID="{2F420964-9BA7-40C0-8AA6-22C9A9B720BA}" presName="spaceA" presStyleCnt="0"/>
      <dgm:spPr/>
    </dgm:pt>
  </dgm:ptLst>
  <dgm:cxnLst>
    <dgm:cxn modelId="{C104E7EC-9E1D-4B71-8F06-54F62765C677}" srcId="{3C5DEADA-47D6-4EFB-A490-A2867B4D7858}" destId="{5D11C8AF-776E-4DD1-85BB-1977BF6E745E}" srcOrd="2" destOrd="0" parTransId="{AB7AEEB1-8C38-425F-A648-45AAF3623DFF}" sibTransId="{6B0F1C03-0CDF-4EB2-B4FD-C479BAE0EABA}"/>
    <dgm:cxn modelId="{2013F7D4-0C1F-4865-B42C-26ADE0D23AD9}" srcId="{3C5DEADA-47D6-4EFB-A490-A2867B4D7858}" destId="{52B604DF-BD29-427E-B9E4-7C4081A9AE53}" srcOrd="0" destOrd="0" parTransId="{6B9A97E4-6322-4449-85B4-31061CB623C2}" sibTransId="{489379AD-0908-4EB1-9F0E-D2536847B756}"/>
    <dgm:cxn modelId="{7F68AD8D-1285-429D-8E39-2688D51044C8}" type="presOf" srcId="{3C5DEADA-47D6-4EFB-A490-A2867B4D7858}" destId="{971DE00B-4299-45D2-83FB-5427EEE06891}" srcOrd="0" destOrd="0" presId="urn:microsoft.com/office/officeart/2005/8/layout/hProcess11"/>
    <dgm:cxn modelId="{96F9AD03-0230-4336-A65C-D7ED57A3595F}" type="presOf" srcId="{5D11C8AF-776E-4DD1-85BB-1977BF6E745E}" destId="{F1A302D0-F360-4D6F-8009-D8A26E49279A}" srcOrd="0" destOrd="0" presId="urn:microsoft.com/office/officeart/2005/8/layout/hProcess11"/>
    <dgm:cxn modelId="{1E0A4965-A854-4A01-B5B8-FEC268058F2F}" type="presOf" srcId="{1F918890-FF4D-4927-BE94-0F96217B4B85}" destId="{268AD553-AD03-4AB0-8022-FD4F17427810}" srcOrd="0" destOrd="0" presId="urn:microsoft.com/office/officeart/2005/8/layout/hProcess11"/>
    <dgm:cxn modelId="{4EA22C7A-C6E4-4012-B5E3-CF87E87D5BEB}" srcId="{3C5DEADA-47D6-4EFB-A490-A2867B4D7858}" destId="{2F420964-9BA7-40C0-8AA6-22C9A9B720BA}" srcOrd="4" destOrd="0" parTransId="{267E2CBB-0802-47B1-B33E-EFF2FCC06616}" sibTransId="{3BC32F5C-2F94-4D2E-9313-025137033AD0}"/>
    <dgm:cxn modelId="{034EB35D-131E-4303-9384-2249381C3C47}" srcId="{3C5DEADA-47D6-4EFB-A490-A2867B4D7858}" destId="{1C1A5E48-0000-4827-967F-003F381084CD}" srcOrd="1" destOrd="0" parTransId="{D0C52AC2-B786-48F4-AD0C-E710D0FFA5F3}" sibTransId="{AAD4482B-4046-49A0-BB07-6F19F700D686}"/>
    <dgm:cxn modelId="{BA673606-B071-487C-BF76-759D06B8A94A}" type="presOf" srcId="{2F420964-9BA7-40C0-8AA6-22C9A9B720BA}" destId="{AB080B62-607F-4805-93F5-6FB9B85C0785}" srcOrd="0" destOrd="0" presId="urn:microsoft.com/office/officeart/2005/8/layout/hProcess11"/>
    <dgm:cxn modelId="{43B443C2-0BC6-4705-96FD-BE007C4C19EA}" srcId="{3C5DEADA-47D6-4EFB-A490-A2867B4D7858}" destId="{1F918890-FF4D-4927-BE94-0F96217B4B85}" srcOrd="3" destOrd="0" parTransId="{C2614094-3DF8-4801-B5F6-2D701022EA0B}" sibTransId="{58C52D8B-132D-4996-BFC4-F84FB05849AD}"/>
    <dgm:cxn modelId="{277118F0-4EC3-41E1-B8D4-2D5EE29F6DCB}" type="presOf" srcId="{1C1A5E48-0000-4827-967F-003F381084CD}" destId="{FB96AE3D-3B10-4BED-B1A1-6D643463CCEC}" srcOrd="0" destOrd="0" presId="urn:microsoft.com/office/officeart/2005/8/layout/hProcess11"/>
    <dgm:cxn modelId="{3D5C0C84-007A-481A-A227-015CA4F6E2CD}" type="presOf" srcId="{52B604DF-BD29-427E-B9E4-7C4081A9AE53}" destId="{415C1663-132C-4CEE-9EFE-09C67D046452}" srcOrd="0" destOrd="0" presId="urn:microsoft.com/office/officeart/2005/8/layout/hProcess11"/>
    <dgm:cxn modelId="{15103435-F6F0-4327-BC68-65DBD95F00EE}" type="presParOf" srcId="{971DE00B-4299-45D2-83FB-5427EEE06891}" destId="{CAAD11F3-8B56-4AE6-BF1F-FEE19524E775}" srcOrd="0" destOrd="0" presId="urn:microsoft.com/office/officeart/2005/8/layout/hProcess11"/>
    <dgm:cxn modelId="{0236D8EB-2466-4DF3-A6A0-E396803D4DBC}" type="presParOf" srcId="{971DE00B-4299-45D2-83FB-5427EEE06891}" destId="{19BD0CFE-8FB0-4158-A789-B9C7F2BCB517}" srcOrd="1" destOrd="0" presId="urn:microsoft.com/office/officeart/2005/8/layout/hProcess11"/>
    <dgm:cxn modelId="{FC7C693F-64ED-4D59-BD76-F11786B05FB6}" type="presParOf" srcId="{19BD0CFE-8FB0-4158-A789-B9C7F2BCB517}" destId="{ACE3A6F2-3BB2-4939-A03A-2F372B426308}" srcOrd="0" destOrd="0" presId="urn:microsoft.com/office/officeart/2005/8/layout/hProcess11"/>
    <dgm:cxn modelId="{0580780D-3658-4D6B-9665-1198C84E2E54}" type="presParOf" srcId="{ACE3A6F2-3BB2-4939-A03A-2F372B426308}" destId="{415C1663-132C-4CEE-9EFE-09C67D046452}" srcOrd="0" destOrd="0" presId="urn:microsoft.com/office/officeart/2005/8/layout/hProcess11"/>
    <dgm:cxn modelId="{A7812F96-22B4-4984-91F4-024A2AB98AEB}" type="presParOf" srcId="{ACE3A6F2-3BB2-4939-A03A-2F372B426308}" destId="{999C691F-BD1D-418C-8E75-7B7EE3189710}" srcOrd="1" destOrd="0" presId="urn:microsoft.com/office/officeart/2005/8/layout/hProcess11"/>
    <dgm:cxn modelId="{19A9D1D6-BCFF-435E-B024-A08AA091C9B6}" type="presParOf" srcId="{ACE3A6F2-3BB2-4939-A03A-2F372B426308}" destId="{E6FDA036-4B82-4D7C-9CE6-5FAF65444EB7}" srcOrd="2" destOrd="0" presId="urn:microsoft.com/office/officeart/2005/8/layout/hProcess11"/>
    <dgm:cxn modelId="{24DA077A-64EF-47CC-A82B-59A560F3AFF1}" type="presParOf" srcId="{19BD0CFE-8FB0-4158-A789-B9C7F2BCB517}" destId="{FBCD64D8-4867-4418-88DD-275FB44A4535}" srcOrd="1" destOrd="0" presId="urn:microsoft.com/office/officeart/2005/8/layout/hProcess11"/>
    <dgm:cxn modelId="{34A8DE6C-044E-4E16-B666-CEEA8281849C}" type="presParOf" srcId="{19BD0CFE-8FB0-4158-A789-B9C7F2BCB517}" destId="{964FA0B1-AAA5-4F52-80A6-4747BC9715C5}" srcOrd="2" destOrd="0" presId="urn:microsoft.com/office/officeart/2005/8/layout/hProcess11"/>
    <dgm:cxn modelId="{621C342B-88ED-440F-AC24-D92DBFA5DAF2}" type="presParOf" srcId="{964FA0B1-AAA5-4F52-80A6-4747BC9715C5}" destId="{FB96AE3D-3B10-4BED-B1A1-6D643463CCEC}" srcOrd="0" destOrd="0" presId="urn:microsoft.com/office/officeart/2005/8/layout/hProcess11"/>
    <dgm:cxn modelId="{79DE3710-2035-453C-BC41-ADC5B1D67F29}" type="presParOf" srcId="{964FA0B1-AAA5-4F52-80A6-4747BC9715C5}" destId="{8473C8C9-F7FA-40B9-ACB7-91330DC4BCE2}" srcOrd="1" destOrd="0" presId="urn:microsoft.com/office/officeart/2005/8/layout/hProcess11"/>
    <dgm:cxn modelId="{BF67EE51-B5A4-41AE-AB2F-2D2B770885A7}" type="presParOf" srcId="{964FA0B1-AAA5-4F52-80A6-4747BC9715C5}" destId="{C22B71AB-9731-4545-AA14-114FF038AFBF}" srcOrd="2" destOrd="0" presId="urn:microsoft.com/office/officeart/2005/8/layout/hProcess11"/>
    <dgm:cxn modelId="{3AABA960-7368-4CA5-8311-BD32C9619D75}" type="presParOf" srcId="{19BD0CFE-8FB0-4158-A789-B9C7F2BCB517}" destId="{50A6286E-35B2-4EC8-87A8-B1A0720EDEA6}" srcOrd="3" destOrd="0" presId="urn:microsoft.com/office/officeart/2005/8/layout/hProcess11"/>
    <dgm:cxn modelId="{D1F1E2DF-1C11-4E09-8685-9DFF60206797}" type="presParOf" srcId="{19BD0CFE-8FB0-4158-A789-B9C7F2BCB517}" destId="{9F300356-8D43-4D36-9773-8BFED00D10F9}" srcOrd="4" destOrd="0" presId="urn:microsoft.com/office/officeart/2005/8/layout/hProcess11"/>
    <dgm:cxn modelId="{AD2B1450-F571-4F6E-960F-F44A86C18C5D}" type="presParOf" srcId="{9F300356-8D43-4D36-9773-8BFED00D10F9}" destId="{F1A302D0-F360-4D6F-8009-D8A26E49279A}" srcOrd="0" destOrd="0" presId="urn:microsoft.com/office/officeart/2005/8/layout/hProcess11"/>
    <dgm:cxn modelId="{331FE78D-7514-49FB-A5F5-FBB001F1E045}" type="presParOf" srcId="{9F300356-8D43-4D36-9773-8BFED00D10F9}" destId="{62CEE882-C6BC-4423-AD77-0EA31DA488E4}" srcOrd="1" destOrd="0" presId="urn:microsoft.com/office/officeart/2005/8/layout/hProcess11"/>
    <dgm:cxn modelId="{46D3CA3C-4A5D-4716-A218-102D1D0A8C5E}" type="presParOf" srcId="{9F300356-8D43-4D36-9773-8BFED00D10F9}" destId="{D5A7A896-D31E-4417-BC48-A6601A0AE05E}" srcOrd="2" destOrd="0" presId="urn:microsoft.com/office/officeart/2005/8/layout/hProcess11"/>
    <dgm:cxn modelId="{16813772-2D7D-4C73-AB63-654468968217}" type="presParOf" srcId="{19BD0CFE-8FB0-4158-A789-B9C7F2BCB517}" destId="{C89F5105-2D75-47D3-A998-1F3860F5E445}" srcOrd="5" destOrd="0" presId="urn:microsoft.com/office/officeart/2005/8/layout/hProcess11"/>
    <dgm:cxn modelId="{FA41C805-83F0-4098-96DA-37F5D527EC81}" type="presParOf" srcId="{19BD0CFE-8FB0-4158-A789-B9C7F2BCB517}" destId="{8AA1290F-075C-4FB3-B5DA-84BE644DCADC}" srcOrd="6" destOrd="0" presId="urn:microsoft.com/office/officeart/2005/8/layout/hProcess11"/>
    <dgm:cxn modelId="{41DE849A-75B7-434F-B79D-E1348EE81670}" type="presParOf" srcId="{8AA1290F-075C-4FB3-B5DA-84BE644DCADC}" destId="{268AD553-AD03-4AB0-8022-FD4F17427810}" srcOrd="0" destOrd="0" presId="urn:microsoft.com/office/officeart/2005/8/layout/hProcess11"/>
    <dgm:cxn modelId="{ABA00B0B-7CDC-4013-97E1-B5B17691EB28}" type="presParOf" srcId="{8AA1290F-075C-4FB3-B5DA-84BE644DCADC}" destId="{21F93600-DB49-4CBC-AE51-C57A2A69F1C5}" srcOrd="1" destOrd="0" presId="urn:microsoft.com/office/officeart/2005/8/layout/hProcess11"/>
    <dgm:cxn modelId="{D7F51162-5CE4-4BE2-ADC6-925C1A0CCA4B}" type="presParOf" srcId="{8AA1290F-075C-4FB3-B5DA-84BE644DCADC}" destId="{BBB00732-F6DE-424F-A9D8-B34CF4B078DA}" srcOrd="2" destOrd="0" presId="urn:microsoft.com/office/officeart/2005/8/layout/hProcess11"/>
    <dgm:cxn modelId="{DD3D0C33-2E85-4D4F-8B26-F64958906088}" type="presParOf" srcId="{19BD0CFE-8FB0-4158-A789-B9C7F2BCB517}" destId="{15E45807-04C0-4781-B72A-E8B0179EF426}" srcOrd="7" destOrd="0" presId="urn:microsoft.com/office/officeart/2005/8/layout/hProcess11"/>
    <dgm:cxn modelId="{B30B7688-EBD5-4D65-9878-0D71190383A3}" type="presParOf" srcId="{19BD0CFE-8FB0-4158-A789-B9C7F2BCB517}" destId="{A78C6383-20D2-4405-B2E0-F67C067E594D}" srcOrd="8" destOrd="0" presId="urn:microsoft.com/office/officeart/2005/8/layout/hProcess11"/>
    <dgm:cxn modelId="{06394088-B2C6-4310-BED2-DBAEA2E019A6}" type="presParOf" srcId="{A78C6383-20D2-4405-B2E0-F67C067E594D}" destId="{AB080B62-607F-4805-93F5-6FB9B85C0785}" srcOrd="0" destOrd="0" presId="urn:microsoft.com/office/officeart/2005/8/layout/hProcess11"/>
    <dgm:cxn modelId="{2FE4963C-855A-47E3-993C-BCB4D6220C9B}" type="presParOf" srcId="{A78C6383-20D2-4405-B2E0-F67C067E594D}" destId="{6B6E9B4A-C813-40F9-BE82-E324EC3FB86B}" srcOrd="1" destOrd="0" presId="urn:microsoft.com/office/officeart/2005/8/layout/hProcess11"/>
    <dgm:cxn modelId="{C6A1541B-5BEF-4968-8F16-01BAEAB1F8EE}" type="presParOf" srcId="{A78C6383-20D2-4405-B2E0-F67C067E594D}" destId="{DB3B9A56-F950-4D89-8342-215FFF6D966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D11F3-8B56-4AE6-BF1F-FEE19524E775}">
      <dsp:nvSpPr>
        <dsp:cNvPr id="0" name=""/>
        <dsp:cNvSpPr/>
      </dsp:nvSpPr>
      <dsp:spPr>
        <a:xfrm>
          <a:off x="0" y="1219199"/>
          <a:ext cx="89916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C1663-132C-4CEE-9EFE-09C67D046452}">
      <dsp:nvSpPr>
        <dsp:cNvPr id="0" name=""/>
        <dsp:cNvSpPr/>
      </dsp:nvSpPr>
      <dsp:spPr>
        <a:xfrm>
          <a:off x="3556" y="0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Flight 10/18</a:t>
          </a:r>
        </a:p>
      </dsp:txBody>
      <dsp:txXfrm>
        <a:off x="3556" y="0"/>
        <a:ext cx="1554870" cy="1625600"/>
      </dsp:txXfrm>
    </dsp:sp>
    <dsp:sp modelId="{999C691F-BD1D-418C-8E75-7B7EE3189710}">
      <dsp:nvSpPr>
        <dsp:cNvPr id="0" name=""/>
        <dsp:cNvSpPr/>
      </dsp:nvSpPr>
      <dsp:spPr>
        <a:xfrm>
          <a:off x="577791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6AE3D-3B10-4BED-B1A1-6D643463CCEC}">
      <dsp:nvSpPr>
        <dsp:cNvPr id="0" name=""/>
        <dsp:cNvSpPr/>
      </dsp:nvSpPr>
      <dsp:spPr>
        <a:xfrm>
          <a:off x="1636170" y="2438399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Presentation during Oct </a:t>
          </a:r>
          <a:r>
            <a:rPr lang="en-US" sz="1400" kern="1200" dirty="0" smtClean="0"/>
            <a:t>TXSET/TDTMS</a:t>
          </a: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10/23/2018</a:t>
          </a:r>
          <a:endParaRPr lang="en-US" sz="1400" kern="1200" dirty="0" smtClean="0"/>
        </a:p>
      </dsp:txBody>
      <dsp:txXfrm>
        <a:off x="1636170" y="2438399"/>
        <a:ext cx="1554870" cy="1625600"/>
      </dsp:txXfrm>
    </dsp:sp>
    <dsp:sp modelId="{8473C8C9-F7FA-40B9-ACB7-91330DC4BCE2}">
      <dsp:nvSpPr>
        <dsp:cNvPr id="0" name=""/>
        <dsp:cNvSpPr/>
      </dsp:nvSpPr>
      <dsp:spPr>
        <a:xfrm>
          <a:off x="221040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302D0-F360-4D6F-8009-D8A26E49279A}">
      <dsp:nvSpPr>
        <dsp:cNvPr id="0" name=""/>
        <dsp:cNvSpPr/>
      </dsp:nvSpPr>
      <dsp:spPr>
        <a:xfrm>
          <a:off x="3268784" y="0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“Shadow” Flight for volunteers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0219</a:t>
          </a:r>
          <a:endParaRPr lang="en-US" sz="1400" kern="1200" dirty="0"/>
        </a:p>
      </dsp:txBody>
      <dsp:txXfrm>
        <a:off x="3268784" y="0"/>
        <a:ext cx="1554870" cy="1625600"/>
      </dsp:txXfrm>
    </dsp:sp>
    <dsp:sp modelId="{62CEE882-C6BC-4423-AD77-0EA31DA488E4}">
      <dsp:nvSpPr>
        <dsp:cNvPr id="0" name=""/>
        <dsp:cNvSpPr/>
      </dsp:nvSpPr>
      <dsp:spPr>
        <a:xfrm>
          <a:off x="3843019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AD553-AD03-4AB0-8022-FD4F17427810}">
      <dsp:nvSpPr>
        <dsp:cNvPr id="0" name=""/>
        <dsp:cNvSpPr/>
      </dsp:nvSpPr>
      <dsp:spPr>
        <a:xfrm>
          <a:off x="4901398" y="2438399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ERCOT leads “hands-on” training based upon input from “Shadow” Flight</a:t>
          </a:r>
          <a:endParaRPr lang="en-US" sz="1400" kern="1200" dirty="0"/>
        </a:p>
      </dsp:txBody>
      <dsp:txXfrm>
        <a:off x="4901398" y="2438399"/>
        <a:ext cx="1554870" cy="1625600"/>
      </dsp:txXfrm>
    </dsp:sp>
    <dsp:sp modelId="{21F93600-DB49-4CBC-AE51-C57A2A69F1C5}">
      <dsp:nvSpPr>
        <dsp:cNvPr id="0" name=""/>
        <dsp:cNvSpPr/>
      </dsp:nvSpPr>
      <dsp:spPr>
        <a:xfrm>
          <a:off x="547563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80B62-607F-4805-93F5-6FB9B85C0785}">
      <dsp:nvSpPr>
        <dsp:cNvPr id="0" name=""/>
        <dsp:cNvSpPr/>
      </dsp:nvSpPr>
      <dsp:spPr>
        <a:xfrm>
          <a:off x="6698098" y="0"/>
          <a:ext cx="122669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Initial Flight 0619</a:t>
          </a:r>
          <a:endParaRPr lang="en-US" sz="1400" kern="1200" dirty="0"/>
        </a:p>
      </dsp:txBody>
      <dsp:txXfrm>
        <a:off x="6698098" y="0"/>
        <a:ext cx="1226699" cy="1625600"/>
      </dsp:txXfrm>
    </dsp:sp>
    <dsp:sp modelId="{6B6E9B4A-C813-40F9-BE82-E324EC3FB86B}">
      <dsp:nvSpPr>
        <dsp:cNvPr id="0" name=""/>
        <dsp:cNvSpPr/>
      </dsp:nvSpPr>
      <dsp:spPr>
        <a:xfrm>
          <a:off x="7108248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209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Retail Projects Update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16,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ERCOT Retail Portfolio Refresh</a:t>
            </a:r>
          </a:p>
        </p:txBody>
      </p:sp>
    </p:spTree>
    <p:extLst>
      <p:ext uri="{BB962C8B-B14F-4D97-AF65-F5344CB8AC3E}">
        <p14:creationId xmlns:p14="http://schemas.microsoft.com/office/powerpoint/2010/main" val="2112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</a:t>
            </a:r>
            <a:r>
              <a:rPr lang="en-US" sz="2400" dirty="0" smtClean="0"/>
              <a:t>Refresh: 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1752600"/>
          </a:xfrm>
        </p:spPr>
        <p:txBody>
          <a:bodyPr/>
          <a:lstStyle/>
          <a:p>
            <a:r>
              <a:rPr lang="en-US" sz="1800" dirty="0"/>
              <a:t>ERCOT established a</a:t>
            </a:r>
            <a:r>
              <a:rPr lang="en-US" sz="1800" dirty="0" smtClean="0"/>
              <a:t> </a:t>
            </a:r>
            <a:r>
              <a:rPr lang="en-US" sz="1800" dirty="0"/>
              <a:t>Retail Portfolio Refresh Program to provide planning, coordination, and governance </a:t>
            </a:r>
            <a:r>
              <a:rPr lang="en-US" sz="1800" dirty="0" smtClean="0"/>
              <a:t>across </a:t>
            </a:r>
            <a:r>
              <a:rPr lang="en-US" sz="1800" dirty="0"/>
              <a:t>upgrade </a:t>
            </a:r>
            <a:r>
              <a:rPr lang="en-US" sz="1800" dirty="0" smtClean="0"/>
              <a:t>projects.</a:t>
            </a:r>
          </a:p>
          <a:p>
            <a:r>
              <a:rPr lang="en-US" sz="1800" dirty="0" smtClean="0"/>
              <a:t>ERCOT will return to RMS during 2018 Q4 with more information related to:</a:t>
            </a:r>
          </a:p>
          <a:p>
            <a:pPr lvl="1"/>
            <a:r>
              <a:rPr lang="en-US" sz="1400" dirty="0" smtClean="0"/>
              <a:t>Sequencing of efforts</a:t>
            </a:r>
          </a:p>
          <a:p>
            <a:pPr lvl="1"/>
            <a:r>
              <a:rPr lang="en-US" sz="1400" dirty="0" smtClean="0"/>
              <a:t>Communication strategy</a:t>
            </a:r>
          </a:p>
          <a:p>
            <a:pPr lvl="1"/>
            <a:r>
              <a:rPr lang="en-US" sz="1400" dirty="0" smtClean="0"/>
              <a:t>High level timeline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3962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Systems</a:t>
            </a:r>
            <a:r>
              <a:rPr lang="en-US" dirty="0" smtClean="0"/>
              <a:t>:</a:t>
            </a:r>
          </a:p>
          <a:p>
            <a:r>
              <a:rPr lang="en-US" sz="1200" dirty="0" err="1" smtClean="0"/>
              <a:t>FlighTrak</a:t>
            </a:r>
            <a:r>
              <a:rPr lang="en-US" sz="1200" dirty="0" smtClean="0"/>
              <a:t> </a:t>
            </a:r>
            <a:r>
              <a:rPr lang="en-US" sz="1200" dirty="0"/>
              <a:t>(in </a:t>
            </a:r>
            <a:r>
              <a:rPr lang="en-US" sz="1200" dirty="0" smtClean="0"/>
              <a:t>progress)</a:t>
            </a:r>
          </a:p>
          <a:p>
            <a:r>
              <a:rPr lang="en-US" sz="1200" dirty="0" smtClean="0"/>
              <a:t>DTR </a:t>
            </a:r>
            <a:r>
              <a:rPr lang="en-US" sz="1200" dirty="0"/>
              <a:t>Tech Refresh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EDI </a:t>
            </a:r>
            <a:r>
              <a:rPr lang="en-US" sz="1200" dirty="0"/>
              <a:t>Mapping and Translator Replacement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NAESB </a:t>
            </a:r>
            <a:r>
              <a:rPr lang="en-US" sz="1200" dirty="0"/>
              <a:t>(not </a:t>
            </a:r>
            <a:r>
              <a:rPr lang="en-US" sz="1200" dirty="0" smtClean="0"/>
              <a:t>started)</a:t>
            </a:r>
          </a:p>
          <a:p>
            <a:r>
              <a:rPr lang="en-US" sz="1200" dirty="0" smtClean="0"/>
              <a:t>ERCOT’s </a:t>
            </a:r>
            <a:r>
              <a:rPr lang="en-US" sz="1200" dirty="0"/>
              <a:t>Registration System (not </a:t>
            </a:r>
            <a:r>
              <a:rPr lang="en-US" sz="1200" dirty="0" smtClean="0"/>
              <a:t>started)</a:t>
            </a:r>
          </a:p>
          <a:p>
            <a:r>
              <a:rPr lang="en-US" sz="1200" dirty="0" err="1" smtClean="0"/>
              <a:t>MarkeTrak</a:t>
            </a:r>
            <a:r>
              <a:rPr lang="en-US" sz="1200" dirty="0" smtClean="0"/>
              <a:t> </a:t>
            </a:r>
            <a:r>
              <a:rPr lang="en-US" sz="1200" dirty="0"/>
              <a:t>Oracle Upgrade (not started)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971800"/>
            <a:ext cx="42672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Objectives</a:t>
            </a:r>
            <a:r>
              <a:rPr lang="en-US" dirty="0" smtClean="0"/>
              <a:t>:</a:t>
            </a:r>
          </a:p>
          <a:p>
            <a:r>
              <a:rPr lang="en-US" sz="1200" dirty="0" smtClean="0"/>
              <a:t>Upgrade </a:t>
            </a:r>
            <a:r>
              <a:rPr lang="en-US" sz="1200" dirty="0"/>
              <a:t>technology to </a:t>
            </a:r>
            <a:r>
              <a:rPr lang="en-US" sz="1200" b="1" dirty="0"/>
              <a:t>CURRENT</a:t>
            </a:r>
            <a:r>
              <a:rPr lang="en-US" sz="1200" dirty="0"/>
              <a:t> support </a:t>
            </a:r>
            <a:r>
              <a:rPr lang="en-US" sz="1200" dirty="0" smtClean="0"/>
              <a:t>levels</a:t>
            </a:r>
          </a:p>
          <a:p>
            <a:r>
              <a:rPr lang="en-US" sz="1200" dirty="0" smtClean="0"/>
              <a:t>Provide </a:t>
            </a:r>
            <a:r>
              <a:rPr lang="en-US" sz="1200" dirty="0"/>
              <a:t>improved </a:t>
            </a:r>
            <a:r>
              <a:rPr lang="en-US" sz="1200" b="1" dirty="0"/>
              <a:t>MONITORING</a:t>
            </a:r>
            <a:r>
              <a:rPr lang="en-US" sz="1200" dirty="0"/>
              <a:t> and </a:t>
            </a:r>
            <a:r>
              <a:rPr lang="en-US" sz="1200" b="1" dirty="0" smtClean="0"/>
              <a:t>ALERTS</a:t>
            </a:r>
          </a:p>
          <a:p>
            <a:r>
              <a:rPr lang="en-US" sz="1200" dirty="0" smtClean="0"/>
              <a:t>Improve </a:t>
            </a:r>
            <a:r>
              <a:rPr lang="en-US" sz="1200" b="1" dirty="0"/>
              <a:t>UPTIME</a:t>
            </a:r>
            <a:r>
              <a:rPr lang="en-US" sz="1200" dirty="0"/>
              <a:t> by reducing Mean Time to Repair (</a:t>
            </a:r>
            <a:r>
              <a:rPr lang="en-US" sz="1200" dirty="0" smtClean="0"/>
              <a:t>MTTR)</a:t>
            </a:r>
          </a:p>
          <a:p>
            <a:r>
              <a:rPr lang="en-US" sz="1200" dirty="0" smtClean="0"/>
              <a:t>Ensure </a:t>
            </a:r>
            <a:r>
              <a:rPr lang="en-US" sz="1200" b="1" dirty="0"/>
              <a:t>RELIABILITY </a:t>
            </a:r>
            <a:r>
              <a:rPr lang="en-US" sz="1200" dirty="0"/>
              <a:t>and support future </a:t>
            </a:r>
            <a:r>
              <a:rPr lang="en-US" sz="1200" b="1" dirty="0" smtClean="0"/>
              <a:t>GROWTH</a:t>
            </a:r>
          </a:p>
          <a:p>
            <a:r>
              <a:rPr lang="en-US" sz="1200" dirty="0" smtClean="0"/>
              <a:t>Reduce </a:t>
            </a:r>
            <a:r>
              <a:rPr lang="en-US" sz="1200" dirty="0"/>
              <a:t>operating and maintenance </a:t>
            </a:r>
            <a:r>
              <a:rPr lang="en-US" sz="1200" b="1" dirty="0" smtClean="0"/>
              <a:t>COST</a:t>
            </a:r>
          </a:p>
          <a:p>
            <a:r>
              <a:rPr lang="en-US" sz="1200" dirty="0" smtClean="0"/>
              <a:t>Mitigate </a:t>
            </a:r>
            <a:r>
              <a:rPr lang="en-US" sz="1200" b="1" dirty="0"/>
              <a:t>SECURITY</a:t>
            </a:r>
            <a:r>
              <a:rPr lang="en-US" sz="1200" dirty="0"/>
              <a:t>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Refresh: </a:t>
            </a:r>
            <a:r>
              <a:rPr lang="en-US" sz="2400" dirty="0" smtClean="0"/>
              <a:t>Anticipated </a:t>
            </a:r>
            <a:r>
              <a:rPr lang="en-US" sz="2400" dirty="0"/>
              <a:t>2019 Impacts to the Retail Market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At this time,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is expected to be the only retail system that will impact the retail market in 2019.</a:t>
            </a:r>
          </a:p>
          <a:p>
            <a:pPr lvl="1"/>
            <a:r>
              <a:rPr lang="en-US" sz="1600" dirty="0" smtClean="0"/>
              <a:t>“Shadow” Flight, 0219</a:t>
            </a:r>
          </a:p>
          <a:p>
            <a:pPr lvl="1"/>
            <a:r>
              <a:rPr lang="en-US" sz="1600" dirty="0" smtClean="0"/>
              <a:t>Initial Flight, 0619</a:t>
            </a:r>
          </a:p>
          <a:p>
            <a:r>
              <a:rPr lang="en-US" sz="2000" dirty="0" smtClean="0"/>
              <a:t>No other system upgrade projects are anticipated to impact the market during 2019.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79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PR173-02 ERCOT Flight Certification Website</a:t>
            </a:r>
          </a:p>
          <a:p>
            <a:pPr lvl="1"/>
            <a:r>
              <a:rPr lang="en-US" sz="1600" dirty="0" smtClean="0"/>
              <a:t>Project Overview</a:t>
            </a:r>
          </a:p>
          <a:p>
            <a:pPr lvl="1"/>
            <a:r>
              <a:rPr lang="en-US" sz="1600" dirty="0" smtClean="0"/>
              <a:t>Benefits</a:t>
            </a:r>
          </a:p>
          <a:p>
            <a:pPr lvl="1"/>
            <a:r>
              <a:rPr lang="en-US" sz="1600" dirty="0" smtClean="0"/>
              <a:t>Tentative High Level Timeline</a:t>
            </a:r>
          </a:p>
          <a:p>
            <a:pPr lvl="1"/>
            <a:r>
              <a:rPr lang="en-US" sz="1600" dirty="0" smtClean="0"/>
              <a:t>Market Communications</a:t>
            </a:r>
          </a:p>
          <a:p>
            <a:pPr lvl="1"/>
            <a:r>
              <a:rPr lang="en-US" sz="1600" dirty="0" smtClean="0"/>
              <a:t>Accomplishments to date</a:t>
            </a:r>
          </a:p>
          <a:p>
            <a:pPr lvl="1"/>
            <a:r>
              <a:rPr lang="en-US" sz="1600" dirty="0" smtClean="0"/>
              <a:t>2018 Q3/Q4 Expectations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Retail Portfolio Refresh</a:t>
            </a:r>
            <a:endParaRPr lang="en-US" sz="2000" dirty="0" smtClean="0"/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Anticipated 2019 Impacts to the Retail Market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PR173-02 ERCOT Flight Certification Website</a:t>
            </a:r>
          </a:p>
        </p:txBody>
      </p:sp>
    </p:spTree>
    <p:extLst>
      <p:ext uri="{BB962C8B-B14F-4D97-AF65-F5344CB8AC3E}">
        <p14:creationId xmlns:p14="http://schemas.microsoft.com/office/powerpoint/2010/main" val="108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Project </a:t>
            </a: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Market 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Benefits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Website </a:t>
            </a:r>
            <a:r>
              <a:rPr lang="en-US" sz="2400" dirty="0" smtClean="0"/>
              <a:t>: Tentative Timeline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94129342"/>
              </p:ext>
            </p:extLst>
          </p:nvPr>
        </p:nvGraphicFramePr>
        <p:xfrm>
          <a:off x="76200" y="1524000"/>
          <a:ext cx="899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</a:t>
            </a:r>
            <a:r>
              <a:rPr lang="en-US" sz="2400" dirty="0"/>
              <a:t>Market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will provide updates as appropriate on project timing and status to RMS.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presentation will be provided at the October 2018 Meeting of </a:t>
            </a:r>
            <a:r>
              <a:rPr lang="en-US" sz="2000" dirty="0" smtClean="0"/>
              <a:t>TXSET/TDTMS </a:t>
            </a:r>
            <a:r>
              <a:rPr lang="en-US" sz="2000" dirty="0" smtClean="0"/>
              <a:t>(</a:t>
            </a:r>
            <a:r>
              <a:rPr lang="en-US" sz="2000" dirty="0" smtClean="0"/>
              <a:t>10/23/2018</a:t>
            </a:r>
            <a:r>
              <a:rPr lang="en-US" sz="2000" dirty="0" smtClean="0"/>
              <a:t>).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Accomplishments to date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New Flight Certification Website is built the same vendor application as </a:t>
            </a:r>
            <a:r>
              <a:rPr lang="en-US" sz="2000" dirty="0" err="1" smtClean="0"/>
              <a:t>MarkeTrak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Continued development on </a:t>
            </a:r>
            <a:r>
              <a:rPr lang="en-US" sz="2000" dirty="0"/>
              <a:t>user </a:t>
            </a:r>
            <a:r>
              <a:rPr lang="en-US" sz="2000" dirty="0" smtClean="0"/>
              <a:t>activities related to registering and executing Flight Testing. </a:t>
            </a:r>
          </a:p>
          <a:p>
            <a:r>
              <a:rPr lang="en-US" sz="2000" dirty="0" smtClean="0"/>
              <a:t>New focus centered on implementation of authentication solution.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 Q3/Q4 Expectations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/>
              <a:t>2018 </a:t>
            </a:r>
            <a:r>
              <a:rPr lang="en-US" sz="2000" dirty="0" smtClean="0"/>
              <a:t>Q3/Q4 </a:t>
            </a:r>
            <a:r>
              <a:rPr lang="en-US" sz="2000" dirty="0"/>
              <a:t>expectations </a:t>
            </a:r>
            <a:r>
              <a:rPr lang="en-US" sz="2000" dirty="0" smtClean="0"/>
              <a:t>include:</a:t>
            </a:r>
          </a:p>
          <a:p>
            <a:pPr lvl="1"/>
            <a:r>
              <a:rPr lang="en-US" sz="1600" dirty="0" smtClean="0"/>
              <a:t>Implement and test end </a:t>
            </a:r>
            <a:r>
              <a:rPr lang="en-US" sz="1600" dirty="0"/>
              <a:t>user authentication </a:t>
            </a:r>
            <a:r>
              <a:rPr lang="en-US" sz="1600" dirty="0" smtClean="0"/>
              <a:t>solution</a:t>
            </a:r>
          </a:p>
          <a:p>
            <a:pPr lvl="2"/>
            <a:r>
              <a:rPr lang="en-US" sz="1600" dirty="0" smtClean="0"/>
              <a:t>POC is complete</a:t>
            </a:r>
          </a:p>
          <a:p>
            <a:pPr lvl="2"/>
            <a:r>
              <a:rPr lang="en-US" sz="1600" dirty="0" smtClean="0"/>
              <a:t>Design and build out of supporting infrastructure</a:t>
            </a:r>
          </a:p>
          <a:p>
            <a:pPr lvl="1"/>
            <a:r>
              <a:rPr lang="en-US" sz="1600" dirty="0" smtClean="0"/>
              <a:t>Testing in preparation of 0219 “Shadow” Flight</a:t>
            </a: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8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b64cb27-6b28-4b9c-8349-fb9d75ca0197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34883</TotalTime>
  <Words>638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Agenda</vt:lpstr>
      <vt:lpstr>PR173-02 ERCOT Flight Certification Website</vt:lpstr>
      <vt:lpstr>PR173-02 ERCOT Flight Certification Website: Project Overview</vt:lpstr>
      <vt:lpstr>PR173-02 ERCOT Flight Certification Website: Benefits</vt:lpstr>
      <vt:lpstr>PR173-02 ERCOT Flight Certification Website : Tentative Timeline</vt:lpstr>
      <vt:lpstr>PR173-02 ERCOT Flight Certification Website:  Market Communications</vt:lpstr>
      <vt:lpstr>PR173-02 ERCOT Flight Certification Website:  Accomplishments to date</vt:lpstr>
      <vt:lpstr>PR173-02 ERCOT Flight Certification Website Q3/Q4 Expectations</vt:lpstr>
      <vt:lpstr>ERCOT Retail Portfolio Refresh</vt:lpstr>
      <vt:lpstr>Retail Portfolio Refresh: Overview</vt:lpstr>
      <vt:lpstr>Retail Portfolio Refresh: Anticipated 2019 Impacts to the Retail Market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522</cp:revision>
  <cp:lastPrinted>2018-08-13T20:38:35Z</cp:lastPrinted>
  <dcterms:created xsi:type="dcterms:W3CDTF">2016-01-21T15:20:31Z</dcterms:created>
  <dcterms:modified xsi:type="dcterms:W3CDTF">2018-10-15T13:30:41Z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