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9"/>
  </p:notesMasterIdLst>
  <p:sldIdLst>
    <p:sldId id="370" r:id="rId2"/>
    <p:sldId id="400" r:id="rId3"/>
    <p:sldId id="398" r:id="rId4"/>
    <p:sldId id="401" r:id="rId5"/>
    <p:sldId id="385" r:id="rId6"/>
    <p:sldId id="380" r:id="rId7"/>
    <p:sldId id="381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4224">
          <p15:clr>
            <a:srgbClr val="A4A3A4"/>
          </p15:clr>
        </p15:guide>
        <p15:guide id="2" pos="153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  <a:srgbClr val="294171"/>
    <a:srgbClr val="40949A"/>
    <a:srgbClr val="DDDDDD"/>
    <a:srgbClr val="FF3300"/>
    <a:srgbClr val="FF9900"/>
    <a:srgbClr val="5469A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736" autoAdjust="0"/>
    <p:restoredTop sz="94660"/>
  </p:normalViewPr>
  <p:slideViewPr>
    <p:cSldViewPr>
      <p:cViewPr varScale="1">
        <p:scale>
          <a:sx n="105" d="100"/>
          <a:sy n="105" d="100"/>
        </p:scale>
        <p:origin x="-1794" y="-90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microsoft.com/office/2015/10/relationships/revisionInfo" Target="revisionInfo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41E67AEE-8CC1-4A0B-A9B6-7A0EA26C251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4185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6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5F4E91-82B0-4B0A-B027-BD0D9A9E2FD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63C12-58CE-4440-A1BF-0B7C561A990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066800"/>
            <a:ext cx="8229600" cy="4724400"/>
          </a:xfrm>
        </p:spPr>
        <p:txBody>
          <a:bodyPr/>
          <a:lstStyle/>
          <a:p>
            <a:pPr lvl="0"/>
            <a:endParaRPr lang="en-US" noProof="0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6B53AA-B243-4AFA-AE7D-A4D34BCED2E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85C669-FB09-4A92-913B-0BA846DAB37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09CC92-127D-4848-9213-EA7DAAA4121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1EDB76-CD43-480E-8EA0-CC06EF22C0A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66B115-F29F-48A1-9E11-9E3CE3F393C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FD4DE-F1B7-4669-99F6-06BC1BE774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45D72C-229D-4F03-A50E-FE97AACDD8E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9E0F6C-C800-4268-B636-BF74DBEF15B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1CB72A-E33B-43FC-913A-F3DE954CEE9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5EE74527-A6B7-4978-8CA2-A96E52BABC2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23559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23563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2356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fld id="{30AE3F6D-6E55-4F4D-8DFA-3811BE74B05E}" type="slidenum">
              <a:rPr lang="en-US" sz="1200"/>
              <a:pPr algn="ctr">
                <a:defRPr/>
              </a:pPr>
              <a:t>‹#›</a:t>
            </a:fld>
            <a:endParaRPr 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0" r:id="rId3"/>
    <p:sldLayoutId id="2147483659" r:id="rId4"/>
    <p:sldLayoutId id="2147483658" r:id="rId5"/>
    <p:sldLayoutId id="2147483657" r:id="rId6"/>
    <p:sldLayoutId id="2147483656" r:id="rId7"/>
    <p:sldLayoutId id="2147483655" r:id="rId8"/>
    <p:sldLayoutId id="2147483654" r:id="rId9"/>
    <p:sldLayoutId id="2147483653" r:id="rId10"/>
    <p:sldLayoutId id="2147483652" r:id="rId11"/>
    <p:sldLayoutId id="2147483651" r:id="rId12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services/training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15"/>
          <p:cNvSpPr txBox="1">
            <a:spLocks noGrp="1" noChangeArrowheads="1"/>
          </p:cNvSpPr>
          <p:nvPr/>
        </p:nvSpPr>
        <p:spPr bwMode="auto">
          <a:xfrm>
            <a:off x="1981200" y="5067300"/>
            <a:ext cx="4419600" cy="419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b="1" dirty="0"/>
          </a:p>
        </p:txBody>
      </p:sp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524000" y="3505200"/>
            <a:ext cx="6324600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sz="2800" b="0" dirty="0">
                <a:latin typeface="Calibri" panose="020F0502020204030204" pitchFamily="34" charset="0"/>
              </a:rPr>
              <a:t>Update to RMS</a:t>
            </a:r>
          </a:p>
          <a:p>
            <a:pPr marL="0" indent="0" algn="ctr">
              <a:buNone/>
            </a:pPr>
            <a:r>
              <a:rPr lang="en-US" sz="2800" dirty="0">
                <a:latin typeface="Calibri" panose="020F0502020204030204" pitchFamily="34" charset="0"/>
              </a:rPr>
              <a:t>Tuesday, </a:t>
            </a:r>
            <a:r>
              <a:rPr lang="en-US" sz="2800" dirty="0" smtClean="0">
                <a:latin typeface="Calibri" panose="020F0502020204030204" pitchFamily="34" charset="0"/>
              </a:rPr>
              <a:t>October 16, </a:t>
            </a:r>
            <a:r>
              <a:rPr lang="en-US" sz="2800" dirty="0">
                <a:latin typeface="Calibri" panose="020F0502020204030204" pitchFamily="34" charset="0"/>
              </a:rPr>
              <a:t>2018</a:t>
            </a:r>
            <a:endParaRPr lang="en-US" sz="2800" b="0" dirty="0">
              <a:latin typeface="Calibri" panose="020F0502020204030204" pitchFamily="34" charset="0"/>
            </a:endParaRPr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762000" y="1295400"/>
            <a:ext cx="7543800" cy="1828800"/>
          </a:xfrm>
        </p:spPr>
        <p:txBody>
          <a:bodyPr/>
          <a:lstStyle/>
          <a:p>
            <a:pPr algn="ctr" eaLnBrk="1" hangingPunct="1"/>
            <a:r>
              <a:rPr lang="en-US" sz="4400" b="1" dirty="0">
                <a:latin typeface="Calibri" panose="020F0502020204030204" pitchFamily="34" charset="0"/>
              </a:rPr>
              <a:t>ERCOT</a:t>
            </a:r>
            <a:br>
              <a:rPr lang="en-US" sz="4400" b="1" dirty="0">
                <a:latin typeface="Calibri" panose="020F0502020204030204" pitchFamily="34" charset="0"/>
              </a:rPr>
            </a:br>
            <a:r>
              <a:rPr lang="en-US" sz="4400" b="1" dirty="0">
                <a:latin typeface="Calibri" panose="020F0502020204030204" pitchFamily="34" charset="0"/>
              </a:rPr>
              <a:t> Retail Market Training</a:t>
            </a:r>
            <a:br>
              <a:rPr lang="en-US" sz="4400" b="1" dirty="0">
                <a:latin typeface="Calibri" panose="020F0502020204030204" pitchFamily="34" charset="0"/>
              </a:rPr>
            </a:br>
            <a:r>
              <a:rPr lang="en-US" sz="4400" b="1" dirty="0">
                <a:latin typeface="Calibri" panose="020F0502020204030204" pitchFamily="34" charset="0"/>
              </a:rPr>
              <a:t> Task Force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19099" y="5507665"/>
            <a:ext cx="8305801" cy="476250"/>
          </a:xfrm>
        </p:spPr>
        <p:txBody>
          <a:bodyPr/>
          <a:lstStyle/>
          <a:p>
            <a:pPr>
              <a:defRPr/>
            </a:pPr>
            <a:r>
              <a:rPr lang="en-US" sz="1400" dirty="0">
                <a:solidFill>
                  <a:schemeClr val="accent5">
                    <a:lumMod val="50000"/>
                  </a:schemeClr>
                </a:solidFill>
              </a:rPr>
              <a:t>Debbie McKeever, Oncor               Tomas Fernandez, NRG            Sheri Wiegand, TXU Energy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7910ADE7-97D5-46F5-8FCB-E81F6E8E02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Retail Training </a:t>
            </a:r>
            <a:r>
              <a:rPr lang="en-US" dirty="0"/>
              <a:t>– </a:t>
            </a:r>
            <a:r>
              <a:rPr lang="en-US" dirty="0" smtClean="0"/>
              <a:t>September </a:t>
            </a:r>
            <a:r>
              <a:rPr lang="en-US" dirty="0"/>
              <a:t>2018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31AF4A1E-C586-492E-941C-C720A21947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Retail Market Training Task Force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C75E0AE4-D3B8-4CDA-AF53-12B12A01C7DE}"/>
              </a:ext>
            </a:extLst>
          </p:cNvPr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Update to RMS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D2FCE42E-7CB7-4BE1-B805-0F7419E47E68}"/>
              </a:ext>
            </a:extLst>
          </p:cNvPr>
          <p:cNvSpPr txBox="1"/>
          <p:nvPr/>
        </p:nvSpPr>
        <p:spPr>
          <a:xfrm>
            <a:off x="457200" y="2077770"/>
            <a:ext cx="8458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sz="2400" dirty="0" smtClean="0"/>
              <a:t>50+  attendees representing 16 different companies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sz="2400" dirty="0" smtClean="0"/>
              <a:t>Attended by a variety of REP’s, TDSP’s and 3</a:t>
            </a:r>
            <a:r>
              <a:rPr lang="en-US" sz="2400" baseline="30000" dirty="0" smtClean="0"/>
              <a:t>rd</a:t>
            </a:r>
            <a:r>
              <a:rPr lang="en-US" sz="2400" dirty="0" smtClean="0"/>
              <a:t> party service providers </a:t>
            </a:r>
            <a:endParaRPr lang="en-US" sz="2400" i="1" dirty="0" smtClean="0">
              <a:solidFill>
                <a:srgbClr val="FF0000"/>
              </a:solidFill>
            </a:endParaRP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sz="2400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6698933"/>
              </p:ext>
            </p:extLst>
          </p:nvPr>
        </p:nvGraphicFramePr>
        <p:xfrm>
          <a:off x="457200" y="1066800"/>
          <a:ext cx="8381999" cy="7842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4473"/>
                <a:gridCol w="1828800"/>
                <a:gridCol w="3296504"/>
                <a:gridCol w="1552222"/>
              </a:tblGrid>
              <a:tr h="392125">
                <a:tc>
                  <a:txBody>
                    <a:bodyPr/>
                    <a:lstStyle/>
                    <a:p>
                      <a:r>
                        <a:rPr lang="en-US" b="1" i="0" u="sng" dirty="0" smtClean="0"/>
                        <a:t>Houston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b="1" i="0" u="sng" dirty="0" smtClean="0"/>
                        <a:t>Instructor </a:t>
                      </a:r>
                      <a:r>
                        <a:rPr lang="en-US" b="1" i="0" u="sng" dirty="0"/>
                        <a:t>Led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TUESDAY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September</a:t>
                      </a:r>
                      <a:r>
                        <a:rPr lang="en-US" baseline="0" dirty="0" smtClean="0"/>
                        <a:t> 25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9701996"/>
              </p:ext>
            </p:extLst>
          </p:nvPr>
        </p:nvGraphicFramePr>
        <p:xfrm>
          <a:off x="425513" y="3265264"/>
          <a:ext cx="8381999" cy="7842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4473"/>
                <a:gridCol w="1828800"/>
                <a:gridCol w="3296504"/>
                <a:gridCol w="1552222"/>
              </a:tblGrid>
              <a:tr h="392125">
                <a:tc>
                  <a:txBody>
                    <a:bodyPr/>
                    <a:lstStyle/>
                    <a:p>
                      <a:r>
                        <a:rPr lang="en-US" b="1" i="0" u="sng" dirty="0" smtClean="0"/>
                        <a:t>Houston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b="1" i="0" u="sng" dirty="0" smtClean="0"/>
                        <a:t>Instructor </a:t>
                      </a:r>
                      <a:r>
                        <a:rPr lang="en-US" b="1" i="0" u="sng" dirty="0"/>
                        <a:t>Led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 smtClean="0"/>
                        <a:t>Wednesday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September</a:t>
                      </a:r>
                      <a:r>
                        <a:rPr lang="en-US" baseline="0" dirty="0" smtClean="0"/>
                        <a:t> 26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TxSet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D2FCE42E-7CB7-4BE1-B805-0F7419E47E68}"/>
              </a:ext>
            </a:extLst>
          </p:cNvPr>
          <p:cNvSpPr txBox="1"/>
          <p:nvPr/>
        </p:nvSpPr>
        <p:spPr>
          <a:xfrm>
            <a:off x="457200" y="4267200"/>
            <a:ext cx="8458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sz="2400" dirty="0"/>
              <a:t>50+  attendees representing 16 different companies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sz="2400" dirty="0" smtClean="0"/>
              <a:t>Attended </a:t>
            </a:r>
            <a:r>
              <a:rPr lang="en-US" sz="2400" dirty="0"/>
              <a:t>by a variety of REP’s, TDSP’s and 3</a:t>
            </a:r>
            <a:r>
              <a:rPr lang="en-US" sz="2400" baseline="30000" dirty="0"/>
              <a:t>rd</a:t>
            </a:r>
            <a:r>
              <a:rPr lang="en-US" sz="2400" dirty="0"/>
              <a:t> party service </a:t>
            </a:r>
            <a:r>
              <a:rPr lang="en-US" sz="2400" dirty="0" smtClean="0"/>
              <a:t>providers </a:t>
            </a:r>
            <a:endParaRPr lang="en-US" sz="2400" i="1" dirty="0">
              <a:solidFill>
                <a:srgbClr val="FF0000"/>
              </a:solidFill>
            </a:endParaRP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sz="2400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D2FCE42E-7CB7-4BE1-B805-0F7419E47E68}"/>
              </a:ext>
            </a:extLst>
          </p:cNvPr>
          <p:cNvSpPr txBox="1"/>
          <p:nvPr/>
        </p:nvSpPr>
        <p:spPr>
          <a:xfrm>
            <a:off x="448901" y="5334000"/>
            <a:ext cx="8458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t"/>
            <a:endParaRPr lang="en-US" sz="2400" dirty="0" smtClean="0"/>
          </a:p>
          <a:p>
            <a:pPr algn="ctr" fontAlgn="t"/>
            <a:r>
              <a:rPr lang="en-US" sz="2400" dirty="0" smtClean="0"/>
              <a:t>Thank You to </a:t>
            </a:r>
            <a:r>
              <a:rPr lang="en-US" sz="2400" dirty="0" err="1" smtClean="0"/>
              <a:t>Centerpoint</a:t>
            </a:r>
            <a:r>
              <a:rPr lang="en-US" sz="2400" dirty="0" smtClean="0"/>
              <a:t> for hosting the training!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986353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Retail Training Scheduled for </a:t>
            </a:r>
            <a:r>
              <a:rPr lang="en-US" dirty="0" smtClean="0"/>
              <a:t>2019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95856389"/>
              </p:ext>
            </p:extLst>
          </p:nvPr>
        </p:nvGraphicFramePr>
        <p:xfrm>
          <a:off x="381000" y="1066800"/>
          <a:ext cx="8381999" cy="157798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4473">
                  <a:extLst>
                    <a:ext uri="{9D8B030D-6E8A-4147-A177-3AD203B41FA5}">
                      <a16:colId xmlns:a16="http://schemas.microsoft.com/office/drawing/2014/main" xmlns="" val="22332273"/>
                    </a:ext>
                  </a:extLst>
                </a:gridCol>
                <a:gridCol w="1828800">
                  <a:extLst>
                    <a:ext uri="{9D8B030D-6E8A-4147-A177-3AD203B41FA5}">
                      <a16:colId xmlns:a16="http://schemas.microsoft.com/office/drawing/2014/main" xmlns="" val="2933199621"/>
                    </a:ext>
                  </a:extLst>
                </a:gridCol>
                <a:gridCol w="3296504">
                  <a:extLst>
                    <a:ext uri="{9D8B030D-6E8A-4147-A177-3AD203B41FA5}">
                      <a16:colId xmlns:a16="http://schemas.microsoft.com/office/drawing/2014/main" xmlns="" val="824862176"/>
                    </a:ext>
                  </a:extLst>
                </a:gridCol>
                <a:gridCol w="1552222">
                  <a:extLst>
                    <a:ext uri="{9D8B030D-6E8A-4147-A177-3AD203B41FA5}">
                      <a16:colId xmlns:a16="http://schemas.microsoft.com/office/drawing/2014/main" xmlns="" val="2889308802"/>
                    </a:ext>
                  </a:extLst>
                </a:gridCol>
              </a:tblGrid>
              <a:tr h="392125">
                <a:tc gridSpan="4">
                  <a:txBody>
                    <a:bodyPr/>
                    <a:lstStyle/>
                    <a:p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Schedule</a:t>
                      </a:r>
                      <a:r>
                        <a:rPr lang="en-US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b="1" baseline="0" dirty="0">
                          <a:solidFill>
                            <a:schemeClr val="tx1"/>
                          </a:solidFill>
                        </a:rPr>
                        <a:t>for Retail Training  - </a:t>
                      </a:r>
                      <a:r>
                        <a:rPr lang="en-US" sz="2000" b="1" baseline="0" dirty="0" smtClean="0">
                          <a:solidFill>
                            <a:schemeClr val="tx1"/>
                          </a:solidFill>
                        </a:rPr>
                        <a:t>2019</a:t>
                      </a:r>
                      <a:r>
                        <a:rPr lang="en-US" b="1" baseline="0" dirty="0" smtClean="0">
                          <a:solidFill>
                            <a:schemeClr val="tx1"/>
                          </a:solidFill>
                        </a:rPr>
                        <a:t> - Confirmed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008584440"/>
                  </a:ext>
                </a:extLst>
              </a:tr>
              <a:tr h="397497">
                <a:tc>
                  <a:txBody>
                    <a:bodyPr/>
                    <a:lstStyle/>
                    <a:p>
                      <a:r>
                        <a:rPr lang="en-US" b="1" i="0" u="sng" dirty="0" smtClean="0"/>
                        <a:t>Georgetown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February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i="0" u="sng" baseline="0" dirty="0" smtClean="0"/>
                        <a:t>Instructor </a:t>
                      </a:r>
                      <a:r>
                        <a:rPr lang="en-US" b="1" i="0" u="sng" baseline="0" dirty="0"/>
                        <a:t>Led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329378628"/>
                  </a:ext>
                </a:extLst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TUESDAY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February 19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baseline="0" dirty="0" smtClean="0"/>
                        <a:t> 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41849106"/>
                  </a:ext>
                </a:extLst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WEDNESDAY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February</a:t>
                      </a:r>
                      <a:r>
                        <a:rPr lang="en-US" baseline="0" dirty="0" smtClean="0"/>
                        <a:t> 20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/>
                        <a:t>TxSET</a:t>
                      </a:r>
                      <a:r>
                        <a:rPr lang="en-US" dirty="0"/>
                        <a:t>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</a:t>
                      </a:r>
                      <a:r>
                        <a:rPr lang="en-US" baseline="0" dirty="0"/>
                        <a:t> – 4:00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39302649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8223685"/>
              </p:ext>
            </p:extLst>
          </p:nvPr>
        </p:nvGraphicFramePr>
        <p:xfrm>
          <a:off x="381000" y="3124200"/>
          <a:ext cx="8381999" cy="27543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4473"/>
                <a:gridCol w="1828800"/>
                <a:gridCol w="3296504"/>
                <a:gridCol w="1552222"/>
              </a:tblGrid>
              <a:tr h="0">
                <a:tc gridSpan="4">
                  <a:txBody>
                    <a:bodyPr/>
                    <a:lstStyle/>
                    <a:p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Schedule</a:t>
                      </a:r>
                      <a:r>
                        <a:rPr lang="en-US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b="1" baseline="0" dirty="0">
                          <a:solidFill>
                            <a:schemeClr val="tx1"/>
                          </a:solidFill>
                        </a:rPr>
                        <a:t>for Retail Training  - </a:t>
                      </a:r>
                      <a:r>
                        <a:rPr lang="en-US" sz="2000" b="1" baseline="0" dirty="0" smtClean="0">
                          <a:solidFill>
                            <a:schemeClr val="tx1"/>
                          </a:solidFill>
                        </a:rPr>
                        <a:t>2019</a:t>
                      </a:r>
                      <a:r>
                        <a:rPr lang="en-US" b="1" baseline="0" dirty="0" smtClean="0">
                          <a:solidFill>
                            <a:schemeClr val="tx1"/>
                          </a:solidFill>
                        </a:rPr>
                        <a:t> - </a:t>
                      </a:r>
                      <a:r>
                        <a:rPr lang="en-US" b="1" i="1" baseline="0" dirty="0" smtClean="0">
                          <a:solidFill>
                            <a:srgbClr val="FF0000"/>
                          </a:solidFill>
                        </a:rPr>
                        <a:t>TENTATIVE</a:t>
                      </a:r>
                      <a:endParaRPr lang="en-US" b="1" i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97497">
                <a:tc>
                  <a:txBody>
                    <a:bodyPr/>
                    <a:lstStyle/>
                    <a:p>
                      <a:r>
                        <a:rPr lang="en-US" b="1" i="0" u="sng" dirty="0" smtClean="0"/>
                        <a:t>DALLAS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February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i="0" u="sng" baseline="0" dirty="0" err="1" smtClean="0"/>
                        <a:t>Oncor</a:t>
                      </a:r>
                      <a:r>
                        <a:rPr lang="en-US" b="1" i="0" u="sng" baseline="0" dirty="0" smtClean="0"/>
                        <a:t> Offices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92125">
                <a:tc>
                  <a:txBody>
                    <a:bodyPr/>
                    <a:lstStyle/>
                    <a:p>
                      <a:pPr marL="0" algn="r" defTabSz="914400" rtl="0" eaLnBrk="1" latinLnBrk="0" hangingPunct="1"/>
                      <a:r>
                        <a:rPr lang="en-US" sz="1800" i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WEDNESDAY </a:t>
                      </a:r>
                      <a:endParaRPr lang="en-US" sz="1800" i="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en-US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May 1</a:t>
                      </a:r>
                      <a:r>
                        <a:rPr lang="en-US" sz="1800" kern="1200" baseline="300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st</a:t>
                      </a:r>
                      <a:r>
                        <a:rPr lang="en-US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 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 smtClean="0"/>
                        <a:t>THURSDAY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May</a:t>
                      </a:r>
                      <a:r>
                        <a:rPr lang="en-US" baseline="0" dirty="0" smtClean="0"/>
                        <a:t> 2</a:t>
                      </a:r>
                      <a:r>
                        <a:rPr lang="en-US" baseline="30000" dirty="0" smtClean="0"/>
                        <a:t>nd</a:t>
                      </a:r>
                      <a:r>
                        <a:rPr lang="en-US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TxSET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</a:t>
                      </a:r>
                      <a:r>
                        <a:rPr lang="en-US" baseline="0" dirty="0"/>
                        <a:t> – 4:00</a:t>
                      </a:r>
                      <a:endParaRPr lang="en-US" dirty="0"/>
                    </a:p>
                  </a:txBody>
                  <a:tcPr/>
                </a:tc>
              </a:tr>
              <a:tr h="392125">
                <a:tc>
                  <a:txBody>
                    <a:bodyPr/>
                    <a:lstStyle/>
                    <a:p>
                      <a:r>
                        <a:rPr lang="en-US" b="1" i="0" u="sng" dirty="0" smtClean="0"/>
                        <a:t>HOUSTON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February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i="0" u="sng" baseline="0" dirty="0" err="1" smtClean="0"/>
                        <a:t>Centerpoint</a:t>
                      </a:r>
                      <a:r>
                        <a:rPr lang="en-US" b="1" i="0" u="sng" baseline="0" dirty="0" smtClean="0"/>
                        <a:t> Offices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 smtClean="0"/>
                        <a:t>WEDNESDAY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September 25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 smtClean="0"/>
                        <a:t>THURSDAY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September 26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baseline="0" dirty="0" smtClean="0"/>
                        <a:t> 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TxSET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</a:t>
                      </a:r>
                      <a:r>
                        <a:rPr lang="en-US" baseline="0" dirty="0"/>
                        <a:t> – 4:00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85957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85800"/>
          </a:xfrm>
        </p:spPr>
        <p:txBody>
          <a:bodyPr/>
          <a:lstStyle/>
          <a:p>
            <a:r>
              <a:rPr lang="en-US" sz="2200" b="1" dirty="0">
                <a:latin typeface="Arial Black" panose="020B0A04020102020204" pitchFamily="34" charset="0"/>
              </a:rPr>
              <a:t>MarkeTrak On-line Training Modules Available </a:t>
            </a:r>
            <a:endParaRPr lang="en-US" sz="2200" dirty="0">
              <a:latin typeface="Arial Black" panose="020B0A040201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762000"/>
            <a:ext cx="8534400" cy="5638800"/>
          </a:xfrm>
        </p:spPr>
        <p:txBody>
          <a:bodyPr/>
          <a:lstStyle/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Marketrak Overview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Switch Hold Removal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Cancel With/Without  Approvals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Inadvertent Gains/Losses &amp; Rescissions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Usage and Billing</a:t>
            </a:r>
            <a:endParaRPr lang="en-US" sz="2400" i="1" dirty="0">
              <a:solidFill>
                <a:schemeClr val="accent5">
                  <a:lumMod val="50000"/>
                </a:schemeClr>
              </a:solidFill>
              <a:latin typeface="Calibri" panose="020F0502020204030204" pitchFamily="34" charset="0"/>
            </a:endParaRP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Other D2D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Bulk Insert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 err="1">
                <a:latin typeface="Calibri" panose="020F0502020204030204" pitchFamily="34" charset="0"/>
              </a:rPr>
              <a:t>MarkeTrak</a:t>
            </a:r>
            <a:r>
              <a:rPr lang="en-US" sz="2400" dirty="0">
                <a:latin typeface="Calibri" panose="020F0502020204030204" pitchFamily="34" charset="0"/>
              </a:rPr>
              <a:t> Admin Functionality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Data Extract Variances (DEV) LSE Subtypes 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Data Extract Variances (DEV) Non-LSE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Emails and Notifications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Reporting – Background &amp; GUI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Retail Market Training Task Force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3584445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b="1" dirty="0">
                <a:latin typeface="Arial Black" panose="020B0A04020102020204" pitchFamily="34" charset="0"/>
              </a:rPr>
              <a:t>Retail Market Training - Registration</a:t>
            </a:r>
            <a:endParaRPr lang="en-US" sz="2800" dirty="0">
              <a:latin typeface="Arial Black" panose="020B0A040201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609600"/>
            <a:ext cx="9144000" cy="5715000"/>
          </a:xfrm>
        </p:spPr>
        <p:txBody>
          <a:bodyPr/>
          <a:lstStyle/>
          <a:p>
            <a:pPr marL="0" indent="0">
              <a:buNone/>
            </a:pPr>
            <a:r>
              <a:rPr lang="en-US" sz="3200" dirty="0">
                <a:latin typeface="Calibri" panose="020F0502020204030204" pitchFamily="34" charset="0"/>
              </a:rPr>
              <a:t>How do I register for Training?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Go to the ERCOT Training Website at </a:t>
            </a:r>
            <a:r>
              <a:rPr lang="en-US" sz="2100" b="0" dirty="0">
                <a:latin typeface="Calibri" panose="020F0502020204030204" pitchFamily="34" charset="0"/>
                <a:hlinkClick r:id="rId2"/>
              </a:rPr>
              <a:t>http://www.ercot.com/services/training/</a:t>
            </a:r>
            <a:endParaRPr lang="en-US" sz="2100" b="0" dirty="0">
              <a:latin typeface="Calibri" panose="020F0502020204030204" pitchFamily="34" charset="0"/>
            </a:endParaRP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the course you are interested in attending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On the ‘Schedule/Registration’ tab, select the ‘enroll online’ link under ‘Registration’ to register for the course.</a:t>
            </a:r>
          </a:p>
          <a:p>
            <a:pPr marL="0" indent="0">
              <a:spcBef>
                <a:spcPts val="0"/>
              </a:spcBef>
              <a:buNone/>
            </a:pPr>
            <a:endParaRPr lang="en-US" sz="2100" b="0" dirty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sz="2500" dirty="0">
                <a:latin typeface="Calibri" panose="020F0502020204030204" pitchFamily="34" charset="0"/>
              </a:rPr>
              <a:t>If you find the course is not listed under the Web-based training…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Go to ERCOT Training Website as shown above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the ‘ERCOT Learning Management System’ (LMS) link in the upper right hand corner under RELATED CONTENT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If necessary, set up a log on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Once in LMS, follow drop downs for ‘web-based training’ and ‘retail market’.  Available modules will appear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‘start course’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alibri" panose="020F0502020204030204" pitchFamily="34" charset="0"/>
              </a:rPr>
              <a:t>Note! Most modules are able to be completed in less than 30 minutes.  </a:t>
            </a:r>
          </a:p>
          <a:p>
            <a:pPr marL="0" indent="0">
              <a:spcBef>
                <a:spcPts val="0"/>
              </a:spcBef>
              <a:buNone/>
            </a:pPr>
            <a:endParaRPr lang="en-US" sz="2400" b="0" dirty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en-US" sz="2800" b="0" dirty="0">
              <a:latin typeface="Calibri" panose="020F0502020204030204" pitchFamily="34" charset="0"/>
            </a:endParaRPr>
          </a:p>
          <a:p>
            <a:pPr marL="0" indent="0">
              <a:buNone/>
            </a:pPr>
            <a:endParaRPr lang="en-US" sz="2800" dirty="0">
              <a:latin typeface="Calibri" panose="020F0502020204030204" pitchFamily="34" charset="0"/>
            </a:endParaRPr>
          </a:p>
          <a:p>
            <a:pPr marL="914400" lvl="2" indent="0">
              <a:buNone/>
            </a:pPr>
            <a:endParaRPr lang="en-US" sz="2800" dirty="0">
              <a:latin typeface="Calibri" panose="020F0502020204030204" pitchFamily="34" charset="0"/>
            </a:endParaRPr>
          </a:p>
          <a:p>
            <a:pPr marL="457200" lvl="1" indent="0">
              <a:buNone/>
            </a:pPr>
            <a:endParaRPr lang="en-US" sz="2400" b="0" dirty="0">
              <a:latin typeface="Calibri" panose="020F050202020403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Retail Market Training Task Force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12447599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1981200"/>
            <a:ext cx="6248400" cy="1676400"/>
          </a:xfrm>
        </p:spPr>
        <p:txBody>
          <a:bodyPr/>
          <a:lstStyle/>
          <a:p>
            <a:pPr marL="0" indent="0" algn="ctr">
              <a:spcBef>
                <a:spcPts val="0"/>
              </a:spcBef>
              <a:buNone/>
            </a:pPr>
            <a:r>
              <a:rPr lang="en-US" dirty="0" smtClean="0">
                <a:latin typeface="Calibri" panose="020F0502020204030204" pitchFamily="34" charset="0"/>
              </a:rPr>
              <a:t>November 13, </a:t>
            </a:r>
            <a:r>
              <a:rPr lang="en-US" dirty="0">
                <a:latin typeface="Calibri" panose="020F0502020204030204" pitchFamily="34" charset="0"/>
              </a:rPr>
              <a:t>2018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en-US" dirty="0">
                <a:latin typeface="Calibri" panose="020F0502020204030204" pitchFamily="34" charset="0"/>
              </a:rPr>
              <a:t>9:30 AM</a:t>
            </a:r>
          </a:p>
          <a:p>
            <a:pPr algn="ctr"/>
            <a:r>
              <a:rPr lang="en-US" dirty="0" err="1">
                <a:latin typeface="Calibri" panose="020F0502020204030204" pitchFamily="34" charset="0"/>
              </a:rPr>
              <a:t>CenterPoint</a:t>
            </a:r>
            <a:r>
              <a:rPr lang="en-US" dirty="0">
                <a:latin typeface="Calibri" panose="020F0502020204030204" pitchFamily="34" charset="0"/>
              </a:rPr>
              <a:t> Energy Tower Offices</a:t>
            </a:r>
            <a:br>
              <a:rPr lang="en-US" dirty="0">
                <a:latin typeface="Calibri" panose="020F0502020204030204" pitchFamily="34" charset="0"/>
              </a:rPr>
            </a:br>
            <a:r>
              <a:rPr lang="en-US" dirty="0" smtClean="0">
                <a:latin typeface="Calibri" panose="020F0502020204030204" pitchFamily="34" charset="0"/>
              </a:rPr>
              <a:t>1111 </a:t>
            </a:r>
            <a:r>
              <a:rPr lang="en-US" dirty="0">
                <a:latin typeface="Calibri" panose="020F0502020204030204" pitchFamily="34" charset="0"/>
              </a:rPr>
              <a:t>Louisiana St</a:t>
            </a:r>
            <a:r>
              <a:rPr lang="en-US" dirty="0" smtClean="0">
                <a:latin typeface="Calibri" panose="020F0502020204030204" pitchFamily="34" charset="0"/>
              </a:rPr>
              <a:t>. </a:t>
            </a:r>
            <a:r>
              <a:rPr lang="en-US" dirty="0">
                <a:latin typeface="Calibri" panose="020F0502020204030204" pitchFamily="34" charset="0"/>
              </a:rPr>
              <a:t>Room 1350</a:t>
            </a:r>
          </a:p>
          <a:p>
            <a:pPr algn="ctr"/>
            <a:r>
              <a:rPr lang="en-US" dirty="0">
                <a:latin typeface="Calibri" panose="020F0502020204030204" pitchFamily="34" charset="0"/>
              </a:rPr>
              <a:t>Houston, TX 77002</a:t>
            </a:r>
          </a:p>
          <a:p>
            <a:pPr marL="0" indent="0" algn="ctr">
              <a:spcBef>
                <a:spcPts val="0"/>
              </a:spcBef>
              <a:buNone/>
            </a:pPr>
            <a:endParaRPr lang="en-US" sz="2600" dirty="0">
              <a:latin typeface="Calibri" panose="020F0502020204030204" pitchFamily="34" charset="0"/>
            </a:endParaRPr>
          </a:p>
          <a:p>
            <a:pPr marL="0" indent="0" algn="ctr">
              <a:spcBef>
                <a:spcPts val="0"/>
              </a:spcBef>
              <a:buNone/>
            </a:pPr>
            <a:endParaRPr lang="en-US" sz="2600" b="0" dirty="0"/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1828800" y="685800"/>
            <a:ext cx="5486400" cy="914400"/>
          </a:xfrm>
        </p:spPr>
        <p:txBody>
          <a:bodyPr/>
          <a:lstStyle/>
          <a:p>
            <a:pPr algn="ctr" eaLnBrk="1" hangingPunct="1"/>
            <a:r>
              <a:rPr lang="en-US" sz="3600" b="1" dirty="0">
                <a:latin typeface="Calibri" panose="020F0502020204030204" pitchFamily="34" charset="0"/>
              </a:rPr>
              <a:t>Please join us for our Next RMTTF Meeting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685800" y="3886200"/>
            <a:ext cx="7848600" cy="2057400"/>
          </a:xfrm>
        </p:spPr>
        <p:txBody>
          <a:bodyPr/>
          <a:lstStyle/>
          <a:p>
            <a:pPr algn="ctr">
              <a:defRPr/>
            </a:pPr>
            <a:endParaRPr lang="en-US" sz="2800" dirty="0" smtClean="0">
              <a:solidFill>
                <a:srgbClr val="FF0000"/>
              </a:solidFill>
              <a:latin typeface="Calibri" panose="020F0502020204030204" pitchFamily="34" charset="0"/>
            </a:endParaRPr>
          </a:p>
          <a:p>
            <a:pPr algn="ctr">
              <a:defRPr/>
            </a:pPr>
            <a:r>
              <a:rPr lang="en-US" sz="2800" dirty="0" smtClean="0">
                <a:solidFill>
                  <a:srgbClr val="FF0000"/>
                </a:solidFill>
                <a:latin typeface="Calibri" panose="020F0502020204030204" pitchFamily="34" charset="0"/>
              </a:rPr>
              <a:t>Agenda </a:t>
            </a:r>
            <a:r>
              <a:rPr lang="en-US" sz="2800" dirty="0">
                <a:solidFill>
                  <a:srgbClr val="FF0000"/>
                </a:solidFill>
                <a:latin typeface="Calibri" panose="020F0502020204030204" pitchFamily="34" charset="0"/>
              </a:rPr>
              <a:t>Includes:</a:t>
            </a: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en-US" dirty="0" smtClean="0"/>
              <a:t>Review updates made to slides from </a:t>
            </a:r>
            <a:r>
              <a:rPr lang="en-US" dirty="0" err="1"/>
              <a:t>TxSET</a:t>
            </a:r>
            <a:r>
              <a:rPr lang="en-US" dirty="0"/>
              <a:t> </a:t>
            </a:r>
            <a:r>
              <a:rPr lang="en-US" dirty="0" smtClean="0"/>
              <a:t>Training feedback</a:t>
            </a: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en-US" dirty="0" smtClean="0"/>
              <a:t>2018 </a:t>
            </a:r>
            <a:r>
              <a:rPr lang="en-US" dirty="0"/>
              <a:t>Accomplishments and </a:t>
            </a:r>
            <a:r>
              <a:rPr lang="en-US" dirty="0" smtClean="0"/>
              <a:t>2019 </a:t>
            </a:r>
            <a:r>
              <a:rPr lang="en-US" dirty="0"/>
              <a:t>Goals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97889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493579" y="2996625"/>
            <a:ext cx="4191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b="1" dirty="0">
                <a:latin typeface="Calibri" panose="020F0502020204030204" pitchFamily="34" charset="0"/>
              </a:rPr>
              <a:t>Thank you!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2483464183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7023</TotalTime>
  <Words>453</Words>
  <Application>Microsoft Office PowerPoint</Application>
  <PresentationFormat>On-screen Show (4:3)</PresentationFormat>
  <Paragraphs>108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Custom Design</vt:lpstr>
      <vt:lpstr>ERCOT  Retail Market Training  Task Force</vt:lpstr>
      <vt:lpstr>Retail Training – September 2018</vt:lpstr>
      <vt:lpstr>Retail Training Scheduled for 2019</vt:lpstr>
      <vt:lpstr>MarkeTrak On-line Training Modules Available </vt:lpstr>
      <vt:lpstr>Retail Market Training - Registration</vt:lpstr>
      <vt:lpstr>Please join us for our Next RMTTF Meeting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Mckeever, Deborah</dc:creator>
  <cp:lastModifiedBy>Fernandez, Tomas</cp:lastModifiedBy>
  <cp:revision>355</cp:revision>
  <cp:lastPrinted>2016-02-12T19:29:41Z</cp:lastPrinted>
  <dcterms:created xsi:type="dcterms:W3CDTF">2005-04-21T14:28:35Z</dcterms:created>
  <dcterms:modified xsi:type="dcterms:W3CDTF">2018-10-15T16:01:41Z</dcterms:modified>
</cp:coreProperties>
</file>

<file path=docProps/thumbnail.jpeg>
</file>