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21"/>
  </p:notesMasterIdLst>
  <p:handoutMasterIdLst>
    <p:handoutMasterId r:id="rId22"/>
  </p:handoutMasterIdLst>
  <p:sldIdLst>
    <p:sldId id="260" r:id="rId7"/>
    <p:sldId id="257" r:id="rId8"/>
    <p:sldId id="275" r:id="rId9"/>
    <p:sldId id="263" r:id="rId10"/>
    <p:sldId id="264" r:id="rId11"/>
    <p:sldId id="273" r:id="rId12"/>
    <p:sldId id="266" r:id="rId13"/>
    <p:sldId id="267" r:id="rId14"/>
    <p:sldId id="268" r:id="rId15"/>
    <p:sldId id="269" r:id="rId16"/>
    <p:sldId id="270" r:id="rId17"/>
    <p:sldId id="271" r:id="rId18"/>
    <p:sldId id="278" r:id="rId19"/>
    <p:sldId id="279"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1" autoAdjust="0"/>
    <p:restoredTop sz="96187" autoAdjust="0"/>
  </p:normalViewPr>
  <p:slideViewPr>
    <p:cSldViewPr showGuides="1">
      <p:cViewPr varScale="1">
        <p:scale>
          <a:sx n="127" d="100"/>
          <a:sy n="127" d="100"/>
        </p:scale>
        <p:origin x="1170" y="13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10/15/2018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10/15/2018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26667537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3623207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155248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68601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4298934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0440828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4410276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41236760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0741282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757862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2031325"/>
          </a:xfrm>
          <a:prstGeom prst="rect">
            <a:avLst/>
          </a:prstGeom>
          <a:noFill/>
        </p:spPr>
        <p:txBody>
          <a:bodyPr wrap="square" rtlCol="0">
            <a:spAutoFit/>
          </a:bodyPr>
          <a:lstStyle/>
          <a:p>
            <a:r>
              <a:rPr lang="en-US" b="1" dirty="0" smtClean="0"/>
              <a:t>Settlement Stability</a:t>
            </a:r>
            <a:endParaRPr lang="en-US" b="1" dirty="0"/>
          </a:p>
          <a:p>
            <a:r>
              <a:rPr lang="en-US" sz="1600" b="1" dirty="0" smtClean="0"/>
              <a:t>2018 Q3 Update to MSWG</a:t>
            </a:r>
            <a:endParaRPr lang="en-US" sz="1600" b="1" dirty="0"/>
          </a:p>
          <a:p>
            <a:endParaRPr lang="en-US" dirty="0"/>
          </a:p>
          <a:p>
            <a:r>
              <a:rPr lang="en-US" dirty="0" smtClean="0"/>
              <a:t>Austin Covington</a:t>
            </a:r>
            <a:endParaRPr lang="en-US" dirty="0"/>
          </a:p>
          <a:p>
            <a:r>
              <a:rPr lang="en-US" dirty="0" smtClean="0"/>
              <a:t>ERCOT</a:t>
            </a:r>
            <a:endParaRPr lang="en-US" dirty="0"/>
          </a:p>
          <a:p>
            <a:endParaRPr lang="en-US" dirty="0"/>
          </a:p>
          <a:p>
            <a:r>
              <a:rPr lang="en-US" dirty="0" smtClean="0"/>
              <a:t>10/17/18</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922981" y="805106"/>
            <a:ext cx="7357168" cy="5332000"/>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534400" y="6561138"/>
            <a:ext cx="457200" cy="296862"/>
          </a:xfrm>
        </p:spPr>
        <p:txBody>
          <a:bodyPr/>
          <a:lstStyle/>
          <a:p>
            <a:fld id="{1D93BD3E-1E9A-4970-A6F7-E7AC52762E0C}" type="slidenum">
              <a:rPr lang="en-US" smtClean="0"/>
              <a:t>10</a:t>
            </a:fld>
            <a:endParaRPr lang="en-US" dirty="0"/>
          </a:p>
        </p:txBody>
      </p:sp>
    </p:spTree>
    <p:extLst>
      <p:ext uri="{BB962C8B-B14F-4D97-AF65-F5344CB8AC3E}">
        <p14:creationId xmlns:p14="http://schemas.microsoft.com/office/powerpoint/2010/main" val="7126995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907983" y="730673"/>
            <a:ext cx="7435437" cy="5393915"/>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610600" y="6561138"/>
            <a:ext cx="381000" cy="296862"/>
          </a:xfrm>
        </p:spPr>
        <p:txBody>
          <a:bodyPr/>
          <a:lstStyle/>
          <a:p>
            <a:fld id="{1D93BD3E-1E9A-4970-A6F7-E7AC52762E0C}" type="slidenum">
              <a:rPr lang="en-US" smtClean="0"/>
              <a:t>11</a:t>
            </a:fld>
            <a:endParaRPr lang="en-US"/>
          </a:p>
        </p:txBody>
      </p:sp>
    </p:spTree>
    <p:extLst>
      <p:ext uri="{BB962C8B-B14F-4D97-AF65-F5344CB8AC3E}">
        <p14:creationId xmlns:p14="http://schemas.microsoft.com/office/powerpoint/2010/main" val="19384299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938292" y="794399"/>
            <a:ext cx="7343616" cy="5373873"/>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610600" y="6561138"/>
            <a:ext cx="381000" cy="296862"/>
          </a:xfrm>
        </p:spPr>
        <p:txBody>
          <a:bodyPr/>
          <a:lstStyle/>
          <a:p>
            <a:fld id="{1D93BD3E-1E9A-4970-A6F7-E7AC52762E0C}" type="slidenum">
              <a:rPr lang="en-US" smtClean="0"/>
              <a:t>12</a:t>
            </a:fld>
            <a:endParaRPr lang="en-US" dirty="0"/>
          </a:p>
        </p:txBody>
      </p:sp>
    </p:spTree>
    <p:extLst>
      <p:ext uri="{BB962C8B-B14F-4D97-AF65-F5344CB8AC3E}">
        <p14:creationId xmlns:p14="http://schemas.microsoft.com/office/powerpoint/2010/main" val="28721345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2000" dirty="0"/>
              <a:t>8.2(2)(g) Net Allocation to Load - Totals and $/MWh </a:t>
            </a:r>
          </a:p>
        </p:txBody>
      </p:sp>
      <p:sp>
        <p:nvSpPr>
          <p:cNvPr id="3" name="Title Texts3"/>
          <p:cNvSpPr>
            <a:spLocks noGrp="1"/>
          </p:cNvSpPr>
          <p:nvPr>
            <p:ph idx="4294967295"/>
          </p:nvPr>
        </p:nvSpPr>
        <p:spPr>
          <a:xfrm>
            <a:off x="457200" y="5192751"/>
            <a:ext cx="8229600" cy="740664"/>
          </a:xfrm>
        </p:spPr>
        <p:txBody>
          <a:bodyPr/>
          <a:lstStyle/>
          <a:p>
            <a:pPr marL="0" marR="0" indent="0" algn="l">
              <a:spcBef>
                <a:spcPts val="0"/>
              </a:spcBef>
              <a:spcAft>
                <a:spcPts val="0"/>
              </a:spcAft>
              <a:buNone/>
            </a:pPr>
            <a:r>
              <a:rPr sz="1400" dirty="0">
                <a:solidFill>
                  <a:srgbClr val="000000">
                    <a:alpha val="100000"/>
                  </a:srgbClr>
                </a:solidFill>
                <a:latin typeface="Times New Roman"/>
                <a:ea typeface="Times New Roman"/>
                <a:cs typeface="Times New Roman"/>
              </a:rPr>
              <a:t>Note: The Net Allocation to Load amounts provided in this presentation are for informational purposes only and cannot be relied upon for accurate measurements or forecasts of individual QSE charges and payments.
    </a:t>
            </a:r>
          </a:p>
        </p:txBody>
      </p:sp>
      <p:sp>
        <p:nvSpPr>
          <p:cNvPr id="4" name="Title Texts4"/>
          <p:cNvSpPr>
            <a:spLocks noGrp="1"/>
          </p:cNvSpPr>
          <p:nvPr>
            <p:ph idx="4"/>
          </p:nvPr>
        </p:nvSpPr>
        <p:spPr>
          <a:xfrm>
            <a:off x="4718304" y="5815584"/>
            <a:ext cx="4425696" cy="594360"/>
          </a:xfrm>
        </p:spPr>
        <p:txBody>
          <a:bodyPr/>
          <a:lstStyle/>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1</a:t>
            </a:r>
            <a:r>
              <a:rPr sz="800" dirty="0">
                <a:solidFill>
                  <a:srgbClr val="000000">
                    <a:alpha val="100000"/>
                  </a:srgbClr>
                </a:solidFill>
                <a:latin typeface="Times New Roman"/>
                <a:ea typeface="Times New Roman"/>
                <a:cs typeface="Times New Roman"/>
              </a:rPr>
              <a:t>The total ERS charges have been evenly allocated across the contract period.</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2</a:t>
            </a:r>
            <a:r>
              <a:rPr sz="800" dirty="0">
                <a:solidFill>
                  <a:srgbClr val="000000">
                    <a:alpha val="100000"/>
                  </a:srgbClr>
                </a:solidFill>
                <a:latin typeface="Times New Roman"/>
                <a:ea typeface="Times New Roman"/>
                <a:cs typeface="Times New Roman"/>
              </a:rPr>
              <a:t>Zonal Auction Distribution by 2003 Congestion Management Zone, shown below.</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3</a:t>
            </a:r>
            <a:r>
              <a:rPr sz="800" dirty="0">
                <a:solidFill>
                  <a:srgbClr val="000000">
                    <a:alpha val="100000"/>
                  </a:srgbClr>
                </a:solidFill>
                <a:latin typeface="Times New Roman"/>
                <a:ea typeface="Times New Roman"/>
                <a:cs typeface="Times New Roman"/>
              </a:rPr>
              <a:t>The $/MWh value as calculated per PR 8.2 (2) g</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4</a:t>
            </a:r>
            <a:r>
              <a:rPr sz="800" dirty="0">
                <a:solidFill>
                  <a:srgbClr val="000000">
                    <a:alpha val="100000"/>
                  </a:srgbClr>
                </a:solidFill>
                <a:latin typeface="Times New Roman"/>
                <a:ea typeface="Times New Roman"/>
                <a:cs typeface="Times New Roman"/>
              </a:rPr>
              <a:t>The $/MWh value by 2003 Congestion Management Zone, as calculated per PR 8.2(2) g</a:t>
            </a:r>
          </a:p>
        </p:txBody>
      </p:sp>
      <p:sp>
        <p:nvSpPr>
          <p:cNvPr id="5" name="Title Texts5"/>
          <p:cNvSpPr>
            <a:spLocks noGrp="1"/>
          </p:cNvSpPr>
          <p:nvPr>
            <p:ph idx="4294967295"/>
          </p:nvPr>
        </p:nvSpPr>
        <p:spPr>
          <a:xfrm>
            <a:off x="1691640" y="813816"/>
            <a:ext cx="5788152" cy="219456"/>
          </a:xfrm>
        </p:spPr>
        <p:txBody>
          <a:bodyPr/>
          <a:lstStyle/>
          <a:p>
            <a:pPr marL="0" marR="0" indent="0" algn="ctr">
              <a:spcBef>
                <a:spcPts val="0"/>
              </a:spcBef>
              <a:spcAft>
                <a:spcPts val="0"/>
              </a:spcAft>
              <a:buNone/>
            </a:pPr>
            <a:r>
              <a:rPr sz="800" b="1" dirty="0">
                <a:solidFill>
                  <a:srgbClr val="3DB0CD">
                    <a:alpha val="100000"/>
                  </a:srgbClr>
                </a:solidFill>
                <a:latin typeface="Times New Roman"/>
                <a:ea typeface="Times New Roman"/>
                <a:cs typeface="Times New Roman"/>
              </a:rPr>
              <a:t>NET ALLOCATION TO LOAD ($M)</a:t>
            </a:r>
          </a:p>
        </p:txBody>
      </p:sp>
      <p:graphicFrame>
        <p:nvGraphicFramePr>
          <p:cNvPr id="6" name="Table 5"/>
          <p:cNvGraphicFramePr>
            <a:graphicFrameLocks noGrp="1"/>
          </p:cNvGraphicFramePr>
          <p:nvPr/>
        </p:nvGraphicFramePr>
        <p:xfrm>
          <a:off x="457200" y="1078992"/>
          <a:ext cx="8385048" cy="4023360"/>
        </p:xfrm>
        <a:graphic>
          <a:graphicData uri="http://schemas.openxmlformats.org/drawingml/2006/table">
            <a:tbl>
              <a:tblPr/>
              <a:tblGrid>
                <a:gridCol w="1728216"/>
                <a:gridCol w="512064"/>
                <a:gridCol w="512064"/>
                <a:gridCol w="512064"/>
                <a:gridCol w="512064"/>
                <a:gridCol w="512064"/>
                <a:gridCol w="512064"/>
                <a:gridCol w="512064"/>
                <a:gridCol w="512064"/>
                <a:gridCol w="512064"/>
                <a:gridCol w="512064"/>
                <a:gridCol w="512064"/>
                <a:gridCol w="512064"/>
                <a:gridCol w="512064"/>
              </a:tblGrid>
              <a:tr h="201168">
                <a:tc>
                  <a:txBody>
                    <a:bodyPr/>
                    <a:lstStyle/>
                    <a:p>
                      <a:pPr marL="25400" marR="25400" algn="l">
                        <a:spcBef>
                          <a:spcPts val="200"/>
                        </a:spcBef>
                        <a:spcAft>
                          <a:spcPts val="200"/>
                        </a:spcAft>
                        <a:buNone/>
                      </a:pPr>
                      <a:r>
                        <a:rPr sz="800" b="1">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Sep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Oct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Nov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Dec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Jan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Feb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Mar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Apr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May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Ancillary Service Settlement</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29.4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23.8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14.2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87.8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29.5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47.5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19.4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23.2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Balancing Account Payout to Load</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Base Point Deviation Payments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Black Start Service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Block Load Transfer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Emergency Energy Charges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ERCOT Admin Fee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14.6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14.4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14.6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14.4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18.1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ERS Settlement¹</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High Dispatch Limit Override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Non-Zonal Auction Distribution</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-16.5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ORDC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Revenue Neutrality Total</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RMR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RUC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Voltage Services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Zonal Auction Distribution²</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-24.3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-19.7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-22.6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-20.8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-25.7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-21.4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-38.3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-49.6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-57.5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 Allocation to Load</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14.9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11.8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13.5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76.8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22.3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21.5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77.2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Adjusted Metered Load (TWh)</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29.2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26.3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29.4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31.4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25.9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26.4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25.9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33.9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37.6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39.8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39.4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32.6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$/MWh³</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spTree>
    <p:extLst>
      <p:ext uri="{BB962C8B-B14F-4D97-AF65-F5344CB8AC3E}">
        <p14:creationId xmlns:p14="http://schemas.microsoft.com/office/powerpoint/2010/main" val="2459802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2000" dirty="0"/>
              <a:t>8.2(2)(g) Net Allocation to Load - Totals and $/MWh </a:t>
            </a:r>
          </a:p>
        </p:txBody>
      </p:sp>
      <p:sp>
        <p:nvSpPr>
          <p:cNvPr id="3" name="Title Texts3"/>
          <p:cNvSpPr>
            <a:spLocks noGrp="1"/>
          </p:cNvSpPr>
          <p:nvPr>
            <p:ph idx="4294967295"/>
          </p:nvPr>
        </p:nvSpPr>
        <p:spPr>
          <a:xfrm>
            <a:off x="1901952" y="804672"/>
            <a:ext cx="5788152" cy="219456"/>
          </a:xfrm>
        </p:spPr>
        <p:txBody>
          <a:bodyPr/>
          <a:lstStyle/>
          <a:p>
            <a:pPr marL="0" marR="0" indent="0" algn="ctr">
              <a:spcBef>
                <a:spcPts val="0"/>
              </a:spcBef>
              <a:spcAft>
                <a:spcPts val="0"/>
              </a:spcAft>
              <a:buNone/>
            </a:pPr>
            <a:r>
              <a:rPr sz="800" b="1">
                <a:solidFill>
                  <a:srgbClr val="3DB0CD">
                    <a:alpha val="100000"/>
                  </a:srgbClr>
                </a:solidFill>
                <a:latin typeface="Times New Roman"/>
                <a:ea typeface="Times New Roman"/>
                <a:cs typeface="Times New Roman"/>
              </a:rPr>
              <a:t>ZONAL AUCTION DISTRIBUTION PER CONGESTION MANAGEMENT ZONE ($M)</a:t>
            </a:r>
          </a:p>
        </p:txBody>
      </p:sp>
      <p:sp>
        <p:nvSpPr>
          <p:cNvPr id="4" name="Title Texts5"/>
          <p:cNvSpPr>
            <a:spLocks noGrp="1"/>
          </p:cNvSpPr>
          <p:nvPr>
            <p:ph idx="4294967295"/>
          </p:nvPr>
        </p:nvSpPr>
        <p:spPr>
          <a:xfrm>
            <a:off x="1901952" y="2167128"/>
            <a:ext cx="5788152" cy="219456"/>
          </a:xfrm>
        </p:spPr>
        <p:txBody>
          <a:bodyPr/>
          <a:lstStyle/>
          <a:p>
            <a:pPr marL="0" marR="0" indent="0" algn="ctr">
              <a:spcBef>
                <a:spcPts val="0"/>
              </a:spcBef>
              <a:spcAft>
                <a:spcPts val="0"/>
              </a:spcAft>
              <a:buNone/>
            </a:pPr>
            <a:r>
              <a:rPr sz="800" b="1">
                <a:solidFill>
                  <a:srgbClr val="3DB0CD">
                    <a:alpha val="100000"/>
                  </a:srgbClr>
                </a:solidFill>
                <a:latin typeface="Times New Roman"/>
                <a:ea typeface="Times New Roman"/>
                <a:cs typeface="Times New Roman"/>
              </a:rPr>
              <a:t>REAL-TIME ADJUSTED METERED LOAD BY CONGESTION MANAGEMENT ZONE (TWh)</a:t>
            </a:r>
          </a:p>
        </p:txBody>
      </p:sp>
      <p:sp>
        <p:nvSpPr>
          <p:cNvPr id="5" name="Title Texts7"/>
          <p:cNvSpPr>
            <a:spLocks noGrp="1"/>
          </p:cNvSpPr>
          <p:nvPr>
            <p:ph idx="4294967295"/>
          </p:nvPr>
        </p:nvSpPr>
        <p:spPr>
          <a:xfrm>
            <a:off x="1901952" y="3557016"/>
            <a:ext cx="5788152" cy="219456"/>
          </a:xfrm>
        </p:spPr>
        <p:txBody>
          <a:bodyPr/>
          <a:lstStyle/>
          <a:p>
            <a:pPr marL="0" marR="0" indent="0" algn="ctr">
              <a:spcBef>
                <a:spcPts val="0"/>
              </a:spcBef>
              <a:spcAft>
                <a:spcPts val="0"/>
              </a:spcAft>
              <a:buNone/>
            </a:pPr>
            <a:r>
              <a:rPr sz="800" b="1" dirty="0" smtClean="0">
                <a:solidFill>
                  <a:srgbClr val="3DB0CD">
                    <a:alpha val="100000"/>
                  </a:srgbClr>
                </a:solidFill>
                <a:latin typeface="Times New Roman"/>
                <a:ea typeface="Times New Roman"/>
                <a:cs typeface="Times New Roman"/>
              </a:rPr>
              <a:t>ZONAL </a:t>
            </a:r>
            <a:r>
              <a:rPr sz="800" b="1" dirty="0">
                <a:solidFill>
                  <a:srgbClr val="3DB0CD">
                    <a:alpha val="100000"/>
                  </a:srgbClr>
                </a:solidFill>
                <a:latin typeface="Times New Roman"/>
                <a:ea typeface="Times New Roman"/>
                <a:cs typeface="Times New Roman"/>
              </a:rPr>
              <a:t>AUCTION REVENUE PER CONGESTION MANAGEMENT </a:t>
            </a:r>
            <a:r>
              <a:rPr sz="800" b="1" dirty="0" smtClean="0">
                <a:solidFill>
                  <a:srgbClr val="3DB0CD">
                    <a:alpha val="100000"/>
                  </a:srgbClr>
                </a:solidFill>
                <a:latin typeface="Times New Roman"/>
                <a:ea typeface="Times New Roman"/>
                <a:cs typeface="Times New Roman"/>
              </a:rPr>
              <a:t>ZONE</a:t>
            </a:r>
            <a:r>
              <a:rPr lang="en-US" sz="800" b="1" dirty="0" smtClean="0">
                <a:solidFill>
                  <a:srgbClr val="3DB0CD">
                    <a:alpha val="100000"/>
                  </a:srgbClr>
                </a:solidFill>
                <a:latin typeface="Times New Roman"/>
                <a:ea typeface="Times New Roman"/>
                <a:cs typeface="Times New Roman"/>
              </a:rPr>
              <a:t> ($/MWh)</a:t>
            </a:r>
            <a:endParaRPr sz="800" b="1" dirty="0">
              <a:solidFill>
                <a:srgbClr val="3DB0CD">
                  <a:alpha val="100000"/>
                </a:srgbClr>
              </a:solidFill>
              <a:latin typeface="Times New Roman"/>
              <a:ea typeface="Times New Roman"/>
              <a:cs typeface="Times New Roman"/>
            </a:endParaRPr>
          </a:p>
        </p:txBody>
      </p:sp>
      <p:sp>
        <p:nvSpPr>
          <p:cNvPr id="6" name="Title Texts9"/>
          <p:cNvSpPr>
            <a:spLocks noGrp="1"/>
          </p:cNvSpPr>
          <p:nvPr>
            <p:ph idx="4294967295"/>
          </p:nvPr>
        </p:nvSpPr>
        <p:spPr>
          <a:xfrm>
            <a:off x="1901952" y="4919472"/>
            <a:ext cx="5788152" cy="219456"/>
          </a:xfrm>
        </p:spPr>
        <p:txBody>
          <a:bodyPr/>
          <a:lstStyle/>
          <a:p>
            <a:pPr marL="0" marR="0" indent="0" algn="ctr">
              <a:spcBef>
                <a:spcPts val="0"/>
              </a:spcBef>
              <a:spcAft>
                <a:spcPts val="0"/>
              </a:spcAft>
              <a:buNone/>
            </a:pPr>
            <a:r>
              <a:rPr lang="en-US" sz="800" b="1" dirty="0" smtClean="0">
                <a:solidFill>
                  <a:srgbClr val="3DB0CD">
                    <a:alpha val="100000"/>
                  </a:srgbClr>
                </a:solidFill>
                <a:latin typeface="Times New Roman"/>
                <a:ea typeface="Times New Roman"/>
                <a:cs typeface="Times New Roman"/>
              </a:rPr>
              <a:t>NET ALLOCATION TO LOAD PER </a:t>
            </a:r>
            <a:r>
              <a:rPr sz="800" b="1" dirty="0" smtClean="0">
                <a:solidFill>
                  <a:srgbClr val="3DB0CD">
                    <a:alpha val="100000"/>
                  </a:srgbClr>
                </a:solidFill>
                <a:latin typeface="Times New Roman"/>
                <a:ea typeface="Times New Roman"/>
                <a:cs typeface="Times New Roman"/>
              </a:rPr>
              <a:t>CONGESTION </a:t>
            </a:r>
            <a:r>
              <a:rPr sz="800" b="1" dirty="0">
                <a:solidFill>
                  <a:srgbClr val="3DB0CD">
                    <a:alpha val="100000"/>
                  </a:srgbClr>
                </a:solidFill>
                <a:latin typeface="Times New Roman"/>
                <a:ea typeface="Times New Roman"/>
                <a:cs typeface="Times New Roman"/>
              </a:rPr>
              <a:t>MANAGEMENT </a:t>
            </a:r>
            <a:r>
              <a:rPr sz="800" b="1" dirty="0" smtClean="0">
                <a:solidFill>
                  <a:srgbClr val="3DB0CD">
                    <a:alpha val="100000"/>
                  </a:srgbClr>
                </a:solidFill>
                <a:latin typeface="Times New Roman"/>
                <a:ea typeface="Times New Roman"/>
                <a:cs typeface="Times New Roman"/>
              </a:rPr>
              <a:t>ZONE</a:t>
            </a:r>
            <a:r>
              <a:rPr lang="en-US" sz="800" b="1" dirty="0" smtClean="0">
                <a:solidFill>
                  <a:srgbClr val="3DB0CD">
                    <a:alpha val="100000"/>
                  </a:srgbClr>
                </a:solidFill>
                <a:latin typeface="Times New Roman"/>
                <a:ea typeface="Times New Roman"/>
                <a:cs typeface="Times New Roman"/>
              </a:rPr>
              <a:t> ($/MWh)</a:t>
            </a:r>
            <a:r>
              <a:rPr sz="800" b="1" baseline="30000" dirty="0" smtClean="0">
                <a:solidFill>
                  <a:srgbClr val="3DB0CD">
                    <a:alpha val="100000"/>
                  </a:srgbClr>
                </a:solidFill>
                <a:latin typeface="Times New Roman"/>
                <a:ea typeface="Times New Roman"/>
                <a:cs typeface="Times New Roman"/>
              </a:rPr>
              <a:t>4</a:t>
            </a:r>
            <a:endParaRPr sz="800" b="1" baseline="30000" dirty="0">
              <a:solidFill>
                <a:srgbClr val="3DB0CD">
                  <a:alpha val="100000"/>
                </a:srgbClr>
              </a:solidFill>
              <a:latin typeface="Times New Roman"/>
              <a:ea typeface="Times New Roman"/>
              <a:cs typeface="Times New Roman"/>
            </a:endParaRPr>
          </a:p>
        </p:txBody>
      </p:sp>
      <p:graphicFrame>
        <p:nvGraphicFramePr>
          <p:cNvPr id="7" name="Table 6"/>
          <p:cNvGraphicFramePr>
            <a:graphicFrameLocks noGrp="1"/>
          </p:cNvGraphicFramePr>
          <p:nvPr/>
        </p:nvGraphicFramePr>
        <p:xfrm>
          <a:off x="457200" y="1033272"/>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dirty="0">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Oct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Nov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Jan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Feb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Apr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May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-16.5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-18.5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-24.3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-19.7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-22.6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-25.7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-31.9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-38.3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-49.6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-57.5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-33.4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graphicFrame>
        <p:nvGraphicFramePr>
          <p:cNvPr id="8" name="Table 7"/>
          <p:cNvGraphicFramePr>
            <a:graphicFrameLocks noGrp="1"/>
          </p:cNvGraphicFramePr>
          <p:nvPr/>
        </p:nvGraphicFramePr>
        <p:xfrm>
          <a:off x="457200" y="24231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Oct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Nov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Jan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Feb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Apr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May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29.2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26.3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29.4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25.9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26.4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25.9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33.9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37.6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39.8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39.4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graphicFrame>
        <p:nvGraphicFramePr>
          <p:cNvPr id="9" name="Table 8"/>
          <p:cNvGraphicFramePr>
            <a:graphicFrameLocks noGrp="1"/>
          </p:cNvGraphicFramePr>
          <p:nvPr/>
        </p:nvGraphicFramePr>
        <p:xfrm>
          <a:off x="457200" y="37947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Oct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Nov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Jan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Feb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Apr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May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-5.0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graphicFrame>
        <p:nvGraphicFramePr>
          <p:cNvPr id="10" name="Table 9"/>
          <p:cNvGraphicFramePr>
            <a:graphicFrameLocks noGrp="1"/>
          </p:cNvGraphicFramePr>
          <p:nvPr/>
        </p:nvGraphicFramePr>
        <p:xfrm>
          <a:off x="457200" y="51663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Oct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Nov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Jan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Feb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Apr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May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0.9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3.0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1.2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1.1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2.5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1.3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1.0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0.9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2.3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-0.2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2.5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0.9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1.8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-0.1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-0.9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-0.9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0.1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-2.1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-2.3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-1.9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-1.8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-3.7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-2.0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spTree>
    <p:extLst>
      <p:ext uri="{BB962C8B-B14F-4D97-AF65-F5344CB8AC3E}">
        <p14:creationId xmlns:p14="http://schemas.microsoft.com/office/powerpoint/2010/main" val="3763559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smtClean="0"/>
              <a:t>8.2(2)(c</a:t>
            </a:r>
            <a:r>
              <a:rPr lang="en-US" sz="2000" dirty="0"/>
              <a:t>)(</a:t>
            </a:r>
            <a:r>
              <a:rPr lang="en-US" sz="2000" dirty="0" err="1"/>
              <a:t>i</a:t>
            </a:r>
            <a:r>
              <a:rPr lang="en-US" sz="2000" dirty="0"/>
              <a:t>) Track number of price changes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3723757551"/>
              </p:ext>
            </p:extLst>
          </p:nvPr>
        </p:nvGraphicFramePr>
        <p:xfrm>
          <a:off x="1236019" y="1219200"/>
          <a:ext cx="6748161" cy="1159785"/>
        </p:xfrm>
        <a:graphic>
          <a:graphicData uri="http://schemas.openxmlformats.org/drawingml/2006/table">
            <a:tbl>
              <a:tblPr firstRow="1" firstCol="1" bandRow="1"/>
              <a:tblGrid>
                <a:gridCol w="1140007"/>
                <a:gridCol w="628500"/>
                <a:gridCol w="710067"/>
                <a:gridCol w="701302"/>
                <a:gridCol w="727602"/>
                <a:gridCol w="648705"/>
                <a:gridCol w="561042"/>
                <a:gridCol w="718835"/>
                <a:gridCol w="912101"/>
              </a:tblGrid>
              <a:tr h="271962">
                <a:tc gridSpan="9">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lt1"/>
                          </a:solidFill>
                          <a:effectLst/>
                          <a:latin typeface="+mn-lt"/>
                          <a:ea typeface="+mn-ea"/>
                          <a:cs typeface="+mn-cs"/>
                        </a:rPr>
                        <a:t>Reporting Period: </a:t>
                      </a:r>
                      <a:r>
                        <a:rPr lang="en-US" sz="1200" b="1" kern="1200" dirty="0" smtClean="0">
                          <a:solidFill>
                            <a:schemeClr val="bg1"/>
                          </a:solidFill>
                          <a:effectLst/>
                          <a:latin typeface="+mn-lt"/>
                          <a:ea typeface="+mn-ea"/>
                          <a:cs typeface="+mn-cs"/>
                        </a:rPr>
                        <a:t>2018 Q3</a:t>
                      </a: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r>
              <a:tr h="349615">
                <a:tc row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r>
                        <a:rPr lang="en-US" sz="1200" dirty="0" smtClean="0">
                          <a:effectLst/>
                          <a:latin typeface="+mn-lt"/>
                        </a:rPr>
                        <a:t>Operating Day</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gridSpan="4">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smtClean="0">
                          <a:solidFill>
                            <a:schemeClr val="tx1"/>
                          </a:solidFill>
                          <a:effectLst/>
                          <a:latin typeface="+mn-lt"/>
                          <a:ea typeface="+mn-ea"/>
                          <a:cs typeface="+mn-cs"/>
                        </a:rPr>
                        <a:t># of Corrected Settlement Point Prices</a:t>
                      </a:r>
                      <a:endParaRPr lang="en-US" sz="1200"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gridSpan="4">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smtClean="0">
                          <a:effectLst/>
                          <a:latin typeface="+mn-lt"/>
                          <a:ea typeface="+mn-ea"/>
                          <a:cs typeface="+mn-cs"/>
                        </a:rPr>
                        <a:t># of Intervals</a:t>
                      </a:r>
                      <a:r>
                        <a:rPr lang="en-US" sz="1200" baseline="0" dirty="0" smtClean="0">
                          <a:effectLst/>
                          <a:latin typeface="+mn-lt"/>
                          <a:ea typeface="+mn-ea"/>
                          <a:cs typeface="+mn-cs"/>
                        </a:rPr>
                        <a:t> Affected</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r>
              <a:tr h="291346">
                <a:tc vMerge="1">
                  <a:txBody>
                    <a:bodyPr/>
                    <a:lstStyle/>
                    <a:p>
                      <a:endParaRPr lang="en-US"/>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DASPP </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RTSPP</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RTRMPR</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ORDC Adders</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DASPP </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RTSPP</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RTRMPR</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smtClean="0">
                          <a:effectLst/>
                          <a:latin typeface="+mn-lt"/>
                        </a:rPr>
                        <a:t>ORDC Adders</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r>
              <a:tr h="233408">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smtClean="0">
                          <a:solidFill>
                            <a:schemeClr val="bg1"/>
                          </a:solidFill>
                          <a:effectLst/>
                          <a:latin typeface="+mn-lt"/>
                        </a:rPr>
                        <a:t>7/18/2018</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5,238</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4,274</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10</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9</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9</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6</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r>
            </a:tbl>
          </a:graphicData>
        </a:graphic>
      </p:graphicFrame>
      <p:sp>
        <p:nvSpPr>
          <p:cNvPr id="9" name="TextBox 8"/>
          <p:cNvSpPr txBox="1"/>
          <p:nvPr/>
        </p:nvSpPr>
        <p:spPr>
          <a:xfrm>
            <a:off x="1236018" y="2378985"/>
            <a:ext cx="6748161" cy="1446550"/>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r>
              <a:rPr lang="en-US" sz="1100" b="1" u="sng" dirty="0" smtClean="0">
                <a:solidFill>
                  <a:prstClr val="black"/>
                </a:solidFill>
              </a:rPr>
              <a:t>:</a:t>
            </a:r>
          </a:p>
          <a:p>
            <a:pPr defTabSz="457200"/>
            <a:endParaRPr lang="en-US" sz="1100" b="1" u="sng" dirty="0">
              <a:solidFill>
                <a:prstClr val="black"/>
              </a:solidFill>
            </a:endParaRPr>
          </a:p>
          <a:p>
            <a:pPr defTabSz="457200"/>
            <a:r>
              <a:rPr lang="en-US" sz="1100" dirty="0" smtClean="0">
                <a:solidFill>
                  <a:prstClr val="black"/>
                </a:solidFill>
              </a:rPr>
              <a:t>The price changes above were a result of incorrect definitions of two double-circuit contingencies. These incorrect definitions led to a Data Input error and resulted in incorrect Real-Time prices as explained in </a:t>
            </a:r>
            <a:r>
              <a:rPr lang="en-US" sz="1100" smtClean="0">
                <a:solidFill>
                  <a:prstClr val="black"/>
                </a:solidFill>
              </a:rPr>
              <a:t>Market Notice W-A072018-01.</a:t>
            </a:r>
            <a:endParaRPr lang="en-US" sz="1100" dirty="0" smtClean="0">
              <a:solidFill>
                <a:prstClr val="black"/>
              </a:solidFill>
            </a:endParaRPr>
          </a:p>
          <a:p>
            <a:pPr defTabSz="457200"/>
            <a:endParaRPr lang="en-US" sz="1100" dirty="0">
              <a:solidFill>
                <a:prstClr val="black"/>
              </a:solidFill>
            </a:endParaRPr>
          </a:p>
          <a:p>
            <a:pPr defTabSz="457200"/>
            <a:r>
              <a:rPr lang="en-US" sz="1100" dirty="0" smtClean="0">
                <a:solidFill>
                  <a:prstClr val="black"/>
                </a:solidFill>
              </a:rPr>
              <a:t>The price changes reported on this slide display the price corrections that have been done after the Settlement Statement has posted for the Operating Day.</a:t>
            </a:r>
            <a:endParaRPr lang="en-US" sz="1100" dirty="0">
              <a:solidFill>
                <a:prstClr val="black"/>
              </a:solidFill>
            </a:endParaRPr>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a:t>
            </a:r>
            <a:r>
              <a:rPr lang="en-US" sz="2000" dirty="0" smtClean="0"/>
              <a:t>)(</a:t>
            </a:r>
            <a:r>
              <a:rPr lang="en-US" sz="2000" dirty="0"/>
              <a:t>c)(ii) Track number and types of disputes submitted</a:t>
            </a:r>
            <a:br>
              <a:rPr lang="en-US" sz="2000" dirty="0"/>
            </a:br>
            <a:r>
              <a:rPr lang="en-US" sz="2000" dirty="0"/>
              <a:t>8.2(2)(c)(iii) Compliance with timeliness of response to disputes </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3" name="TextBox 2"/>
          <p:cNvSpPr txBox="1"/>
          <p:nvPr/>
        </p:nvSpPr>
        <p:spPr>
          <a:xfrm>
            <a:off x="621093" y="5486400"/>
            <a:ext cx="4876800" cy="707886"/>
          </a:xfrm>
          <a:prstGeom prst="rect">
            <a:avLst/>
          </a:prstGeom>
          <a:noFill/>
        </p:spPr>
        <p:txBody>
          <a:bodyPr wrap="square" rtlCol="0">
            <a:spAutoFit/>
          </a:bodyPr>
          <a:lstStyle/>
          <a:p>
            <a:r>
              <a:rPr lang="en-US" sz="800" dirty="0" smtClean="0"/>
              <a:t>Submitted but not resolved disputes may be:</a:t>
            </a:r>
          </a:p>
          <a:p>
            <a:pPr marL="171450" indent="-171450">
              <a:buFont typeface="Arial" panose="020B0604020202020204" pitchFamily="34" charset="0"/>
              <a:buChar char="•"/>
            </a:pPr>
            <a:r>
              <a:rPr lang="en-US" sz="800" dirty="0" smtClean="0"/>
              <a:t>Not started</a:t>
            </a:r>
          </a:p>
          <a:p>
            <a:pPr marL="171450" indent="-171450">
              <a:buFont typeface="Arial" panose="020B0604020202020204" pitchFamily="34" charset="0"/>
              <a:buChar char="•"/>
            </a:pPr>
            <a:r>
              <a:rPr lang="en-US" sz="800" dirty="0" smtClean="0"/>
              <a:t>Open</a:t>
            </a:r>
          </a:p>
          <a:p>
            <a:pPr marL="171450" indent="-171450">
              <a:buFont typeface="Arial" panose="020B0604020202020204" pitchFamily="34" charset="0"/>
              <a:buChar char="•"/>
            </a:pPr>
            <a:r>
              <a:rPr lang="en-US" sz="800" dirty="0" smtClean="0"/>
              <a:t>Rejected</a:t>
            </a:r>
          </a:p>
          <a:p>
            <a:pPr marL="171450" indent="-171450">
              <a:buFont typeface="Arial" panose="020B0604020202020204" pitchFamily="34" charset="0"/>
              <a:buChar char="•"/>
            </a:pPr>
            <a:r>
              <a:rPr lang="en-US" sz="800" dirty="0" smtClean="0"/>
              <a:t>Withdrawn</a:t>
            </a:r>
          </a:p>
        </p:txBody>
      </p:sp>
      <p:pic>
        <p:nvPicPr>
          <p:cNvPr id="4" name="Picture 3"/>
          <p:cNvPicPr>
            <a:picLocks noChangeAspect="1"/>
          </p:cNvPicPr>
          <p:nvPr/>
        </p:nvPicPr>
        <p:blipFill>
          <a:blip r:embed="rId3"/>
          <a:stretch>
            <a:fillRect/>
          </a:stretch>
        </p:blipFill>
        <p:spPr>
          <a:xfrm>
            <a:off x="381000" y="1359602"/>
            <a:ext cx="8382000" cy="3898197"/>
          </a:xfrm>
          <a:prstGeom prst="rect">
            <a:avLst/>
          </a:prstGeom>
        </p:spPr>
      </p:pic>
    </p:spTree>
    <p:extLst>
      <p:ext uri="{BB962C8B-B14F-4D97-AF65-F5344CB8AC3E}">
        <p14:creationId xmlns:p14="http://schemas.microsoft.com/office/powerpoint/2010/main" val="28049833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stretch>
            <a:fillRect/>
          </a:stretch>
        </p:blipFill>
        <p:spPr>
          <a:xfrm>
            <a:off x="6707669" y="4191000"/>
            <a:ext cx="1807155" cy="2192012"/>
          </a:xfrm>
          <a:prstGeom prst="rect">
            <a:avLst/>
          </a:prstGeom>
        </p:spPr>
      </p:pic>
      <p:pic>
        <p:nvPicPr>
          <p:cNvPr id="4" name="Picture 3"/>
          <p:cNvPicPr>
            <a:picLocks noChangeAspect="1"/>
          </p:cNvPicPr>
          <p:nvPr/>
        </p:nvPicPr>
        <p:blipFill>
          <a:blip r:embed="rId4"/>
          <a:stretch>
            <a:fillRect/>
          </a:stretch>
        </p:blipFill>
        <p:spPr>
          <a:xfrm>
            <a:off x="110832" y="1027648"/>
            <a:ext cx="8780952" cy="2673372"/>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c)(iv) Other Settlement 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7" name="TextBox 6"/>
          <p:cNvSpPr txBox="1"/>
          <p:nvPr/>
        </p:nvSpPr>
        <p:spPr>
          <a:xfrm>
            <a:off x="533400" y="3914695"/>
            <a:ext cx="3276600" cy="215444"/>
          </a:xfrm>
          <a:prstGeom prst="rect">
            <a:avLst/>
          </a:prstGeom>
          <a:noFill/>
        </p:spPr>
        <p:txBody>
          <a:bodyPr wrap="square" rtlCol="0">
            <a:spAutoFit/>
          </a:bodyPr>
          <a:lstStyle/>
          <a:p>
            <a:r>
              <a:rPr lang="en-US" sz="800" b="1" dirty="0" smtClean="0"/>
              <a:t>NOTE: </a:t>
            </a:r>
            <a:r>
              <a:rPr lang="en-US" sz="800" dirty="0" smtClean="0"/>
              <a:t>ERS </a:t>
            </a:r>
            <a:r>
              <a:rPr lang="en-US" sz="800" dirty="0"/>
              <a:t>Final settlement </a:t>
            </a:r>
            <a:r>
              <a:rPr lang="en-US" sz="800" dirty="0" smtClean="0"/>
              <a:t>OD data </a:t>
            </a:r>
            <a:r>
              <a:rPr lang="en-US" sz="800" dirty="0"/>
              <a:t>is not </a:t>
            </a:r>
            <a:r>
              <a:rPr lang="en-US" sz="800" dirty="0" smtClean="0"/>
              <a:t>represented </a:t>
            </a:r>
            <a:r>
              <a:rPr lang="en-US" sz="800" dirty="0"/>
              <a:t>in graph</a:t>
            </a:r>
            <a:r>
              <a:rPr lang="en-US" sz="800" dirty="0" smtClean="0"/>
              <a:t>.</a:t>
            </a:r>
          </a:p>
        </p:txBody>
      </p:sp>
      <p:sp>
        <p:nvSpPr>
          <p:cNvPr id="8" name="TextBox 7"/>
          <p:cNvSpPr txBox="1"/>
          <p:nvPr/>
        </p:nvSpPr>
        <p:spPr>
          <a:xfrm>
            <a:off x="6122472" y="3969801"/>
            <a:ext cx="2992953" cy="276999"/>
          </a:xfrm>
          <a:prstGeom prst="rect">
            <a:avLst/>
          </a:prstGeom>
          <a:noFill/>
        </p:spPr>
        <p:txBody>
          <a:bodyPr wrap="square" rtlCol="0">
            <a:spAutoFit/>
          </a:bodyPr>
          <a:lstStyle/>
          <a:p>
            <a:pPr algn="ctr"/>
            <a:r>
              <a:rPr lang="en-US" sz="1200" b="1" dirty="0" smtClean="0"/>
              <a:t>Average percent change</a:t>
            </a:r>
            <a:endParaRPr lang="en-US" sz="1200" b="1" dirty="0"/>
          </a:p>
        </p:txBody>
      </p:sp>
    </p:spTree>
    <p:extLst>
      <p:ext uri="{BB962C8B-B14F-4D97-AF65-F5344CB8AC3E}">
        <p14:creationId xmlns:p14="http://schemas.microsoft.com/office/powerpoint/2010/main" val="2457468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stretch>
            <a:fillRect/>
          </a:stretch>
        </p:blipFill>
        <p:spPr>
          <a:xfrm>
            <a:off x="4717865" y="583433"/>
            <a:ext cx="3675877" cy="2821939"/>
          </a:xfrm>
          <a:prstGeom prst="rect">
            <a:avLst/>
          </a:prstGeom>
        </p:spPr>
      </p:pic>
      <p:pic>
        <p:nvPicPr>
          <p:cNvPr id="10" name="Picture 9"/>
          <p:cNvPicPr>
            <a:picLocks noChangeAspect="1"/>
          </p:cNvPicPr>
          <p:nvPr/>
        </p:nvPicPr>
        <p:blipFill>
          <a:blip r:embed="rId4"/>
          <a:stretch>
            <a:fillRect/>
          </a:stretch>
        </p:blipFill>
        <p:spPr>
          <a:xfrm>
            <a:off x="4717865" y="3397816"/>
            <a:ext cx="3675877" cy="2858140"/>
          </a:xfrm>
          <a:prstGeom prst="rect">
            <a:avLst/>
          </a:prstGeom>
        </p:spPr>
      </p:pic>
      <p:pic>
        <p:nvPicPr>
          <p:cNvPr id="9" name="Picture 8"/>
          <p:cNvPicPr>
            <a:picLocks noChangeAspect="1"/>
          </p:cNvPicPr>
          <p:nvPr/>
        </p:nvPicPr>
        <p:blipFill>
          <a:blip r:embed="rId5"/>
          <a:stretch>
            <a:fillRect/>
          </a:stretch>
        </p:blipFill>
        <p:spPr>
          <a:xfrm>
            <a:off x="687293" y="3405372"/>
            <a:ext cx="3684987" cy="2850583"/>
          </a:xfrm>
          <a:prstGeom prst="rect">
            <a:avLst/>
          </a:prstGeom>
        </p:spPr>
      </p:pic>
      <p:pic>
        <p:nvPicPr>
          <p:cNvPr id="8" name="Picture 7"/>
          <p:cNvPicPr>
            <a:picLocks noChangeAspect="1"/>
          </p:cNvPicPr>
          <p:nvPr/>
        </p:nvPicPr>
        <p:blipFill>
          <a:blip r:embed="rId6"/>
          <a:stretch>
            <a:fillRect/>
          </a:stretch>
        </p:blipFill>
        <p:spPr>
          <a:xfrm>
            <a:off x="687293" y="706790"/>
            <a:ext cx="3684987" cy="2698582"/>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c)(iv) Other Settlement 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Tree>
    <p:extLst>
      <p:ext uri="{BB962C8B-B14F-4D97-AF65-F5344CB8AC3E}">
        <p14:creationId xmlns:p14="http://schemas.microsoft.com/office/powerpoint/2010/main" val="40297511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611309" y="750987"/>
            <a:ext cx="3628709" cy="2802643"/>
          </a:xfrm>
          <a:prstGeom prst="rect">
            <a:avLst/>
          </a:prstGeom>
        </p:spPr>
      </p:pic>
      <p:pic>
        <p:nvPicPr>
          <p:cNvPr id="9" name="Picture 8"/>
          <p:cNvPicPr>
            <a:picLocks noChangeAspect="1"/>
          </p:cNvPicPr>
          <p:nvPr/>
        </p:nvPicPr>
        <p:blipFill>
          <a:blip r:embed="rId4"/>
          <a:stretch>
            <a:fillRect/>
          </a:stretch>
        </p:blipFill>
        <p:spPr>
          <a:xfrm>
            <a:off x="4713703" y="750987"/>
            <a:ext cx="3651811" cy="2795716"/>
          </a:xfrm>
          <a:prstGeom prst="rect">
            <a:avLst/>
          </a:prstGeom>
        </p:spPr>
      </p:pic>
      <p:pic>
        <p:nvPicPr>
          <p:cNvPr id="5" name="Picture 4"/>
          <p:cNvPicPr>
            <a:picLocks noChangeAspect="1"/>
          </p:cNvPicPr>
          <p:nvPr/>
        </p:nvPicPr>
        <p:blipFill>
          <a:blip r:embed="rId5"/>
          <a:stretch>
            <a:fillRect/>
          </a:stretch>
        </p:blipFill>
        <p:spPr>
          <a:xfrm>
            <a:off x="4790210" y="3546703"/>
            <a:ext cx="3575305" cy="2717007"/>
          </a:xfrm>
          <a:prstGeom prst="rect">
            <a:avLst/>
          </a:prstGeom>
        </p:spPr>
      </p:pic>
      <p:pic>
        <p:nvPicPr>
          <p:cNvPr id="4" name="Picture 3"/>
          <p:cNvPicPr>
            <a:picLocks noChangeAspect="1"/>
          </p:cNvPicPr>
          <p:nvPr/>
        </p:nvPicPr>
        <p:blipFill>
          <a:blip r:embed="rId6"/>
          <a:stretch>
            <a:fillRect/>
          </a:stretch>
        </p:blipFill>
        <p:spPr>
          <a:xfrm>
            <a:off x="591787" y="3546703"/>
            <a:ext cx="3648231" cy="2717008"/>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c)(iv) Other Settlement 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spTree>
    <p:extLst>
      <p:ext uri="{BB962C8B-B14F-4D97-AF65-F5344CB8AC3E}">
        <p14:creationId xmlns:p14="http://schemas.microsoft.com/office/powerpoint/2010/main" val="17295901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838201" y="717595"/>
            <a:ext cx="7382256" cy="5407836"/>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spTree>
    <p:extLst>
      <p:ext uri="{BB962C8B-B14F-4D97-AF65-F5344CB8AC3E}">
        <p14:creationId xmlns:p14="http://schemas.microsoft.com/office/powerpoint/2010/main" val="4174169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802934" y="815182"/>
            <a:ext cx="7347554" cy="5344319"/>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Tree>
    <p:extLst>
      <p:ext uri="{BB962C8B-B14F-4D97-AF65-F5344CB8AC3E}">
        <p14:creationId xmlns:p14="http://schemas.microsoft.com/office/powerpoint/2010/main" val="27149564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960580" y="815182"/>
            <a:ext cx="7343032" cy="5337165"/>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610600" y="6561138"/>
            <a:ext cx="381000" cy="296862"/>
          </a:xfrm>
        </p:spPr>
        <p:txBody>
          <a:bodyPr/>
          <a:lstStyle/>
          <a:p>
            <a:fld id="{1D93BD3E-1E9A-4970-A6F7-E7AC52762E0C}" type="slidenum">
              <a:rPr lang="en-US" smtClean="0"/>
              <a:t>9</a:t>
            </a:fld>
            <a:endParaRPr lang="en-US" dirty="0"/>
          </a:p>
        </p:txBody>
      </p:sp>
    </p:spTree>
    <p:extLst>
      <p:ext uri="{BB962C8B-B14F-4D97-AF65-F5344CB8AC3E}">
        <p14:creationId xmlns:p14="http://schemas.microsoft.com/office/powerpoint/2010/main" val="272578529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248F63C-08AC-4CDD-B36F-0851B11853CB}">
  <ds:schemaRefs>
    <ds:schemaRef ds:uri="http://purl.org/dc/term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14520</TotalTime>
  <Words>1718</Words>
  <Application>Microsoft Office PowerPoint</Application>
  <PresentationFormat>On-screen Show (4:3)</PresentationFormat>
  <Paragraphs>701</Paragraphs>
  <Slides>14</Slides>
  <Notes>11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14</vt:i4>
      </vt:variant>
    </vt:vector>
  </HeadingPairs>
  <TitlesOfParts>
    <vt:vector size="21" baseType="lpstr">
      <vt:lpstr>Arial</vt:lpstr>
      <vt:lpstr>Calibri</vt:lpstr>
      <vt:lpstr>times</vt:lpstr>
      <vt:lpstr>Times New Roman</vt:lpstr>
      <vt:lpstr>1_Custom Design</vt:lpstr>
      <vt:lpstr>Office Theme</vt:lpstr>
      <vt:lpstr>Custom Design</vt:lpstr>
      <vt:lpstr>PowerPoint Presentation</vt:lpstr>
      <vt:lpstr>8.2(2)(c)(i) Track number of price changes</vt:lpstr>
      <vt:lpstr>8.2(2)(c)(ii) Track number and types of disputes submitted 8.2(2)(c)(iii) Compliance with timeliness of response to disputes </vt:lpstr>
      <vt:lpstr>8.2(2)(c)(iv) Other Settlement metrics</vt:lpstr>
      <vt:lpstr>8.2(2)(c)(iv) Other Settlement metrics</vt:lpstr>
      <vt:lpstr>8.2(2)(c)(iv) Other Settlement metrics</vt:lpstr>
      <vt:lpstr>8.2(2)(c)(v) Availability of ESIID consumption data</vt:lpstr>
      <vt:lpstr>8.2(2)(c)(v) Availability of ESIID consumption data</vt:lpstr>
      <vt:lpstr>8.2(2)(c)(v) Availability of ESIID consumption data</vt:lpstr>
      <vt:lpstr>8.2(2)(c)(v) Availability of ESIID consumption data</vt:lpstr>
      <vt:lpstr>8.2(2)(c)(v) Availability of ESIID consumption data</vt:lpstr>
      <vt:lpstr>8.2(2)(c)(v) Availability of ESIID consumption data</vt:lpstr>
      <vt:lpstr>8.2(2)(g) Net Allocation to Load - Totals and $/MWh </vt:lpstr>
      <vt:lpstr>8.2(2)(g) Net Allocation to Load - Totals and $/MWh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Covington, Austin</cp:lastModifiedBy>
  <cp:revision>199</cp:revision>
  <cp:lastPrinted>2017-07-14T19:25:35Z</cp:lastPrinted>
  <dcterms:created xsi:type="dcterms:W3CDTF">2016-01-21T15:20:31Z</dcterms:created>
  <dcterms:modified xsi:type="dcterms:W3CDTF">2018-10-15T18:12:06Z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