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2" r:id="rId8"/>
    <p:sldId id="257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Letter of Credit Issuer Limits</a:t>
            </a:r>
          </a:p>
          <a:p>
            <a:endParaRPr lang="en-US" b="1" dirty="0"/>
          </a:p>
          <a:p>
            <a:r>
              <a:rPr lang="en-US" dirty="0" smtClean="0">
                <a:cs typeface="Times New Roman" panose="02020603050405020304" pitchFamily="18" charset="0"/>
              </a:rPr>
              <a:t>ERCOT </a:t>
            </a:r>
            <a:r>
              <a:rPr lang="en-US" dirty="0" smtClean="0">
                <a:cs typeface="Times New Roman" panose="02020603050405020304" pitchFamily="18" charset="0"/>
              </a:rPr>
              <a:t>Public</a:t>
            </a:r>
            <a:endParaRPr lang="en-US" dirty="0"/>
          </a:p>
          <a:p>
            <a:r>
              <a:rPr lang="en-US" dirty="0" smtClean="0"/>
              <a:t>October 08,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Protocol Section 16.11.3, Alternative Means of Satisfying ERCOT Creditworthiness Requirements, incorporates letter of credit (LC) issuer limits determined by the long-term issuer rating and the Tangible Net Worth of the Issuer.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Protocol </a:t>
            </a:r>
            <a:r>
              <a:rPr lang="en-US" sz="2000" dirty="0"/>
              <a:t>Section 16.11.3 requires ERCOT Board approval (upon TAC recommendation) when limits are being revised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F&amp;A Committee has requested a semi-annual review of the letter of credit issuer concentration.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LC issuer limits are determined as follows: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34408"/>
              </p:ext>
            </p:extLst>
          </p:nvPr>
        </p:nvGraphicFramePr>
        <p:xfrm>
          <a:off x="1714275" y="1596800"/>
          <a:ext cx="5073041" cy="245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05"/>
                <a:gridCol w="1228996"/>
                <a:gridCol w="2563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Issuer Rating 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Letter of Credit Issuer Limit as a % of Tangible Net Worth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Moody’s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Fitch/S&amp;P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1.00%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517634" y="4244553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/>
              <a:t>(1</a:t>
            </a:r>
            <a:r>
              <a:rPr lang="en-US" sz="1000" baseline="30000" dirty="0" smtClean="0"/>
              <a:t>)  </a:t>
            </a:r>
            <a:r>
              <a:rPr lang="en-US" sz="1000" dirty="0" smtClean="0"/>
              <a:t>Determined in accordance with ERCOT Protocol Section </a:t>
            </a:r>
            <a:r>
              <a:rPr lang="en-US" sz="1000" dirty="0" smtClean="0"/>
              <a:t>16.11.3, </a:t>
            </a:r>
            <a:r>
              <a:rPr lang="en-US" sz="1000" dirty="0" smtClean="0"/>
              <a:t>based on most recent audited financial statements.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508000" y="4690829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addition, each issuer is subject to an overall limit of $750 million.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ERCOT computed the issuer limits and reviewed outstanding </a:t>
            </a:r>
            <a:r>
              <a:rPr lang="en-US" sz="2000" dirty="0" smtClean="0"/>
              <a:t>LCs </a:t>
            </a:r>
            <a:r>
              <a:rPr lang="en-US" sz="2000" dirty="0"/>
              <a:t>for the six months ending </a:t>
            </a:r>
            <a:r>
              <a:rPr lang="en-US" sz="2000" dirty="0" smtClean="0"/>
              <a:t>August 31, 2018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76" y="2063667"/>
            <a:ext cx="6012923" cy="2031325"/>
          </a:xfrm>
          <a:prstGeom prst="rect">
            <a:avLst/>
          </a:prstGeom>
          <a:solidFill>
            <a:srgbClr val="C4E3E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Summary Statistics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of issuers:  </a:t>
            </a:r>
            <a:r>
              <a:rPr lang="en-US" dirty="0" smtClean="0"/>
              <a:t>27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computed limit:  $</a:t>
            </a:r>
            <a:r>
              <a:rPr lang="en-US" dirty="0" smtClean="0"/>
              <a:t>19.24 </a:t>
            </a:r>
            <a:r>
              <a:rPr lang="en-US" dirty="0" smtClean="0"/>
              <a:t>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Issuers with limit at $750 million cap:  </a:t>
            </a:r>
            <a:r>
              <a:rPr lang="en-US" dirty="0" smtClean="0"/>
              <a:t>5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 current excess capacity:  </a:t>
            </a:r>
            <a:r>
              <a:rPr lang="en-US" dirty="0" smtClean="0"/>
              <a:t>$19.04 </a:t>
            </a:r>
            <a:r>
              <a:rPr lang="en-US" dirty="0" smtClean="0"/>
              <a:t>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current excess capacity:  $</a:t>
            </a:r>
            <a:r>
              <a:rPr lang="en-US" dirty="0" smtClean="0"/>
              <a:t>673.78 </a:t>
            </a:r>
            <a:r>
              <a:rPr lang="en-US" dirty="0" smtClean="0"/>
              <a:t>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LC issuances in violation of limits:  0</a:t>
            </a:r>
          </a:p>
        </p:txBody>
      </p:sp>
    </p:spTree>
    <p:extLst>
      <p:ext uri="{BB962C8B-B14F-4D97-AF65-F5344CB8AC3E}">
        <p14:creationId xmlns:p14="http://schemas.microsoft.com/office/powerpoint/2010/main" val="3327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685800"/>
            <a:ext cx="8720137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Questions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283</Words>
  <Application>Microsoft Office PowerPoint</Application>
  <PresentationFormat>On-screen Show (4:3)</PresentationFormat>
  <Paragraphs>61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Issuer Limits</vt:lpstr>
      <vt:lpstr>Letter of Credit Issuer Limits</vt:lpstr>
      <vt:lpstr>Letter of Credit Issuer Limits</vt:lpstr>
      <vt:lpstr>Letter of Credit Issuer Limits</vt:lpstr>
      <vt:lpstr>Letter of Credit Issuer Limits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68</cp:revision>
  <cp:lastPrinted>2017-09-12T14:00:34Z</cp:lastPrinted>
  <dcterms:created xsi:type="dcterms:W3CDTF">2016-01-21T15:20:31Z</dcterms:created>
  <dcterms:modified xsi:type="dcterms:W3CDTF">2018-09-20T19:51:49Z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