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275" r:id="rId8"/>
    <p:sldId id="288" r:id="rId9"/>
    <p:sldId id="298" r:id="rId10"/>
    <p:sldId id="303" r:id="rId11"/>
    <p:sldId id="311" r:id="rId12"/>
    <p:sldId id="295" r:id="rId13"/>
    <p:sldId id="296" r:id="rId14"/>
    <p:sldId id="305" r:id="rId15"/>
    <p:sldId id="306" r:id="rId16"/>
    <p:sldId id="307" r:id="rId17"/>
    <p:sldId id="257" r:id="rId18"/>
    <p:sldId id="304" r:id="rId19"/>
    <p:sldId id="293" r:id="rId20"/>
    <p:sldId id="282" r:id="rId21"/>
    <p:sldId id="290" r:id="rId22"/>
    <p:sldId id="291" r:id="rId23"/>
    <p:sldId id="294" r:id="rId24"/>
    <p:sldId id="313" r:id="rId25"/>
    <p:sldId id="26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8" d="100"/>
          <a:sy n="138" d="100"/>
        </p:scale>
        <p:origin x="6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October 17,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65900"/>
            <a:ext cx="6639119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57140"/>
            <a:ext cx="6950042" cy="39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675" y="1781175"/>
            <a:ext cx="748665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669968"/>
            <a:ext cx="749617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Sep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76400"/>
            <a:ext cx="71532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distribution-Sep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676400"/>
            <a:ext cx="7867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 smtClean="0">
                <a:cs typeface="Times New Roman" panose="02020603050405020304" pitchFamily="18" charset="0"/>
              </a:rPr>
              <a:t>Sep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175" y="1432718"/>
            <a:ext cx="786765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 smtClean="0">
                <a:cs typeface="Times New Roman" panose="02020603050405020304" pitchFamily="18" charset="0"/>
              </a:rPr>
              <a:t>Sep</a:t>
            </a:r>
            <a:r>
              <a:rPr lang="en-US" sz="2000" b="1" dirty="0" smtClean="0"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81125"/>
            <a:ext cx="8462962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4777032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istribution of TPE in the Bottom Quintile of Excess Collateral</a:t>
            </a:r>
            <a:r>
              <a:rPr lang="en-US" sz="18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1800" b="1" dirty="0" smtClean="0">
                <a:cs typeface="Times New Roman" panose="02020603050405020304" pitchFamily="18" charset="0"/>
              </a:rPr>
              <a:t>Sep</a:t>
            </a:r>
            <a:r>
              <a:rPr lang="en-US" sz="1800" b="1" dirty="0" smtClean="0"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18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916" y="1240753"/>
            <a:ext cx="855345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66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August and September 2018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September 2018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compared to </a:t>
            </a:r>
            <a:r>
              <a:rPr lang="en-US" sz="1800" b="1" dirty="0">
                <a:cs typeface="Times New Roman" panose="02020603050405020304" pitchFamily="18" charset="0"/>
              </a:rPr>
              <a:t>August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 2018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decreased from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457.7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to $392.2 million.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decreased </a:t>
            </a:r>
            <a:r>
              <a:rPr lang="en-US" sz="1800" dirty="0"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cs typeface="Times New Roman" panose="02020603050405020304" pitchFamily="18" charset="0"/>
              </a:rPr>
              <a:t>$42.5 </a:t>
            </a:r>
            <a:r>
              <a:rPr lang="en-US" sz="1800" dirty="0">
                <a:cs typeface="Times New Roman" panose="02020603050405020304" pitchFamily="18" charset="0"/>
              </a:rPr>
              <a:t>million for “Load and Gen”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decreased </a:t>
            </a:r>
            <a:r>
              <a:rPr lang="en-US" sz="1800" dirty="0"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cs typeface="Times New Roman" panose="02020603050405020304" pitchFamily="18" charset="0"/>
              </a:rPr>
              <a:t>$9.0 </a:t>
            </a:r>
            <a:r>
              <a:rPr lang="en-US" sz="1800" dirty="0">
                <a:cs typeface="Times New Roman" panose="02020603050405020304" pitchFamily="18" charset="0"/>
              </a:rPr>
              <a:t>million for “Trader”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cs typeface="Times New Roman" panose="02020603050405020304" pitchFamily="18" charset="0"/>
              </a:rPr>
              <a:t>decreased </a:t>
            </a:r>
            <a:r>
              <a:rPr lang="en-US" sz="1800" dirty="0"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cs typeface="Times New Roman" panose="02020603050405020304" pitchFamily="18" charset="0"/>
              </a:rPr>
              <a:t>$11.7 </a:t>
            </a:r>
            <a:r>
              <a:rPr lang="en-US" sz="1800" dirty="0">
                <a:cs typeface="Times New Roman" panose="02020603050405020304" pitchFamily="18" charset="0"/>
              </a:rPr>
              <a:t>million </a:t>
            </a:r>
            <a:r>
              <a:rPr lang="en-US" sz="1800" dirty="0">
                <a:cs typeface="Times New Roman" panose="02020603050405020304" pitchFamily="18" charset="0"/>
              </a:rPr>
              <a:t>for “Load Only” category</a:t>
            </a:r>
            <a:r>
              <a:rPr lang="en-US" sz="1800" dirty="0"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Average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collateral </a:t>
            </a:r>
            <a:r>
              <a:rPr lang="en-US" sz="1800" dirty="0" smtClean="0">
                <a:cs typeface="Times New Roman" panose="02020603050405020304" pitchFamily="18" charset="0"/>
              </a:rPr>
              <a:t>de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creased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cs typeface="Times New Roman" panose="02020603050405020304" pitchFamily="18" charset="0"/>
              </a:rPr>
              <a:t>$</a:t>
            </a:r>
            <a:r>
              <a:rPr lang="en-US" sz="1800" dirty="0" smtClean="0">
                <a:cs typeface="Times New Roman" panose="02020603050405020304" pitchFamily="18" charset="0"/>
              </a:rPr>
              <a:t>3,183.2 </a:t>
            </a:r>
            <a:r>
              <a:rPr lang="en-US" sz="1800" dirty="0" smtClean="0">
                <a:cs typeface="Times New Roman" panose="02020603050405020304" pitchFamily="18" charset="0"/>
              </a:rPr>
              <a:t>million to $2,470.2 million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decreased </a:t>
            </a:r>
            <a:r>
              <a:rPr lang="en-US" sz="1800" dirty="0">
                <a:cs typeface="Times New Roman" panose="02020603050405020304" pitchFamily="18" charset="0"/>
              </a:rPr>
              <a:t>by </a:t>
            </a:r>
            <a:r>
              <a:rPr lang="en-US" sz="1800" dirty="0" smtClean="0">
                <a:cs typeface="Times New Roman" panose="02020603050405020304" pitchFamily="18" charset="0"/>
              </a:rPr>
              <a:t>$715.3 </a:t>
            </a:r>
            <a:r>
              <a:rPr lang="en-US" sz="1800" dirty="0">
                <a:cs typeface="Times New Roman" panose="02020603050405020304" pitchFamily="18" charset="0"/>
              </a:rPr>
              <a:t>million for “</a:t>
            </a:r>
            <a:r>
              <a:rPr lang="en-US" sz="1800" dirty="0">
                <a:cs typeface="Times New Roman" panose="02020603050405020304" pitchFamily="18" charset="0"/>
              </a:rPr>
              <a:t>Load and Gen</a:t>
            </a:r>
            <a:r>
              <a:rPr lang="en-US" sz="1800" dirty="0">
                <a:cs typeface="Times New Roman" panose="02020603050405020304" pitchFamily="18" charset="0"/>
              </a:rPr>
              <a:t>” category 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cs typeface="Times New Roman" panose="02020603050405020304" pitchFamily="18" charset="0"/>
              </a:rPr>
              <a:t>increased by </a:t>
            </a:r>
            <a:r>
              <a:rPr lang="en-US" sz="1800" dirty="0" smtClean="0">
                <a:cs typeface="Times New Roman" panose="02020603050405020304" pitchFamily="18" charset="0"/>
              </a:rPr>
              <a:t>$10.5 </a:t>
            </a:r>
            <a:r>
              <a:rPr lang="en-US" sz="1800" dirty="0">
                <a:cs typeface="Times New Roman" panose="02020603050405020304" pitchFamily="18" charset="0"/>
              </a:rPr>
              <a:t>million for “</a:t>
            </a:r>
            <a:r>
              <a:rPr lang="en-US" sz="1800" dirty="0">
                <a:cs typeface="Times New Roman" panose="02020603050405020304" pitchFamily="18" charset="0"/>
              </a:rPr>
              <a:t>Trader</a:t>
            </a:r>
            <a:r>
              <a:rPr lang="en-US" sz="1800" dirty="0">
                <a:cs typeface="Times New Roman" panose="02020603050405020304" pitchFamily="18" charset="0"/>
              </a:rPr>
              <a:t>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cs typeface="Times New Roman" panose="02020603050405020304" pitchFamily="18" charset="0"/>
              </a:rPr>
              <a:t>decreased by $</a:t>
            </a:r>
            <a:r>
              <a:rPr lang="en-US" sz="1800" dirty="0" smtClean="0">
                <a:cs typeface="Times New Roman" panose="02020603050405020304" pitchFamily="18" charset="0"/>
              </a:rPr>
              <a:t>10.97 </a:t>
            </a:r>
            <a:r>
              <a:rPr lang="en-US" sz="1800" dirty="0">
                <a:cs typeface="Times New Roman" panose="02020603050405020304" pitchFamily="18" charset="0"/>
              </a:rPr>
              <a:t>million for “Load Only” category.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</a:t>
            </a:r>
            <a:r>
              <a:rPr lang="en-US" sz="1800" dirty="0" smtClean="0">
                <a:cs typeface="Times New Roman" panose="02020603050405020304" pitchFamily="18" charset="0"/>
              </a:rPr>
              <a:t>decreased from </a:t>
            </a:r>
            <a:r>
              <a:rPr lang="en-US" sz="1800" dirty="0" smtClean="0">
                <a:cs typeface="Times New Roman" panose="02020603050405020304" pitchFamily="18" charset="0"/>
              </a:rPr>
              <a:t>223 </a:t>
            </a:r>
            <a:r>
              <a:rPr lang="en-US" sz="1800" dirty="0" smtClean="0">
                <a:cs typeface="Times New Roman" panose="02020603050405020304" pitchFamily="18" charset="0"/>
              </a:rPr>
              <a:t>to </a:t>
            </a:r>
            <a:r>
              <a:rPr lang="en-US" sz="1800" dirty="0" smtClean="0">
                <a:cs typeface="Times New Roman" panose="02020603050405020304" pitchFamily="18" charset="0"/>
              </a:rPr>
              <a:t>222.</a:t>
            </a: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11" y="984292"/>
            <a:ext cx="7766977" cy="48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87" y="990601"/>
            <a:ext cx="7858425" cy="44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066800"/>
            <a:ext cx="8077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66" y="1145850"/>
            <a:ext cx="7785267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511" y="1042209"/>
            <a:ext cx="7766977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066800"/>
            <a:ext cx="8001000" cy="410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21062</TotalTime>
  <Words>425</Words>
  <Application>Microsoft Office PowerPoint</Application>
  <PresentationFormat>On-screen Show (4:3)</PresentationFormat>
  <Paragraphs>103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261</cp:revision>
  <cp:lastPrinted>2018-08-13T13:48:01Z</cp:lastPrinted>
  <dcterms:created xsi:type="dcterms:W3CDTF">2016-01-21T15:20:31Z</dcterms:created>
  <dcterms:modified xsi:type="dcterms:W3CDTF">2018-10-15T15:09:20Z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