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370" r:id="rId2"/>
    <p:sldId id="400" r:id="rId3"/>
    <p:sldId id="398" r:id="rId4"/>
    <p:sldId id="401" r:id="rId5"/>
    <p:sldId id="385" r:id="rId6"/>
    <p:sldId id="380" r:id="rId7"/>
    <p:sldId id="38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6" autoAdjust="0"/>
    <p:restoredTop sz="94660"/>
  </p:normalViewPr>
  <p:slideViewPr>
    <p:cSldViewPr>
      <p:cViewPr varScale="1">
        <p:scale>
          <a:sx n="105" d="100"/>
          <a:sy n="105" d="100"/>
        </p:scale>
        <p:origin x="-1794" y="-90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05200"/>
            <a:ext cx="6324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>
                <a:latin typeface="Calibri" panose="020F0502020204030204" pitchFamily="34" charset="0"/>
              </a:rPr>
              <a:t>Update to RMS</a:t>
            </a:r>
          </a:p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</a:rPr>
              <a:t>Tuesday, </a:t>
            </a:r>
            <a:r>
              <a:rPr lang="en-US" sz="2800" dirty="0" smtClean="0">
                <a:latin typeface="Calibri" panose="020F0502020204030204" pitchFamily="34" charset="0"/>
              </a:rPr>
              <a:t>October 16, </a:t>
            </a:r>
            <a:r>
              <a:rPr lang="en-US" sz="2800" dirty="0">
                <a:latin typeface="Calibri" panose="020F0502020204030204" pitchFamily="34" charset="0"/>
              </a:rPr>
              <a:t>2018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543800" cy="1828800"/>
          </a:xfrm>
        </p:spPr>
        <p:txBody>
          <a:bodyPr/>
          <a:lstStyle/>
          <a:p>
            <a:pPr algn="ctr" eaLnBrk="1" hangingPunct="1"/>
            <a:r>
              <a:rPr lang="en-US" sz="4400" b="1" dirty="0">
                <a:latin typeface="Calibri" panose="020F0502020204030204" pitchFamily="34" charset="0"/>
              </a:rPr>
              <a:t>ERCOT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Retail Market Training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Task Force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19099" y="5507665"/>
            <a:ext cx="8305801" cy="476250"/>
          </a:xfrm>
        </p:spPr>
        <p:txBody>
          <a:bodyPr/>
          <a:lstStyle/>
          <a:p>
            <a:pPr>
              <a:defRPr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Debbie McKeever, Oncor               Tomas Fernandez, NRG            Sheri Wiegand, TXU Energy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10ADE7-97D5-46F5-8FCB-E81F6E8E0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Retail Training </a:t>
            </a:r>
            <a:r>
              <a:rPr lang="en-US" dirty="0"/>
              <a:t>– </a:t>
            </a:r>
            <a:r>
              <a:rPr lang="en-US" dirty="0" smtClean="0"/>
              <a:t>September </a:t>
            </a:r>
            <a:r>
              <a:rPr lang="en-US" dirty="0"/>
              <a:t>2018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1AF4A1E-C586-492E-941C-C720A2194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75E0AE4-D3B8-4CDA-AF53-12B12A01C7DE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Update to RMS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2FCE42E-7CB7-4BE1-B805-0F7419E47E68}"/>
              </a:ext>
            </a:extLst>
          </p:cNvPr>
          <p:cNvSpPr txBox="1"/>
          <p:nvPr/>
        </p:nvSpPr>
        <p:spPr>
          <a:xfrm>
            <a:off x="457200" y="2077770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sz="2400" dirty="0" smtClean="0"/>
              <a:t>50+  attendees representing 16 different companies</a:t>
            </a:r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sz="2400" dirty="0" smtClean="0"/>
              <a:t>Attended by a variety of REP’s, TDSP’s and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party service providers </a:t>
            </a:r>
            <a:endParaRPr lang="en-US" sz="2400" i="1" dirty="0" smtClean="0">
              <a:solidFill>
                <a:srgbClr val="FF0000"/>
              </a:solidFill>
            </a:endParaRPr>
          </a:p>
          <a:p>
            <a:pPr marL="342900" indent="-342900" fontAlgn="t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698933"/>
              </p:ext>
            </p:extLst>
          </p:nvPr>
        </p:nvGraphicFramePr>
        <p:xfrm>
          <a:off x="457200" y="1066800"/>
          <a:ext cx="8381999" cy="784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473"/>
                <a:gridCol w="1828800"/>
                <a:gridCol w="3296504"/>
                <a:gridCol w="1552222"/>
              </a:tblGrid>
              <a:tr h="392125">
                <a:tc>
                  <a:txBody>
                    <a:bodyPr/>
                    <a:lstStyle/>
                    <a:p>
                      <a:r>
                        <a:rPr lang="en-US" b="1" i="0" u="sng" dirty="0" smtClean="0"/>
                        <a:t>Houston</a:t>
                      </a:r>
                      <a:endParaRPr lang="en-US" b="1" i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i="0" u="sng" dirty="0" smtClean="0"/>
                        <a:t>Instructor </a:t>
                      </a:r>
                      <a:r>
                        <a:rPr lang="en-US" b="1" i="0" u="sng" dirty="0"/>
                        <a:t>Led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0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September</a:t>
                      </a:r>
                      <a:r>
                        <a:rPr lang="en-US" baseline="0" dirty="0" smtClean="0"/>
                        <a:t> 25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RETAIL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 – 4:00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701996"/>
              </p:ext>
            </p:extLst>
          </p:nvPr>
        </p:nvGraphicFramePr>
        <p:xfrm>
          <a:off x="425513" y="3265264"/>
          <a:ext cx="8381999" cy="784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473"/>
                <a:gridCol w="1828800"/>
                <a:gridCol w="3296504"/>
                <a:gridCol w="1552222"/>
              </a:tblGrid>
              <a:tr h="392125">
                <a:tc>
                  <a:txBody>
                    <a:bodyPr/>
                    <a:lstStyle/>
                    <a:p>
                      <a:r>
                        <a:rPr lang="en-US" b="1" i="0" u="sng" dirty="0" smtClean="0"/>
                        <a:t>Houston</a:t>
                      </a:r>
                      <a:endParaRPr lang="en-US" b="1" i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i="0" u="sng" dirty="0" smtClean="0"/>
                        <a:t>Instructor </a:t>
                      </a:r>
                      <a:r>
                        <a:rPr lang="en-US" b="1" i="0" u="sng" dirty="0"/>
                        <a:t>Led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0" dirty="0" smtClean="0"/>
                        <a:t>Wednesday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September</a:t>
                      </a:r>
                      <a:r>
                        <a:rPr lang="en-US" baseline="0" dirty="0" smtClean="0"/>
                        <a:t> 26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TxSet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 – 4:00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2FCE42E-7CB7-4BE1-B805-0F7419E47E68}"/>
              </a:ext>
            </a:extLst>
          </p:cNvPr>
          <p:cNvSpPr txBox="1"/>
          <p:nvPr/>
        </p:nvSpPr>
        <p:spPr>
          <a:xfrm>
            <a:off x="457200" y="4267200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sz="2400" dirty="0"/>
              <a:t>50+  attendees representing 16 different companies</a:t>
            </a:r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sz="2400" dirty="0" smtClean="0"/>
              <a:t>Attended </a:t>
            </a:r>
            <a:r>
              <a:rPr lang="en-US" sz="2400" dirty="0"/>
              <a:t>by a variety of REP’s, TDSP’s and 3</a:t>
            </a:r>
            <a:r>
              <a:rPr lang="en-US" sz="2400" baseline="30000" dirty="0"/>
              <a:t>rd</a:t>
            </a:r>
            <a:r>
              <a:rPr lang="en-US" sz="2400" dirty="0"/>
              <a:t> party service </a:t>
            </a:r>
            <a:r>
              <a:rPr lang="en-US" sz="2400" dirty="0" smtClean="0"/>
              <a:t>providers </a:t>
            </a:r>
            <a:endParaRPr lang="en-US" sz="2400" i="1" dirty="0">
              <a:solidFill>
                <a:srgbClr val="FF0000"/>
              </a:solidFill>
            </a:endParaRPr>
          </a:p>
          <a:p>
            <a:pPr marL="342900" indent="-342900" fontAlgn="t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D2FCE42E-7CB7-4BE1-B805-0F7419E47E68}"/>
              </a:ext>
            </a:extLst>
          </p:cNvPr>
          <p:cNvSpPr txBox="1"/>
          <p:nvPr/>
        </p:nvSpPr>
        <p:spPr>
          <a:xfrm>
            <a:off x="448901" y="53340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endParaRPr lang="en-US" sz="2400" dirty="0" smtClean="0"/>
          </a:p>
          <a:p>
            <a:pPr algn="ctr" fontAlgn="t"/>
            <a:r>
              <a:rPr lang="en-US" sz="2400" dirty="0" smtClean="0"/>
              <a:t>Thank You to </a:t>
            </a:r>
            <a:r>
              <a:rPr lang="en-US" sz="2400" dirty="0" err="1" smtClean="0"/>
              <a:t>Centerpoint</a:t>
            </a:r>
            <a:r>
              <a:rPr lang="en-US" sz="2400" dirty="0" smtClean="0"/>
              <a:t> for hosting the training!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635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Retail Training Scheduled for </a:t>
            </a:r>
            <a:r>
              <a:rPr lang="en-US" dirty="0" smtClean="0"/>
              <a:t>2019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5856389"/>
              </p:ext>
            </p:extLst>
          </p:nvPr>
        </p:nvGraphicFramePr>
        <p:xfrm>
          <a:off x="381000" y="1066800"/>
          <a:ext cx="8381999" cy="157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473">
                  <a:extLst>
                    <a:ext uri="{9D8B030D-6E8A-4147-A177-3AD203B41FA5}">
                      <a16:colId xmlns:a16="http://schemas.microsoft.com/office/drawing/2014/main" xmlns="" val="2233227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933199621"/>
                    </a:ext>
                  </a:extLst>
                </a:gridCol>
                <a:gridCol w="3296504">
                  <a:extLst>
                    <a:ext uri="{9D8B030D-6E8A-4147-A177-3AD203B41FA5}">
                      <a16:colId xmlns:a16="http://schemas.microsoft.com/office/drawing/2014/main" xmlns="" val="824862176"/>
                    </a:ext>
                  </a:extLst>
                </a:gridCol>
                <a:gridCol w="1552222">
                  <a:extLst>
                    <a:ext uri="{9D8B030D-6E8A-4147-A177-3AD203B41FA5}">
                      <a16:colId xmlns:a16="http://schemas.microsoft.com/office/drawing/2014/main" xmlns="" val="2889308802"/>
                    </a:ext>
                  </a:extLst>
                </a:gridCol>
              </a:tblGrid>
              <a:tr h="392125">
                <a:tc gridSpan="4"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Schedule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for Retail Training  - 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- Confirmed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08584440"/>
                  </a:ext>
                </a:extLst>
              </a:tr>
              <a:tr h="397497">
                <a:tc>
                  <a:txBody>
                    <a:bodyPr/>
                    <a:lstStyle/>
                    <a:p>
                      <a:r>
                        <a:rPr lang="en-US" b="1" i="0" u="sng" dirty="0" smtClean="0"/>
                        <a:t>Georgetown</a:t>
                      </a:r>
                      <a:endParaRPr lang="en-US" b="1" i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February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u="sng" baseline="0" dirty="0" smtClean="0"/>
                        <a:t>Instructor </a:t>
                      </a:r>
                      <a:r>
                        <a:rPr lang="en-US" b="1" i="0" u="sng" baseline="0" dirty="0"/>
                        <a:t>Led</a:t>
                      </a:r>
                      <a:endParaRPr lang="en-US" b="1" i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29378628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0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February 19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RETAIL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 – 4:00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1849106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February</a:t>
                      </a:r>
                      <a:r>
                        <a:rPr lang="en-US" baseline="0" dirty="0" smtClean="0"/>
                        <a:t> 20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TxSET</a:t>
                      </a:r>
                      <a:r>
                        <a:rPr lang="en-US" dirty="0"/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</a:t>
                      </a:r>
                      <a:r>
                        <a:rPr lang="en-US" baseline="0" dirty="0"/>
                        <a:t> – 4:00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39302649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223685"/>
              </p:ext>
            </p:extLst>
          </p:nvPr>
        </p:nvGraphicFramePr>
        <p:xfrm>
          <a:off x="381000" y="3124200"/>
          <a:ext cx="8381999" cy="2754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473"/>
                <a:gridCol w="1828800"/>
                <a:gridCol w="3296504"/>
                <a:gridCol w="1552222"/>
              </a:tblGrid>
              <a:tr h="0">
                <a:tc gridSpan="4"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Schedule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for Retail Training  - 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US" b="1" i="1" baseline="0" dirty="0" smtClean="0">
                          <a:solidFill>
                            <a:srgbClr val="FF0000"/>
                          </a:solidFill>
                        </a:rPr>
                        <a:t>TENTATIVE</a:t>
                      </a:r>
                      <a:endParaRPr lang="en-US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7497">
                <a:tc>
                  <a:txBody>
                    <a:bodyPr/>
                    <a:lstStyle/>
                    <a:p>
                      <a:r>
                        <a:rPr lang="en-US" b="1" i="0" u="sng" dirty="0" smtClean="0"/>
                        <a:t>DALLAS</a:t>
                      </a:r>
                      <a:endParaRPr lang="en-US" b="1" i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February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u="sng" baseline="0" dirty="0" err="1" smtClean="0"/>
                        <a:t>Oncor</a:t>
                      </a:r>
                      <a:r>
                        <a:rPr lang="en-US" b="1" i="0" u="sng" baseline="0" dirty="0" smtClean="0"/>
                        <a:t> Offices</a:t>
                      </a:r>
                      <a:endParaRPr lang="en-US" b="1" i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2125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WEDNESDAY </a:t>
                      </a:r>
                      <a:endParaRPr lang="en-US" sz="18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May 1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RETAIL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 – 4:00</a:t>
                      </a:r>
                    </a:p>
                  </a:txBody>
                  <a:tcPr/>
                </a:tc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0" dirty="0" smtClean="0"/>
                        <a:t>THURSDAY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</a:t>
                      </a:r>
                      <a:r>
                        <a:rPr lang="en-US" baseline="0" dirty="0" smtClean="0"/>
                        <a:t> 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TxSET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</a:t>
                      </a:r>
                      <a:r>
                        <a:rPr lang="en-US" baseline="0" dirty="0"/>
                        <a:t> – 4:00</a:t>
                      </a:r>
                      <a:endParaRPr lang="en-US" dirty="0"/>
                    </a:p>
                  </a:txBody>
                  <a:tcPr/>
                </a:tc>
              </a:tr>
              <a:tr h="392125">
                <a:tc>
                  <a:txBody>
                    <a:bodyPr/>
                    <a:lstStyle/>
                    <a:p>
                      <a:r>
                        <a:rPr lang="en-US" b="1" i="0" u="sng" dirty="0" smtClean="0"/>
                        <a:t>HOUSTON</a:t>
                      </a:r>
                      <a:endParaRPr lang="en-US" b="1" i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February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u="sng" baseline="0" dirty="0" err="1" smtClean="0"/>
                        <a:t>Centerpoint</a:t>
                      </a:r>
                      <a:r>
                        <a:rPr lang="en-US" b="1" i="0" u="sng" baseline="0" dirty="0" smtClean="0"/>
                        <a:t> Offices</a:t>
                      </a:r>
                      <a:endParaRPr lang="en-US" b="1" i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0" dirty="0" smtClean="0"/>
                        <a:t>WEDNESDAY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September 25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RETAIL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 – 4:00</a:t>
                      </a:r>
                    </a:p>
                  </a:txBody>
                  <a:tcPr/>
                </a:tc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0" dirty="0" smtClean="0"/>
                        <a:t>THURSDAY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September 26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TxSET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</a:t>
                      </a:r>
                      <a:r>
                        <a:rPr lang="en-US" baseline="0" dirty="0"/>
                        <a:t> – 4:00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5957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2200" b="1" dirty="0">
                <a:latin typeface="Arial Black" panose="020B0A04020102020204" pitchFamily="34" charset="0"/>
              </a:rPr>
              <a:t>MarkeTrak On-line Training Modules Available </a:t>
            </a:r>
            <a:endParaRPr lang="en-US" sz="2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5638800"/>
          </a:xfrm>
        </p:spPr>
        <p:txBody>
          <a:bodyPr/>
          <a:lstStyle/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Marketrak Overview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Switch Hold Removal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Cancel With/Without  Approvals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Inadvertent Gains/Losses &amp; Rescissions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Usage and Billing</a:t>
            </a:r>
            <a:endParaRPr lang="en-US" sz="2400" i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Other D2D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Bulk Insert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Calibri" panose="020F0502020204030204" pitchFamily="34" charset="0"/>
              </a:rPr>
              <a:t>MarkeTrak</a:t>
            </a:r>
            <a:r>
              <a:rPr lang="en-US" sz="2400" dirty="0">
                <a:latin typeface="Calibri" panose="020F0502020204030204" pitchFamily="34" charset="0"/>
              </a:rPr>
              <a:t> Admin Functionality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Data Extract Variances (DEV) LSE Subtypes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Data Extract Variances (DEV) Non-LSE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Emails and Notifications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Reporting – Background &amp; GUI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358444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 Black" panose="020B0A04020102020204" pitchFamily="34" charset="0"/>
              </a:rPr>
              <a:t>Retail Market Training - Registration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</a:rPr>
              <a:t>How do I register for Training?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the ERCOT Training Website at </a:t>
            </a:r>
            <a:r>
              <a:rPr lang="en-US" sz="2100" b="0" dirty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course you are interested in attending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 the ‘Schedule/Registration’ tab, select the ‘enroll online’ link under ‘Registration’ to register for the course.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>
                <a:latin typeface="Calibri" panose="020F0502020204030204" pitchFamily="34" charset="0"/>
              </a:rPr>
              <a:t>If you find the course is not listed under the Web-based training…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ERCOT Training Website as shown above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‘ERCOT Learning Management System’ (LMS) link in the upper right hand corner under RELATED CONTENT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If necessary, set up a log on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Once in LMS, follow drop downs for ‘web-based training’ and ‘retail market’.  Available modules will appear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‘start course’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Note! Most modules are able to be completed in less than 30 minutes.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981200"/>
            <a:ext cx="6248400" cy="16764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dirty="0" smtClean="0">
                <a:latin typeface="Calibri" panose="020F0502020204030204" pitchFamily="34" charset="0"/>
              </a:rPr>
              <a:t>November 13, </a:t>
            </a:r>
            <a:r>
              <a:rPr lang="en-US" dirty="0">
                <a:latin typeface="Calibri" panose="020F0502020204030204" pitchFamily="34" charset="0"/>
              </a:rPr>
              <a:t>2018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9:30 AM</a:t>
            </a:r>
          </a:p>
          <a:p>
            <a:pPr algn="ctr"/>
            <a:r>
              <a:rPr lang="en-US" dirty="0" err="1">
                <a:latin typeface="Calibri" panose="020F0502020204030204" pitchFamily="34" charset="0"/>
              </a:rPr>
              <a:t>CenterPoint</a:t>
            </a:r>
            <a:r>
              <a:rPr lang="en-US" dirty="0">
                <a:latin typeface="Calibri" panose="020F0502020204030204" pitchFamily="34" charset="0"/>
              </a:rPr>
              <a:t> Energy Tower Offices</a:t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>1111 </a:t>
            </a:r>
            <a:r>
              <a:rPr lang="en-US" dirty="0">
                <a:latin typeface="Calibri" panose="020F0502020204030204" pitchFamily="34" charset="0"/>
              </a:rPr>
              <a:t>Louisiana St</a:t>
            </a:r>
            <a:r>
              <a:rPr lang="en-US" dirty="0" smtClean="0">
                <a:latin typeface="Calibri" panose="020F0502020204030204" pitchFamily="34" charset="0"/>
              </a:rPr>
              <a:t>. </a:t>
            </a:r>
            <a:r>
              <a:rPr lang="en-US" dirty="0">
                <a:latin typeface="Calibri" panose="020F0502020204030204" pitchFamily="34" charset="0"/>
              </a:rPr>
              <a:t>Room 1350</a:t>
            </a:r>
          </a:p>
          <a:p>
            <a:pPr algn="ctr"/>
            <a:r>
              <a:rPr lang="en-US" dirty="0">
                <a:latin typeface="Calibri" panose="020F0502020204030204" pitchFamily="34" charset="0"/>
              </a:rPr>
              <a:t>Houston, TX 77002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6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600" b="0" dirty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685800"/>
            <a:ext cx="5486400" cy="914400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latin typeface="Calibri" panose="020F0502020204030204" pitchFamily="34" charset="0"/>
              </a:rPr>
              <a:t>Please join us for our Next RMTTF Meeting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886200"/>
            <a:ext cx="7848600" cy="2057400"/>
          </a:xfrm>
        </p:spPr>
        <p:txBody>
          <a:bodyPr/>
          <a:lstStyle/>
          <a:p>
            <a:pPr algn="ctr">
              <a:defRPr/>
            </a:pPr>
            <a:endParaRPr lang="en-US" sz="28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Agenda 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Includes: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Review updates made to slides from </a:t>
            </a:r>
            <a:r>
              <a:rPr lang="en-US" dirty="0" err="1"/>
              <a:t>TxSET</a:t>
            </a:r>
            <a:r>
              <a:rPr lang="en-US" dirty="0"/>
              <a:t> </a:t>
            </a:r>
            <a:r>
              <a:rPr lang="en-US" dirty="0" smtClean="0"/>
              <a:t>Training feedback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2018 </a:t>
            </a:r>
            <a:r>
              <a:rPr lang="en-US" dirty="0"/>
              <a:t>Accomplishments and </a:t>
            </a:r>
            <a:r>
              <a:rPr lang="en-US" dirty="0" smtClean="0"/>
              <a:t>2019 </a:t>
            </a:r>
            <a:r>
              <a:rPr lang="en-US" dirty="0"/>
              <a:t>Goals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93579" y="2996625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alibri" panose="020F0502020204030204" pitchFamily="34" charset="0"/>
              </a:rPr>
              <a:t>Thank you!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248346418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7023</TotalTime>
  <Words>453</Words>
  <Application>Microsoft Office PowerPoint</Application>
  <PresentationFormat>On-screen Show (4:3)</PresentationFormat>
  <Paragraphs>108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Custom Design</vt:lpstr>
      <vt:lpstr>ERCOT  Retail Market Training  Task Force</vt:lpstr>
      <vt:lpstr>Retail Training – September 2018</vt:lpstr>
      <vt:lpstr>Retail Training Scheduled for 2019</vt:lpstr>
      <vt:lpstr>MarkeTrak On-line Training Modules Available </vt:lpstr>
      <vt:lpstr>Retail Market Training - Registration</vt:lpstr>
      <vt:lpstr>Please join us for our Next RMTTF Meeting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Fernandez, Tomas</cp:lastModifiedBy>
  <cp:revision>355</cp:revision>
  <cp:lastPrinted>2016-02-12T19:29:41Z</cp:lastPrinted>
  <dcterms:created xsi:type="dcterms:W3CDTF">2005-04-21T14:28:35Z</dcterms:created>
  <dcterms:modified xsi:type="dcterms:W3CDTF">2018-10-15T16:01:41Z</dcterms:modified>
</cp:coreProperties>
</file>