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70" r:id="rId2"/>
    <p:sldId id="400" r:id="rId3"/>
    <p:sldId id="398" r:id="rId4"/>
    <p:sldId id="401" r:id="rId5"/>
    <p:sldId id="385" r:id="rId6"/>
    <p:sldId id="380" r:id="rId7"/>
    <p:sldId id="38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 varScale="1">
        <p:scale>
          <a:sx n="105" d="100"/>
          <a:sy n="105" d="100"/>
        </p:scale>
        <p:origin x="-1794" y="-90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</a:t>
            </a:r>
            <a:r>
              <a:rPr lang="en-US" sz="2800" dirty="0" smtClean="0">
                <a:latin typeface="Calibri" panose="020F0502020204030204" pitchFamily="34" charset="0"/>
              </a:rPr>
              <a:t>October 16, </a:t>
            </a:r>
            <a:r>
              <a:rPr lang="en-US" sz="2800" dirty="0">
                <a:latin typeface="Calibri" panose="020F0502020204030204" pitchFamily="34" charset="0"/>
              </a:rPr>
              <a:t>2018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19099" y="5507665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10ADE7-97D5-46F5-8FCB-E81F6E8E0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Retail Training </a:t>
            </a:r>
            <a:r>
              <a:rPr lang="en-US" dirty="0"/>
              <a:t>– </a:t>
            </a:r>
            <a:r>
              <a:rPr lang="en-US" dirty="0" smtClean="0"/>
              <a:t>September </a:t>
            </a:r>
            <a:r>
              <a:rPr lang="en-US" dirty="0"/>
              <a:t>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1AF4A1E-C586-492E-941C-C720A2194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75E0AE4-D3B8-4CDA-AF53-12B12A01C7D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2FCE42E-7CB7-4BE1-B805-0F7419E47E68}"/>
              </a:ext>
            </a:extLst>
          </p:cNvPr>
          <p:cNvSpPr txBox="1"/>
          <p:nvPr/>
        </p:nvSpPr>
        <p:spPr>
          <a:xfrm>
            <a:off x="457200" y="2077770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sz="2400" dirty="0" smtClean="0"/>
              <a:t>50+  attendees representing 16 different companies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sz="2400" dirty="0" smtClean="0"/>
              <a:t>Attended by a variety of REP’s, TDSP’s and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party service providers 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698933"/>
              </p:ext>
            </p:extLst>
          </p:nvPr>
        </p:nvGraphicFramePr>
        <p:xfrm>
          <a:off x="457200" y="1066800"/>
          <a:ext cx="8381999" cy="784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/>
                <a:gridCol w="1828800"/>
                <a:gridCol w="3296504"/>
                <a:gridCol w="1552222"/>
              </a:tblGrid>
              <a:tr h="392125">
                <a:tc>
                  <a:txBody>
                    <a:bodyPr/>
                    <a:lstStyle/>
                    <a:p>
                      <a:r>
                        <a:rPr lang="en-US" b="1" i="0" u="sng" dirty="0" smtClean="0"/>
                        <a:t>Houston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i="0" u="sng" dirty="0" smtClean="0"/>
                        <a:t>Instructor </a:t>
                      </a:r>
                      <a:r>
                        <a:rPr lang="en-US" b="1" i="0" u="sng" dirty="0"/>
                        <a:t>Led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September</a:t>
                      </a:r>
                      <a:r>
                        <a:rPr lang="en-US" baseline="0" dirty="0" smtClean="0"/>
                        <a:t> 25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701996"/>
              </p:ext>
            </p:extLst>
          </p:nvPr>
        </p:nvGraphicFramePr>
        <p:xfrm>
          <a:off x="425513" y="3265264"/>
          <a:ext cx="8381999" cy="784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/>
                <a:gridCol w="1828800"/>
                <a:gridCol w="3296504"/>
                <a:gridCol w="1552222"/>
              </a:tblGrid>
              <a:tr h="392125">
                <a:tc>
                  <a:txBody>
                    <a:bodyPr/>
                    <a:lstStyle/>
                    <a:p>
                      <a:r>
                        <a:rPr lang="en-US" b="1" i="0" u="sng" dirty="0" smtClean="0"/>
                        <a:t>Houston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i="0" u="sng" dirty="0" smtClean="0"/>
                        <a:t>Instructor </a:t>
                      </a:r>
                      <a:r>
                        <a:rPr lang="en-US" b="1" i="0" u="sng" dirty="0"/>
                        <a:t>Led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/>
                        <a:t>Wednesday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September</a:t>
                      </a:r>
                      <a:r>
                        <a:rPr lang="en-US" baseline="0" dirty="0" smtClean="0"/>
                        <a:t> 26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TxSet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2FCE42E-7CB7-4BE1-B805-0F7419E47E68}"/>
              </a:ext>
            </a:extLst>
          </p:cNvPr>
          <p:cNvSpPr txBox="1"/>
          <p:nvPr/>
        </p:nvSpPr>
        <p:spPr>
          <a:xfrm>
            <a:off x="457200" y="4267200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sz="2400" dirty="0"/>
              <a:t>50+  attendees representing 16 different companies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sz="2400" dirty="0" smtClean="0"/>
              <a:t>Attended </a:t>
            </a:r>
            <a:r>
              <a:rPr lang="en-US" sz="2400" dirty="0"/>
              <a:t>by a variety of REP’s, TDSP’s and 3</a:t>
            </a:r>
            <a:r>
              <a:rPr lang="en-US" sz="2400" baseline="30000" dirty="0"/>
              <a:t>rd</a:t>
            </a:r>
            <a:r>
              <a:rPr lang="en-US" sz="2400" dirty="0"/>
              <a:t> party service </a:t>
            </a:r>
            <a:r>
              <a:rPr lang="en-US" sz="2400" dirty="0" smtClean="0"/>
              <a:t>providers </a:t>
            </a:r>
            <a:endParaRPr lang="en-US" sz="2400" i="1" dirty="0">
              <a:solidFill>
                <a:srgbClr val="FF0000"/>
              </a:solidFill>
            </a:endParaRP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2FCE42E-7CB7-4BE1-B805-0F7419E47E68}"/>
              </a:ext>
            </a:extLst>
          </p:cNvPr>
          <p:cNvSpPr txBox="1"/>
          <p:nvPr/>
        </p:nvSpPr>
        <p:spPr>
          <a:xfrm>
            <a:off x="448901" y="53340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endParaRPr lang="en-US" sz="2400" dirty="0" smtClean="0"/>
          </a:p>
          <a:p>
            <a:pPr algn="ctr" fontAlgn="t"/>
            <a:r>
              <a:rPr lang="en-US" sz="2400" dirty="0" smtClean="0"/>
              <a:t>Thank You to </a:t>
            </a:r>
            <a:r>
              <a:rPr lang="en-US" sz="2400" dirty="0" err="1" smtClean="0"/>
              <a:t>Centerpoint</a:t>
            </a:r>
            <a:r>
              <a:rPr lang="en-US" sz="2400" dirty="0" smtClean="0"/>
              <a:t> for hosting the training!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635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Scheduled for </a:t>
            </a:r>
            <a:r>
              <a:rPr lang="en-US" dirty="0" smtClean="0"/>
              <a:t>2019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856389"/>
              </p:ext>
            </p:extLst>
          </p:nvPr>
        </p:nvGraphicFramePr>
        <p:xfrm>
          <a:off x="381000" y="1066800"/>
          <a:ext cx="8381999" cy="1577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>
                  <a:extLst>
                    <a:ext uri="{9D8B030D-6E8A-4147-A177-3AD203B41FA5}">
                      <a16:colId xmlns:a16="http://schemas.microsoft.com/office/drawing/2014/main" xmlns="" val="223322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933199621"/>
                    </a:ext>
                  </a:extLst>
                </a:gridCol>
                <a:gridCol w="3296504">
                  <a:extLst>
                    <a:ext uri="{9D8B030D-6E8A-4147-A177-3AD203B41FA5}">
                      <a16:colId xmlns:a16="http://schemas.microsoft.com/office/drawing/2014/main" xmlns="" val="824862176"/>
                    </a:ext>
                  </a:extLst>
                </a:gridCol>
                <a:gridCol w="1552222">
                  <a:extLst>
                    <a:ext uri="{9D8B030D-6E8A-4147-A177-3AD203B41FA5}">
                      <a16:colId xmlns:a16="http://schemas.microsoft.com/office/drawing/2014/main" xmlns="" val="2889308802"/>
                    </a:ext>
                  </a:extLst>
                </a:gridCol>
              </a:tblGrid>
              <a:tr h="392125">
                <a:tc gridSpan="4"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Schedule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for Retail Training  - 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- Confirmed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8584440"/>
                  </a:ext>
                </a:extLst>
              </a:tr>
              <a:tr h="397497">
                <a:tc>
                  <a:txBody>
                    <a:bodyPr/>
                    <a:lstStyle/>
                    <a:p>
                      <a:r>
                        <a:rPr lang="en-US" b="1" i="0" u="sng" dirty="0" smtClean="0"/>
                        <a:t>Georgetown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February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baseline="0" dirty="0" smtClean="0"/>
                        <a:t>Instructor </a:t>
                      </a:r>
                      <a:r>
                        <a:rPr lang="en-US" b="1" i="0" u="sng" baseline="0" dirty="0"/>
                        <a:t>Led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9378628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February 19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4184910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February</a:t>
                      </a:r>
                      <a:r>
                        <a:rPr lang="en-US" baseline="0" dirty="0" smtClean="0"/>
                        <a:t> 20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TxSET</a:t>
                      </a:r>
                      <a:r>
                        <a:rPr lang="en-US" dirty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930264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223685"/>
              </p:ext>
            </p:extLst>
          </p:nvPr>
        </p:nvGraphicFramePr>
        <p:xfrm>
          <a:off x="381000" y="3124200"/>
          <a:ext cx="8381999" cy="2754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/>
                <a:gridCol w="1828800"/>
                <a:gridCol w="3296504"/>
                <a:gridCol w="1552222"/>
              </a:tblGrid>
              <a:tr h="0">
                <a:tc gridSpan="4"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Schedule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for Retail Training  - 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US" b="1" i="1" baseline="0" dirty="0" smtClean="0">
                          <a:solidFill>
                            <a:srgbClr val="FF0000"/>
                          </a:solidFill>
                        </a:rPr>
                        <a:t>TENTATIVE</a:t>
                      </a:r>
                      <a:endParaRPr lang="en-US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7497">
                <a:tc>
                  <a:txBody>
                    <a:bodyPr/>
                    <a:lstStyle/>
                    <a:p>
                      <a:r>
                        <a:rPr lang="en-US" b="1" i="0" u="sng" dirty="0" smtClean="0"/>
                        <a:t>DALLAS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February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baseline="0" dirty="0" err="1" smtClean="0"/>
                        <a:t>Oncor</a:t>
                      </a:r>
                      <a:r>
                        <a:rPr lang="en-US" b="1" i="0" u="sng" baseline="0" dirty="0" smtClean="0"/>
                        <a:t> Offices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2125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WEDNESDAY </a:t>
                      </a:r>
                      <a:endParaRPr lang="en-US" sz="18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1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/>
                        <a:t>THURSDAY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</a:t>
                      </a:r>
                      <a:r>
                        <a:rPr lang="en-US" baseline="0" dirty="0" smtClean="0"/>
                        <a:t> 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TxSET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</a:tr>
              <a:tr h="392125">
                <a:tc>
                  <a:txBody>
                    <a:bodyPr/>
                    <a:lstStyle/>
                    <a:p>
                      <a:r>
                        <a:rPr lang="en-US" b="1" i="0" u="sng" dirty="0" smtClean="0"/>
                        <a:t>HOUSTON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February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baseline="0" dirty="0" err="1" smtClean="0"/>
                        <a:t>Centerpoint</a:t>
                      </a:r>
                      <a:r>
                        <a:rPr lang="en-US" b="1" i="0" u="sng" baseline="0" dirty="0" smtClean="0"/>
                        <a:t> Offices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/>
                        <a:t>WEDNESDAY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September 25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/>
                        <a:t>THURSDAY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September 26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TxSET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957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58444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dirty="0" smtClean="0">
                <a:latin typeface="Calibri" panose="020F0502020204030204" pitchFamily="34" charset="0"/>
              </a:rPr>
              <a:t>November 13, </a:t>
            </a:r>
            <a:r>
              <a:rPr lang="en-US" dirty="0">
                <a:latin typeface="Calibri" panose="020F0502020204030204" pitchFamily="34" charset="0"/>
              </a:rPr>
              <a:t>2018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</a:rPr>
              <a:t>9:30 AM</a:t>
            </a:r>
          </a:p>
          <a:p>
            <a:pPr algn="ctr"/>
            <a:r>
              <a:rPr lang="en-US" dirty="0" err="1">
                <a:latin typeface="Calibri" panose="020F0502020204030204" pitchFamily="34" charset="0"/>
              </a:rPr>
              <a:t>CenterPoint</a:t>
            </a:r>
            <a:r>
              <a:rPr lang="en-US" dirty="0">
                <a:latin typeface="Calibri" panose="020F0502020204030204" pitchFamily="34" charset="0"/>
              </a:rPr>
              <a:t> Energy Tower Offices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1111 </a:t>
            </a:r>
            <a:r>
              <a:rPr lang="en-US" dirty="0">
                <a:latin typeface="Calibri" panose="020F0502020204030204" pitchFamily="34" charset="0"/>
              </a:rPr>
              <a:t>Louisiana St</a:t>
            </a:r>
            <a:r>
              <a:rPr lang="en-US" dirty="0" smtClean="0">
                <a:latin typeface="Calibri" panose="020F0502020204030204" pitchFamily="34" charset="0"/>
              </a:rPr>
              <a:t>. </a:t>
            </a:r>
            <a:r>
              <a:rPr lang="en-US" dirty="0">
                <a:latin typeface="Calibri" panose="020F0502020204030204" pitchFamily="34" charset="0"/>
              </a:rPr>
              <a:t>Room 1350</a:t>
            </a:r>
          </a:p>
          <a:p>
            <a:pPr algn="ctr"/>
            <a:r>
              <a:rPr lang="en-US" dirty="0">
                <a:latin typeface="Calibri" panose="020F0502020204030204" pitchFamily="34" charset="0"/>
              </a:rPr>
              <a:t>Houston, TX 77002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886200"/>
            <a:ext cx="7848600" cy="2057400"/>
          </a:xfrm>
        </p:spPr>
        <p:txBody>
          <a:bodyPr/>
          <a:lstStyle/>
          <a:p>
            <a:pPr algn="ctr">
              <a:defRPr/>
            </a:pPr>
            <a:endParaRPr lang="en-US" sz="28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Agenda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Includes: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Review updates made to slides from </a:t>
            </a:r>
            <a:r>
              <a:rPr lang="en-US" dirty="0" err="1"/>
              <a:t>TxSET</a:t>
            </a:r>
            <a:r>
              <a:rPr lang="en-US" dirty="0"/>
              <a:t> </a:t>
            </a:r>
            <a:r>
              <a:rPr lang="en-US" dirty="0" smtClean="0"/>
              <a:t>Training feedback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2018 </a:t>
            </a:r>
            <a:r>
              <a:rPr lang="en-US" dirty="0"/>
              <a:t>Accomplishments and </a:t>
            </a:r>
            <a:r>
              <a:rPr lang="en-US" dirty="0" smtClean="0"/>
              <a:t>2019 </a:t>
            </a:r>
            <a:r>
              <a:rPr lang="en-US" dirty="0"/>
              <a:t>Goals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7023</TotalTime>
  <Words>453</Words>
  <Application>Microsoft Office PowerPoint</Application>
  <PresentationFormat>On-screen Show (4:3)</PresentationFormat>
  <Paragraphs>108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Custom Design</vt:lpstr>
      <vt:lpstr>ERCOT  Retail Market Training  Task Force</vt:lpstr>
      <vt:lpstr>Retail Training – September 2018</vt:lpstr>
      <vt:lpstr>Retail Training Scheduled for 2019</vt:lpstr>
      <vt:lpstr>MarkeTrak On-line Training Modules Available </vt:lpstr>
      <vt:lpstr>Retail Market Training - Registration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Fernandez, Tomas</cp:lastModifiedBy>
  <cp:revision>355</cp:revision>
  <cp:lastPrinted>2016-02-12T19:29:41Z</cp:lastPrinted>
  <dcterms:created xsi:type="dcterms:W3CDTF">2005-04-21T14:28:35Z</dcterms:created>
  <dcterms:modified xsi:type="dcterms:W3CDTF">2018-10-15T16:01:41Z</dcterms:modified>
</cp:coreProperties>
</file>