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68" r:id="rId17"/>
    <p:sldId id="290" r:id="rId18"/>
    <p:sldId id="287" r:id="rId19"/>
    <p:sldId id="288" r:id="rId20"/>
    <p:sldId id="291" r:id="rId21"/>
    <p:sldId id="280" r:id="rId22"/>
    <p:sldId id="281" r:id="rId23"/>
    <p:sldId id="293" r:id="rId24"/>
    <p:sldId id="298" r:id="rId25"/>
    <p:sldId id="299" r:id="rId26"/>
    <p:sldId id="292" r:id="rId27"/>
    <p:sldId id="284" r:id="rId28"/>
    <p:sldId id="285" r:id="rId29"/>
    <p:sldId id="286" r:id="rId30"/>
    <p:sldId id="296" r:id="rId31"/>
    <p:sldId id="297" r:id="rId32"/>
    <p:sldId id="264" r:id="rId33"/>
    <p:sldId id="294" r:id="rId34"/>
    <p:sldId id="29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r>
              <a:rPr lang="en-US" baseline="0" dirty="0" smtClean="0"/>
              <a:t> Energy lower than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3,770,566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11.60%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September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251,051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281,526</a:t>
            </a:r>
            <a:r>
              <a:rPr lang="en-US" baseline="0" dirty="0" smtClean="0"/>
              <a:t> on September 6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196,700</a:t>
            </a:r>
            <a:r>
              <a:rPr lang="en-US" baseline="0" dirty="0" smtClean="0"/>
              <a:t> on September 30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9/11/18</a:t>
            </a:r>
            <a:r>
              <a:rPr lang="en-US" baseline="0" dirty="0" smtClean="0"/>
              <a:t> 16:00: 100.87%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deviation. Regulation exhausted from 4:15 PM until 4:27 PM.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9/23/18 16:00: 68.75%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ICCP Event. Units ramped down by approximately 950 MW. Regulation exhausted several times throughout the hour.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9/26/18 13:00: 89.16%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Wind dropped by approximately 2,257 MW throughout the hour. Regulation exhausted from 13:10 until 13:17. Loss of 1006 MW at 13:54.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14.69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15.15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13.77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17.84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32,513,579</a:t>
            </a:r>
            <a:r>
              <a:rPr lang="en-US" dirty="0" smtClean="0"/>
              <a:t> 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July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October 22</a:t>
            </a:r>
            <a:r>
              <a:rPr lang="en-US" baseline="30000" dirty="0" smtClean="0"/>
              <a:t>nd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25624"/>
              </p:ext>
            </p:extLst>
          </p:nvPr>
        </p:nvGraphicFramePr>
        <p:xfrm>
          <a:off x="349249" y="838200"/>
          <a:ext cx="8470901" cy="2524125"/>
        </p:xfrm>
        <a:graphic>
          <a:graphicData uri="http://schemas.openxmlformats.org/drawingml/2006/table">
            <a:tbl>
              <a:tblPr/>
              <a:tblGrid>
                <a:gridCol w="1284144"/>
                <a:gridCol w="486322"/>
                <a:gridCol w="648429"/>
                <a:gridCol w="813715"/>
                <a:gridCol w="648429"/>
                <a:gridCol w="686572"/>
                <a:gridCol w="581679"/>
                <a:gridCol w="686572"/>
                <a:gridCol w="581679"/>
                <a:gridCol w="734251"/>
                <a:gridCol w="734251"/>
                <a:gridCol w="584858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Value "A"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Value "B"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SEFRD (FRM)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Exclude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Date/Time (t-0)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 to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Bias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R1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data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Adjust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Adjust.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error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2/5/2018 14:04:41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14:04:46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816.0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2/14/2018 06:30:17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6:30:21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784.2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3/5/2018 00:51:20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6:51:20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-1552.2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-1552.2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3/24/2018 15:47:15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20:47:15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797.3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-943.3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-943.3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3/29/2018 10:09:40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16:09:40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-1049.1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-1049.1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4/13/2018 20:02:08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2:02:08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-577.9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-577.9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4/14/2018 19:11:25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1:11:25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349.0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4/28/2018 12:15:43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18:15:43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408.0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5/5/2018 10:19:04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16:19:04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536.3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5/21/2018 02:06:23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8:06:23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460.5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590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3782298"/>
            <a:ext cx="1981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Maybe. Will be valuated at the end of the year.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705600" y="2971800"/>
            <a:ext cx="304800" cy="810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September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174.40%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>
                <a:solidFill>
                  <a:schemeClr val="accent2"/>
                </a:solidFill>
              </a:rPr>
              <a:t>176.01</a:t>
            </a:r>
            <a:r>
              <a:rPr lang="en-US" sz="1800" b="1" dirty="0" smtClean="0">
                <a:solidFill>
                  <a:schemeClr val="accent2"/>
                </a:solidFill>
              </a:rPr>
              <a:t>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7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Loss of ICCP Event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Unit Losses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not been updated past May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-788.77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2018 RMS1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15.15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13.77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17.84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September 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32,513,579</a:t>
            </a:r>
            <a:r>
              <a:rPr lang="en-US" sz="1600" dirty="0" smtClean="0">
                <a:solidFill>
                  <a:schemeClr val="accent2"/>
                </a:solidFill>
              </a:rPr>
              <a:t> 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3,770,566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 smtClean="0">
                <a:solidFill>
                  <a:schemeClr val="accent2"/>
                </a:solidFill>
              </a:rPr>
              <a:t>11.60</a:t>
            </a:r>
            <a:r>
              <a:rPr lang="en-US" sz="1600" dirty="0" smtClean="0">
                <a:solidFill>
                  <a:schemeClr val="accent2"/>
                </a:solidFill>
              </a:rPr>
              <a:t>%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September 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251,051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196,700</a:t>
            </a:r>
            <a:r>
              <a:rPr lang="en-US" sz="1600" dirty="0">
                <a:solidFill>
                  <a:schemeClr val="accent2"/>
                </a:solidFill>
              </a:rPr>
              <a:t> on September 30th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281,526</a:t>
            </a:r>
            <a:r>
              <a:rPr lang="en-US" sz="1600" dirty="0" smtClean="0">
                <a:solidFill>
                  <a:schemeClr val="accent2"/>
                </a:solidFill>
              </a:rPr>
              <a:t> on September 6th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2952285"/>
          <a:ext cx="8534400" cy="1105829"/>
        </p:xfrm>
        <a:graphic>
          <a:graphicData uri="http://schemas.openxmlformats.org/drawingml/2006/table">
            <a:tbl>
              <a:tblPr/>
              <a:tblGrid>
                <a:gridCol w="1189463"/>
                <a:gridCol w="7344937"/>
              </a:tblGrid>
              <a:tr h="173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FRM Performance Results for 2018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Current data year (December thru November)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2019 BA Frequency Response Obligation (FRO) for next year's FRM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2018 BA Frequency Response Obligation (FRO)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-788.77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2018 FRM - Median Estimated Frequency Response MW/0.1Hz for BA Compliance to R1, minimum Frequency Response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-854.0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2018 FRM - Average Estimated Frequency Response MW/0.1 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2018 FRM - Regression Estimated Frequency Response MW/0.1Hz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73792" y="5879068"/>
            <a:ext cx="35702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September-18 CPS1 (%): 174.40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7 BAAL exceedances</a:t>
            </a:r>
          </a:p>
          <a:p>
            <a:pPr lvl="1"/>
            <a:r>
              <a:rPr lang="en-US" sz="2000" dirty="0" smtClean="0"/>
              <a:t>September 23, 2018</a:t>
            </a:r>
          </a:p>
          <a:p>
            <a:pPr lvl="2"/>
            <a:r>
              <a:rPr lang="en-US" sz="1600" dirty="0" smtClean="0"/>
              <a:t>Loss </a:t>
            </a:r>
            <a:r>
              <a:rPr lang="en-US" sz="1600" dirty="0" smtClean="0"/>
              <a:t>of ICCP Event</a:t>
            </a:r>
          </a:p>
          <a:p>
            <a:pPr lvl="2"/>
            <a:r>
              <a:rPr lang="en-US" sz="1600" dirty="0" smtClean="0"/>
              <a:t>950 MW of generation ramp down</a:t>
            </a:r>
          </a:p>
          <a:p>
            <a:pPr lvl="2"/>
            <a:r>
              <a:rPr lang="en-US" sz="1600" dirty="0" smtClean="0"/>
              <a:t>Less than 59.91 Hz for 3 minutes</a:t>
            </a:r>
          </a:p>
          <a:p>
            <a:pPr lvl="1"/>
            <a:r>
              <a:rPr lang="en-US" sz="2000" dirty="0" smtClean="0"/>
              <a:t>September 26, 2018</a:t>
            </a:r>
          </a:p>
          <a:p>
            <a:pPr lvl="2"/>
            <a:r>
              <a:rPr lang="en-US" sz="1600" dirty="0" smtClean="0"/>
              <a:t>Unit trip at 13:54:03</a:t>
            </a:r>
          </a:p>
          <a:p>
            <a:pPr lvl="2"/>
            <a:r>
              <a:rPr lang="en-US" sz="1600" dirty="0" smtClean="0"/>
              <a:t>Loss </a:t>
            </a:r>
            <a:r>
              <a:rPr lang="en-US" sz="1600" dirty="0" smtClean="0"/>
              <a:t>of 1006 MW</a:t>
            </a:r>
          </a:p>
          <a:p>
            <a:pPr lvl="2"/>
            <a:r>
              <a:rPr lang="en-US" sz="1600" dirty="0" smtClean="0"/>
              <a:t>Less than 59.91 Hz for 3 minutes</a:t>
            </a:r>
          </a:p>
          <a:p>
            <a:pPr lvl="1"/>
            <a:r>
              <a:rPr lang="en-US" sz="2000" dirty="0" smtClean="0"/>
              <a:t>September 28, 2018</a:t>
            </a:r>
          </a:p>
          <a:p>
            <a:pPr lvl="2"/>
            <a:r>
              <a:rPr lang="en-US" sz="1600" dirty="0" smtClean="0"/>
              <a:t>Unit trip at 12:00:14</a:t>
            </a:r>
          </a:p>
          <a:p>
            <a:pPr lvl="2"/>
            <a:r>
              <a:rPr lang="en-US" sz="1600" dirty="0" smtClean="0"/>
              <a:t>Loss </a:t>
            </a:r>
            <a:r>
              <a:rPr lang="en-US" sz="1600" dirty="0" smtClean="0"/>
              <a:t>of 837 MW</a:t>
            </a:r>
          </a:p>
          <a:p>
            <a:pPr lvl="2"/>
            <a:r>
              <a:rPr lang="en-US" sz="1600" dirty="0" smtClean="0"/>
              <a:t>Less than 59.91 Hz for 1 minute</a:t>
            </a:r>
          </a:p>
          <a:p>
            <a:pPr lvl="2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5702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September-18 CPS1 (%): </a:t>
            </a:r>
            <a:r>
              <a:rPr lang="en-US" dirty="0"/>
              <a:t>174.40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176.01%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c34af464-7aa1-4edd-9be4-83dffc1cb9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22824</TotalTime>
  <Words>839</Words>
  <Application>Microsoft Office PowerPoint</Application>
  <PresentationFormat>On-screen Show (4:3)</PresentationFormat>
  <Paragraphs>309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September 2018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345</cp:revision>
  <cp:lastPrinted>2016-01-21T20:53:15Z</cp:lastPrinted>
  <dcterms:created xsi:type="dcterms:W3CDTF">2016-01-21T15:20:31Z</dcterms:created>
  <dcterms:modified xsi:type="dcterms:W3CDTF">2018-10-12T18:15:13Z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