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32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24" autoAdjust="0"/>
    <p:restoredTop sz="74047" autoAdjust="0"/>
  </p:normalViewPr>
  <p:slideViewPr>
    <p:cSldViewPr showGuides="1">
      <p:cViewPr varScale="1">
        <p:scale>
          <a:sx n="51" d="100"/>
          <a:sy n="51" d="100"/>
        </p:scale>
        <p:origin x="190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6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3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5235" y="6540542"/>
            <a:ext cx="70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0FCC7E3-021B-47DF-A1B2-17EE18AFD701}" type="slidenum">
              <a:rPr lang="en-US" sz="1200" b="0" smtClean="0">
                <a:solidFill>
                  <a:schemeClr val="tx2"/>
                </a:solidFill>
              </a:rPr>
              <a:pPr algn="r"/>
              <a:t>‹#›</a:t>
            </a:fld>
            <a:endParaRPr lang="en-US" sz="12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209800"/>
            <a:ext cx="564603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DAM PTP Obligation with Link to Option Example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Jian Chen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Supervisor, Market Validation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RENA Workshop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October 12, </a:t>
            </a:r>
            <a:r>
              <a:rPr lang="en-US" dirty="0">
                <a:solidFill>
                  <a:schemeClr val="tx2"/>
                </a:solidFill>
              </a:rPr>
              <a:t>2018</a:t>
            </a:r>
          </a:p>
          <a:p>
            <a:endParaRPr lang="en-US" sz="28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Example 2: Impact of PTP w/Links to Options on RENA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938587" y="2354849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</a:rPr>
              <a:t>…..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5960" y="4031935"/>
            <a:ext cx="50998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DAM awards: 100MW PTP Obligation w/Links to Options from RN_A to LZ_B, and 200MW PTP Obligation from HB_A to RN_A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RT:  RT constraint is binding on the line. The price separation from RN_A to LZ_B is $100, and from RN_A to HB_A is $100.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67350" y="4128150"/>
            <a:ext cx="4819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Result: </a:t>
            </a:r>
          </a:p>
          <a:p>
            <a:r>
              <a:rPr lang="en-US" dirty="0">
                <a:solidFill>
                  <a:schemeClr val="tx2"/>
                </a:solidFill>
              </a:rPr>
              <a:t>PTP value in RT:            </a:t>
            </a:r>
            <a:r>
              <a:rPr lang="en-US" dirty="0" smtClean="0">
                <a:solidFill>
                  <a:schemeClr val="tx2"/>
                </a:solidFill>
              </a:rPr>
              <a:t> 200</a:t>
            </a:r>
            <a:r>
              <a:rPr lang="en-US" dirty="0">
                <a:solidFill>
                  <a:schemeClr val="tx2"/>
                </a:solidFill>
              </a:rPr>
              <a:t>*$100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PTP OPT Value in RT:        0*$100</a:t>
            </a:r>
            <a:r>
              <a:rPr lang="en-US" dirty="0" smtClean="0"/>
              <a:t>  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RT Congestion Rent:      100*$100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586160" y="5328479"/>
            <a:ext cx="3519740" cy="13778"/>
          </a:xfrm>
          <a:prstGeom prst="line">
            <a:avLst/>
          </a:prstGeom>
          <a:ln w="158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51308" y="5403925"/>
            <a:ext cx="3676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RENA:                               $10,000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905000" y="1219200"/>
            <a:ext cx="5486400" cy="2667000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3531268" y="2389333"/>
            <a:ext cx="1905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531268" y="2389333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902618" y="2842522"/>
            <a:ext cx="9144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59818" y="2842522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Isosceles Triangle 31"/>
          <p:cNvSpPr/>
          <p:nvPr/>
        </p:nvSpPr>
        <p:spPr>
          <a:xfrm rot="10800000">
            <a:off x="3188368" y="3208440"/>
            <a:ext cx="342900" cy="304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3359818" y="1699608"/>
            <a:ext cx="0" cy="115808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3817018" y="2263481"/>
            <a:ext cx="1371600" cy="25915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137109" y="2042930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HB_A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578893" y="3168535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LD1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 flipH="1" flipV="1">
            <a:off x="3074069" y="2389333"/>
            <a:ext cx="1" cy="45318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674018" y="2389333"/>
            <a:ext cx="40005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2152650" y="2155960"/>
            <a:ext cx="533400" cy="4667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700211" y="1961405"/>
            <a:ext cx="18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Limit: 100 MVA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100513" y="2867637"/>
            <a:ext cx="134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SF: -100%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2" name="Multiply 41"/>
          <p:cNvSpPr/>
          <p:nvPr/>
        </p:nvSpPr>
        <p:spPr>
          <a:xfrm>
            <a:off x="3169318" y="1907464"/>
            <a:ext cx="381000" cy="384302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Arrow 42"/>
          <p:cNvSpPr/>
          <p:nvPr/>
        </p:nvSpPr>
        <p:spPr>
          <a:xfrm rot="10800000">
            <a:off x="3905250" y="1746190"/>
            <a:ext cx="1283368" cy="2144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581900" y="1404100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LZ_B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751849" y="2629702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RN_A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1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30179</TotalTime>
  <Words>130</Words>
  <Application>Microsoft Office PowerPoint</Application>
  <PresentationFormat>On-screen Show (4:3)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1_Custom Design</vt:lpstr>
      <vt:lpstr>Office Theme</vt:lpstr>
      <vt:lpstr>Custom Design</vt:lpstr>
      <vt:lpstr>PowerPoint Presentation</vt:lpstr>
      <vt:lpstr>Example 2: Impact of PTP w/Links to Options on RENA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Dave Maggio</cp:lastModifiedBy>
  <cp:revision>431</cp:revision>
  <cp:lastPrinted>2016-01-21T20:53:15Z</cp:lastPrinted>
  <dcterms:created xsi:type="dcterms:W3CDTF">2016-01-21T15:20:31Z</dcterms:created>
  <dcterms:modified xsi:type="dcterms:W3CDTF">2018-10-12T16:23:22Z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