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3"/>
  </p:notesMasterIdLst>
  <p:handoutMasterIdLst>
    <p:handoutMasterId r:id="rId14"/>
  </p:handoutMasterIdLst>
  <p:sldIdLst>
    <p:sldId id="260" r:id="rId7"/>
    <p:sldId id="257" r:id="rId8"/>
    <p:sldId id="286" r:id="rId9"/>
    <p:sldId id="321" r:id="rId10"/>
    <p:sldId id="320" r:id="rId11"/>
    <p:sldId id="322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39D5121-C02C-4CA8-82B4-5B2E8134B4C7}">
          <p14:sldIdLst>
            <p14:sldId id="260"/>
            <p14:sldId id="257"/>
            <p14:sldId id="286"/>
            <p14:sldId id="321"/>
          </p14:sldIdLst>
        </p14:section>
        <p14:section name="Untitled Section" id="{9C8AAA46-D19D-4A80-B088-EE3F869F029F}">
          <p14:sldIdLst>
            <p14:sldId id="320"/>
            <p14:sldId id="32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27" d="100"/>
          <a:sy n="127" d="100"/>
        </p:scale>
        <p:origin x="1164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889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1492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6076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429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 bwMode="auto">
          <a:xfrm>
            <a:off x="3505200" y="2286000"/>
            <a:ext cx="56388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9pPr>
          </a:lstStyle>
          <a:p>
            <a:r>
              <a:rPr lang="en-US" sz="1800" dirty="0" smtClean="0">
                <a:solidFill>
                  <a:schemeClr val="tx1"/>
                </a:solidFill>
              </a:rPr>
              <a:t>Generation </a:t>
            </a:r>
            <a:r>
              <a:rPr lang="en-US" sz="1800" dirty="0">
                <a:solidFill>
                  <a:schemeClr val="tx1"/>
                </a:solidFill>
              </a:rPr>
              <a:t>Resource Energy and Regulation Deployment </a:t>
            </a:r>
            <a:r>
              <a:rPr lang="en-US" sz="1800" dirty="0" smtClean="0">
                <a:solidFill>
                  <a:schemeClr val="tx1"/>
                </a:solidFill>
              </a:rPr>
              <a:t>Performance Report for </a:t>
            </a:r>
            <a:r>
              <a:rPr lang="en-US" sz="1800" dirty="0" smtClean="0">
                <a:solidFill>
                  <a:schemeClr val="tx1"/>
                </a:solidFill>
              </a:rPr>
              <a:t>September 2018</a:t>
            </a:r>
            <a:endParaRPr lang="en-US" sz="1800" dirty="0">
              <a:solidFill>
                <a:schemeClr val="tx1"/>
              </a:solidFill>
            </a:endParaRPr>
          </a:p>
          <a:p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altLang="en-US" dirty="0" smtClean="0"/>
              <a:t>Non-IRR </a:t>
            </a:r>
            <a:r>
              <a:rPr lang="en-US" altLang="en-US" dirty="0"/>
              <a:t>GREDP &lt; 85</a:t>
            </a:r>
            <a:r>
              <a:rPr lang="en-US" altLang="en-US" dirty="0" smtClean="0"/>
              <a:t>%</a:t>
            </a:r>
            <a:r>
              <a:rPr lang="en-US" dirty="0"/>
              <a:t> – </a:t>
            </a:r>
            <a:r>
              <a:rPr lang="en-US" altLang="en-US" dirty="0" smtClean="0"/>
              <a:t>September </a:t>
            </a:r>
            <a:r>
              <a:rPr lang="en-US" altLang="en-US" dirty="0" smtClean="0"/>
              <a:t>2018</a:t>
            </a:r>
            <a:r>
              <a:rPr lang="en-US" altLang="en-US" dirty="0"/>
              <a:t/>
            </a:r>
            <a:br>
              <a:rPr lang="en-US" altLang="en-US" dirty="0"/>
            </a:br>
            <a:endParaRPr lang="en-US" dirty="0"/>
          </a:p>
        </p:txBody>
      </p:sp>
      <p:graphicFrame>
        <p:nvGraphicFramePr>
          <p:cNvPr id="11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38129"/>
              </p:ext>
            </p:extLst>
          </p:nvPr>
        </p:nvGraphicFramePr>
        <p:xfrm>
          <a:off x="533400" y="1066800"/>
          <a:ext cx="8153399" cy="1057935"/>
        </p:xfrm>
        <a:graphic>
          <a:graphicData uri="http://schemas.openxmlformats.org/drawingml/2006/table">
            <a:tbl>
              <a:tblPr/>
              <a:tblGrid>
                <a:gridCol w="1295400"/>
                <a:gridCol w="1676400"/>
                <a:gridCol w="1828800"/>
                <a:gridCol w="1828800"/>
                <a:gridCol w="1523999"/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Unit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</a:t>
                      </a:r>
                    </a:p>
                    <a:p>
                      <a:pPr algn="ctr" fontAlgn="t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(ATG - </a:t>
                      </a:r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MW)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Unit 303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80.65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altLang="en-US" dirty="0"/>
              <a:t>IRR </a:t>
            </a:r>
            <a:r>
              <a:rPr lang="en-US" altLang="en-US" dirty="0" smtClean="0"/>
              <a:t>Summary</a:t>
            </a:r>
            <a:r>
              <a:rPr lang="en-US" dirty="0"/>
              <a:t> </a:t>
            </a:r>
            <a:r>
              <a:rPr lang="en-US" dirty="0" smtClean="0"/>
              <a:t>–</a:t>
            </a:r>
            <a:r>
              <a:rPr lang="en-US" altLang="en-US" dirty="0" smtClean="0"/>
              <a:t> </a:t>
            </a:r>
            <a:r>
              <a:rPr lang="en-US" altLang="en-US" dirty="0" smtClean="0"/>
              <a:t>September </a:t>
            </a:r>
            <a:r>
              <a:rPr lang="en-US" altLang="en-US" dirty="0" smtClean="0"/>
              <a:t>2018</a:t>
            </a:r>
            <a:endParaRPr lang="en-US" dirty="0"/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1926930"/>
              </p:ext>
            </p:extLst>
          </p:nvPr>
        </p:nvGraphicFramePr>
        <p:xfrm>
          <a:off x="304800" y="960755"/>
          <a:ext cx="8534400" cy="32550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200"/>
                <a:gridCol w="1905000"/>
                <a:gridCol w="2133600"/>
                <a:gridCol w="2133600"/>
              </a:tblGrid>
              <a:tr h="370840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IRR</a:t>
                      </a:r>
                      <a:endParaRPr lang="en-US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Fleet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 95</a:t>
                      </a:r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&gt; 100 INT, &lt; 95%</a:t>
                      </a:r>
                      <a:endParaRPr lang="en-US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531" marR="6531" marT="9526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Average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(%)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80.22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63.48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91.00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Median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(%)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96.12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75.81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93.03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Average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MW Error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2.66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Median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MW Error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2.87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13,535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6,518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5,430</a:t>
                      </a:r>
                    </a:p>
                  </a:txBody>
                  <a:tcPr marL="9525" marR="9525" marT="9525" marB="0" anchor="ctr"/>
                </a:tc>
              </a:tr>
              <a:tr h="4718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Intervals Scored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</a:tr>
              <a:tr h="4521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 Average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73.96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118.51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543.00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0273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dirty="0"/>
              <a:t>IRR &lt; 95%, </a:t>
            </a:r>
            <a:r>
              <a:rPr lang="en-US" dirty="0" smtClean="0"/>
              <a:t>≥ </a:t>
            </a:r>
            <a:r>
              <a:rPr lang="en-US" dirty="0"/>
              <a:t>100 Scored Intervals – </a:t>
            </a:r>
            <a:r>
              <a:rPr lang="en-US" dirty="0" smtClean="0"/>
              <a:t>September </a:t>
            </a:r>
            <a:r>
              <a:rPr lang="en-US" dirty="0" smtClean="0"/>
              <a:t>2018</a:t>
            </a:r>
            <a:endParaRPr lang="en-US" dirty="0"/>
          </a:p>
        </p:txBody>
      </p:sp>
      <p:graphicFrame>
        <p:nvGraphicFramePr>
          <p:cNvPr id="11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8100830"/>
              </p:ext>
            </p:extLst>
          </p:nvPr>
        </p:nvGraphicFramePr>
        <p:xfrm>
          <a:off x="400522" y="1219200"/>
          <a:ext cx="8153399" cy="4330950"/>
        </p:xfrm>
        <a:graphic>
          <a:graphicData uri="http://schemas.openxmlformats.org/drawingml/2006/table">
            <a:tbl>
              <a:tblPr/>
              <a:tblGrid>
                <a:gridCol w="1295400"/>
                <a:gridCol w="1676400"/>
                <a:gridCol w="1828800"/>
                <a:gridCol w="1828800"/>
                <a:gridCol w="1523999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Unit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Intervals Passed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Intervals Scored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6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Std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</a:p>
                    <a:p>
                      <a:pPr marL="0" algn="ctr" defTabSz="914400" rtl="0" eaLnBrk="1" fontAlgn="t" latinLnBrk="0" hangingPunct="1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(ATG - </a:t>
                      </a:r>
                      <a:r>
                        <a:rPr lang="en-US" sz="16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</a:t>
                      </a: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MW)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GREDP Monthly Score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1,826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1,927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94.76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1,825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1,927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94.71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92.88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85.16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1.79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93.17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91.16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0.84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94.53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89.80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94.84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1.43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79.05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409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dirty="0"/>
              <a:t>IRR ≥ 95%, ≥ 100 Scored Intervals – </a:t>
            </a:r>
            <a:r>
              <a:rPr lang="en-US" dirty="0" smtClean="0"/>
              <a:t>September </a:t>
            </a:r>
            <a:r>
              <a:rPr lang="en-US" dirty="0" smtClean="0"/>
              <a:t>2018</a:t>
            </a:r>
            <a:endParaRPr lang="en-US" dirty="0"/>
          </a:p>
        </p:txBody>
      </p:sp>
      <p:graphicFrame>
        <p:nvGraphicFramePr>
          <p:cNvPr id="11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4660164"/>
              </p:ext>
            </p:extLst>
          </p:nvPr>
        </p:nvGraphicFramePr>
        <p:xfrm>
          <a:off x="457201" y="1143000"/>
          <a:ext cx="8153399" cy="5075220"/>
        </p:xfrm>
        <a:graphic>
          <a:graphicData uri="http://schemas.openxmlformats.org/drawingml/2006/table">
            <a:tbl>
              <a:tblPr/>
              <a:tblGrid>
                <a:gridCol w="1295400"/>
                <a:gridCol w="1676400"/>
                <a:gridCol w="1828800"/>
                <a:gridCol w="1828800"/>
                <a:gridCol w="1523999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Unit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Intervals Passed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Intervals Scored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6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Std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</a:p>
                    <a:p>
                      <a:pPr marL="0" algn="ctr" defTabSz="914400" rtl="0" eaLnBrk="1" fontAlgn="t" latinLnBrk="0" hangingPunct="1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(ATG - </a:t>
                      </a:r>
                      <a:r>
                        <a:rPr lang="en-US" sz="16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</a:t>
                      </a: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MW)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GREDP Monthly Score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1,391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1,401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0.98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1.45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6410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dirty="0"/>
              <a:t>IRR ≥ 95%, ≥ 100 Scored Intervals – </a:t>
            </a:r>
            <a:r>
              <a:rPr lang="en-US" dirty="0" smtClean="0"/>
              <a:t>September </a:t>
            </a:r>
            <a:r>
              <a:rPr lang="en-US" dirty="0" smtClean="0"/>
              <a:t>2018</a:t>
            </a:r>
            <a:endParaRPr lang="en-US" dirty="0"/>
          </a:p>
        </p:txBody>
      </p:sp>
      <p:graphicFrame>
        <p:nvGraphicFramePr>
          <p:cNvPr id="11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9192237"/>
              </p:ext>
            </p:extLst>
          </p:nvPr>
        </p:nvGraphicFramePr>
        <p:xfrm>
          <a:off x="457201" y="1143000"/>
          <a:ext cx="8153399" cy="3214545"/>
        </p:xfrm>
        <a:graphic>
          <a:graphicData uri="http://schemas.openxmlformats.org/drawingml/2006/table">
            <a:tbl>
              <a:tblPr/>
              <a:tblGrid>
                <a:gridCol w="1295400"/>
                <a:gridCol w="1676400"/>
                <a:gridCol w="1828800"/>
                <a:gridCol w="1828800"/>
                <a:gridCol w="1523999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Unit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Intervals Passed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Intervals Scored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6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Std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</a:p>
                    <a:p>
                      <a:pPr marL="0" algn="ctr" defTabSz="914400" rtl="0" eaLnBrk="1" fontAlgn="t" latinLnBrk="0" hangingPunct="1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(ATG - </a:t>
                      </a:r>
                      <a:r>
                        <a:rPr lang="en-US" sz="16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</a:t>
                      </a: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MW)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GREDP Monthly Score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95.00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0.64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1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044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22C17BBED2EF4E802F4F21A1D28B33" ma:contentTypeVersion="0" ma:contentTypeDescription="Create a new document." ma:contentTypeScope="" ma:versionID="936f69d55887432f79aa97b01e37f6cf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purl.org/dc/elements/1.1/"/>
    <ds:schemaRef ds:uri="http://purl.org/dc/terms/"/>
    <ds:schemaRef ds:uri="c34af464-7aa1-4edd-9be4-83dffc1cb926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7705C90-F609-4734-81D7-AC0A1DEA56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3773</TotalTime>
  <Words>377</Words>
  <Application>Microsoft Office PowerPoint</Application>
  <PresentationFormat>On-screen Show (4:3)</PresentationFormat>
  <Paragraphs>222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Andale WT</vt:lpstr>
      <vt:lpstr>Arial</vt:lpstr>
      <vt:lpstr>Calibri</vt:lpstr>
      <vt:lpstr>Tahoma</vt:lpstr>
      <vt:lpstr>1_Custom Design</vt:lpstr>
      <vt:lpstr>Office Theme</vt:lpstr>
      <vt:lpstr>Custom Design</vt:lpstr>
      <vt:lpstr>PowerPoint Presentation</vt:lpstr>
      <vt:lpstr>Non-IRR GREDP &lt; 85% – September 2018 </vt:lpstr>
      <vt:lpstr>IRR Summary – September 2018</vt:lpstr>
      <vt:lpstr>IRR &lt; 95%, ≥ 100 Scored Intervals – September 2018</vt:lpstr>
      <vt:lpstr>IRR ≥ 95%, ≥ 100 Scored Intervals – September 2018</vt:lpstr>
      <vt:lpstr>IRR ≥ 95%, ≥ 100 Scored Intervals – September 2018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Sanchez, Daniel</cp:lastModifiedBy>
  <cp:revision>228</cp:revision>
  <cp:lastPrinted>2016-01-21T20:53:15Z</cp:lastPrinted>
  <dcterms:created xsi:type="dcterms:W3CDTF">2016-01-21T15:20:31Z</dcterms:created>
  <dcterms:modified xsi:type="dcterms:W3CDTF">2018-10-01T18:11:51Z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0x0101001D22C17BBED2EF4E802F4F21A1D28B33</vt:lpwstr>
  </property>
</Properties>
</file>