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2" r:id="rId8"/>
    <p:sldId id="325" r:id="rId9"/>
    <p:sldId id="326" r:id="rId10"/>
    <p:sldId id="329" r:id="rId11"/>
    <p:sldId id="32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Giarratano" initials="AMG" lastIdx="4" clrIdx="0">
    <p:extLst>
      <p:ext uri="{19B8F6BF-5375-455C-9EA6-DF929625EA0E}">
        <p15:presenceInfo xmlns:p15="http://schemas.microsoft.com/office/powerpoint/2012/main" userId="Alex Giarrat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00AEC7"/>
    <a:srgbClr val="00C7AE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86451" autoAdjust="0"/>
  </p:normalViewPr>
  <p:slideViewPr>
    <p:cSldViewPr showGuides="1">
      <p:cViewPr varScale="1">
        <p:scale>
          <a:sx n="90" d="100"/>
          <a:sy n="90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8/9/24/162077-QM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676400"/>
            <a:ext cx="502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 - Proposal </a:t>
            </a:r>
            <a:r>
              <a:rPr lang="en-US" sz="2400" b="1" dirty="0"/>
              <a:t>for Change to Ramp Rate Calculation in Resource Limit Calculator </a:t>
            </a:r>
            <a:endParaRPr lang="en-US" sz="2400" b="1" dirty="0" smtClean="0"/>
          </a:p>
          <a:p>
            <a:r>
              <a:rPr lang="en-US" b="1" dirty="0" smtClean="0"/>
              <a:t>QMWG</a:t>
            </a:r>
          </a:p>
          <a:p>
            <a:endParaRPr lang="en-US" dirty="0"/>
          </a:p>
          <a:p>
            <a:r>
              <a:rPr lang="en-US" dirty="0" smtClean="0"/>
              <a:t>Sean Chang, P.E.</a:t>
            </a:r>
          </a:p>
          <a:p>
            <a:r>
              <a:rPr lang="en-US" dirty="0" smtClean="0"/>
              <a:t>Market Analysis</a:t>
            </a:r>
          </a:p>
          <a:p>
            <a:endParaRPr lang="en-US" dirty="0" smtClean="0"/>
          </a:p>
          <a:p>
            <a:r>
              <a:rPr lang="en-US" dirty="0" smtClean="0"/>
              <a:t>Alex Giarratano</a:t>
            </a:r>
            <a:endParaRPr lang="en-US" dirty="0"/>
          </a:p>
          <a:p>
            <a:r>
              <a:rPr lang="en-US" dirty="0" smtClean="0"/>
              <a:t>Operations Analysis</a:t>
            </a:r>
          </a:p>
          <a:p>
            <a:endParaRPr lang="en-US" dirty="0" smtClean="0"/>
          </a:p>
          <a:p>
            <a:r>
              <a:rPr lang="en-US" dirty="0" smtClean="0"/>
              <a:t>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090317"/>
          </a:xfrm>
        </p:spPr>
        <p:txBody>
          <a:bodyPr/>
          <a:lstStyle/>
          <a:p>
            <a:r>
              <a:rPr lang="en-US" sz="2400" dirty="0" smtClean="0"/>
              <a:t>At 5/2/2018 WMS, ERCOT presented a situation where operators performed a manual high dispatch limit (HDL) override due to a resource getting expected generation above high sustained limit (HSL)</a:t>
            </a:r>
          </a:p>
          <a:p>
            <a:r>
              <a:rPr lang="en-US" sz="2400" dirty="0" smtClean="0"/>
              <a:t>At 6/4/2018 QMWG, ERCOT gave a tutorial on how this can happen due to a combination of static ramp sharing and regulation deployment</a:t>
            </a:r>
          </a:p>
          <a:p>
            <a:r>
              <a:rPr lang="en-US" sz="2400" dirty="0" smtClean="0"/>
              <a:t>ERCOT proposed a dynamic ramp rate calculation at the 6/4/2018 QMWG and is bringing back analysis today</a:t>
            </a:r>
          </a:p>
          <a:p>
            <a:r>
              <a:rPr lang="en-US" sz="2400" dirty="0" smtClean="0"/>
              <a:t>ERCOT presented analysis on impacts of dynamic ramp rate calculation at 9/24/2018 QMWG </a:t>
            </a:r>
          </a:p>
        </p:txBody>
      </p:sp>
    </p:spTree>
    <p:extLst>
      <p:ext uri="{BB962C8B-B14F-4D97-AF65-F5344CB8AC3E}">
        <p14:creationId xmlns:p14="http://schemas.microsoft.com/office/powerpoint/2010/main" val="19920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747" y="1421368"/>
            <a:ext cx="1828800" cy="4375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87240" y="12367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HSL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220747" y="4849474"/>
            <a:ext cx="1828800" cy="9475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06476" y="466480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SL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928320" y="1415534"/>
          <a:ext cx="28054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548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Telemetered Values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Sustainable</a:t>
                      </a:r>
                      <a:r>
                        <a:rPr lang="en-US" sz="1100" b="0" baseline="0" dirty="0" smtClean="0"/>
                        <a:t> Limit (HSL)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Low Sustainable Limit (LSL)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smtClean="0"/>
                        <a:t>Power</a:t>
                      </a:r>
                      <a:r>
                        <a:rPr lang="en-US" sz="1100" b="0" baseline="0" smtClean="0"/>
                        <a:t> Output (MW)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smtClean="0"/>
                        <a:t>Normal</a:t>
                      </a:r>
                      <a:r>
                        <a:rPr lang="en-US" sz="1100" b="0" baseline="0" smtClean="0"/>
                        <a:t> Up Ramp Rate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Normal</a:t>
                      </a:r>
                      <a:r>
                        <a:rPr lang="en-US" sz="1100" b="0" baseline="0" dirty="0" smtClean="0"/>
                        <a:t> Down Ramp Rate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928320" y="3214747"/>
          <a:ext cx="280548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548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Calculated Values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smtClean="0"/>
                        <a:t>High Ancillary Service Limit (HASL)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smtClean="0"/>
                        <a:t>Low Ancillary Service Limit</a:t>
                      </a:r>
                      <a:r>
                        <a:rPr lang="en-US" sz="1100" b="0" baseline="0" smtClean="0"/>
                        <a:t> (</a:t>
                      </a:r>
                      <a:r>
                        <a:rPr lang="en-US" sz="1100" b="0" smtClean="0"/>
                        <a:t>LASL)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Up Ramp Rate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Down</a:t>
                      </a:r>
                      <a:r>
                        <a:rPr lang="en-US" sz="1100" b="0" baseline="0" dirty="0" smtClean="0"/>
                        <a:t> Ramp Rate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smtClean="0"/>
                        <a:t>High Dispatch Limit (HDL)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Low Dispatch Limit (LDL)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928320" y="5273040"/>
          <a:ext cx="28054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548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Output Values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Base</a:t>
                      </a:r>
                      <a:r>
                        <a:rPr lang="en-US" sz="1100" b="0" baseline="0" dirty="0" smtClean="0"/>
                        <a:t> Point (BP)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5220747" y="1421366"/>
            <a:ext cx="1828800" cy="65353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20747" y="4273034"/>
            <a:ext cx="1828800" cy="576439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49547" y="188171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49547" y="40883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ASL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16094" y="299834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MW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220747" y="3206234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>
            <a:off x="7487904" y="2940698"/>
            <a:ext cx="6980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213328" y="30215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</a:t>
            </a:r>
            <a:endParaRPr lang="en-US" dirty="0"/>
          </a:p>
        </p:txBody>
      </p:sp>
      <p:sp>
        <p:nvSpPr>
          <p:cNvPr id="26" name="Right Triangle 25"/>
          <p:cNvSpPr/>
          <p:nvPr/>
        </p:nvSpPr>
        <p:spPr>
          <a:xfrm flipH="1">
            <a:off x="5230365" y="2819400"/>
            <a:ext cx="1809564" cy="363974"/>
          </a:xfrm>
          <a:prstGeom prst="rt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flipH="1" flipV="1">
            <a:off x="5220747" y="3222356"/>
            <a:ext cx="1819182" cy="374125"/>
          </a:xfrm>
          <a:prstGeom prst="rt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00352" y="26116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HDL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090435" y="342138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LDL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230365" y="2810877"/>
            <a:ext cx="180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22208" y="3613666"/>
            <a:ext cx="180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1000" y="869747"/>
            <a:ext cx="6827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This slide is the same as the tutorial from the 6/4/2018 QMWG slide deck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43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76907" y="1415534"/>
            <a:ext cx="1828800" cy="424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76907" y="1421366"/>
            <a:ext cx="1828800" cy="2127768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8867" y="33644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450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Current: 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 MW REGUP, </a:t>
            </a:r>
            <a:r>
              <a:rPr lang="en-US" dirty="0" smtClean="0">
                <a:solidFill>
                  <a:srgbClr val="FF0000"/>
                </a:solidFill>
              </a:rPr>
              <a:t>450</a:t>
            </a:r>
            <a:r>
              <a:rPr lang="en-US" dirty="0" smtClean="0"/>
              <a:t> </a:t>
            </a:r>
            <a:r>
              <a:rPr lang="en-US" dirty="0"/>
              <a:t>MW SCED 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04800" y="1415534"/>
          <a:ext cx="3429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Input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Sustainable</a:t>
                      </a:r>
                      <a:r>
                        <a:rPr lang="en-US" sz="1100" b="0" baseline="0" dirty="0" smtClean="0"/>
                        <a:t> Limit (HSL)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Power</a:t>
                      </a:r>
                      <a:r>
                        <a:rPr lang="en-US" sz="1100" b="0" baseline="0" dirty="0" smtClean="0"/>
                        <a:t> Output (MW)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480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Normal</a:t>
                      </a:r>
                      <a:r>
                        <a:rPr lang="en-US" sz="1100" b="0" baseline="0" dirty="0" smtClean="0"/>
                        <a:t> Up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Normal Down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REG UP Responsibility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REG</a:t>
                      </a:r>
                      <a:r>
                        <a:rPr lang="en-US" sz="1100" b="0" baseline="0" dirty="0" smtClean="0"/>
                        <a:t> DN Responsibility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325062"/>
              </p:ext>
            </p:extLst>
          </p:nvPr>
        </p:nvGraphicFramePr>
        <p:xfrm>
          <a:off x="304800" y="3408191"/>
          <a:ext cx="3429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Calculated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Ancillary Service Limit (HASL)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450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Up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15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Down</a:t>
                      </a:r>
                      <a:r>
                        <a:rPr lang="en-US" sz="1100" b="0" baseline="0" dirty="0" smtClean="0"/>
                        <a:t>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15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Dispatch Limit (HDL)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465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Low Dispatch Limit (LDL)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465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54708"/>
              </p:ext>
            </p:extLst>
          </p:nvPr>
        </p:nvGraphicFramePr>
        <p:xfrm>
          <a:off x="309134" y="5141768"/>
          <a:ext cx="3429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Output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Possible Base</a:t>
                      </a:r>
                      <a:r>
                        <a:rPr lang="en-US" sz="1100" b="0" baseline="0" dirty="0" smtClean="0"/>
                        <a:t> Point (BP)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465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96740" y="12443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7494" y="19507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76907" y="2133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7396654" y="2423160"/>
            <a:ext cx="6980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44938" y="24887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465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985988" y="2667000"/>
            <a:ext cx="180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16487" y="24841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5839875"/>
            <a:ext cx="8589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If over 35 MW of regulation up is deployed in the next 5 minutes, expected generation &gt; HSL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58928" y="898215"/>
            <a:ext cx="8257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Resource’s HDL gets locked to LDL because it’s ramp rate can’t take it back below HASL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934200" y="1248592"/>
            <a:ext cx="990600" cy="10935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76907" y="2133600"/>
            <a:ext cx="1818645" cy="5334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2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Methodology with Reg. Up.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1" y="762000"/>
            <a:ext cx="8458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Current</a:t>
            </a:r>
          </a:p>
          <a:p>
            <a:r>
              <a:rPr lang="en-US" sz="2000" dirty="0" smtClean="0"/>
              <a:t>SCED </a:t>
            </a:r>
            <a:r>
              <a:rPr lang="en-US" sz="2000" dirty="0"/>
              <a:t>Down Ramp Rate =</a:t>
            </a:r>
          </a:p>
          <a:p>
            <a:r>
              <a:rPr lang="en-US" sz="2000" dirty="0"/>
              <a:t>	= Normal Down Ramp Rate – Regulation Down Responsibility / 7</a:t>
            </a:r>
          </a:p>
          <a:p>
            <a:endParaRPr lang="en-US" sz="2000" b="1" u="sng" dirty="0" smtClean="0"/>
          </a:p>
          <a:p>
            <a:r>
              <a:rPr lang="en-US" sz="2000" dirty="0" smtClean="0"/>
              <a:t>SCED Down Ramp Rate = 10 – 50 / 7 = 2.86 MW/min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b="1" u="sng" dirty="0" smtClean="0"/>
              <a:t>Proposed</a:t>
            </a:r>
            <a:endParaRPr lang="en-US" sz="2000" b="1" u="sng" dirty="0"/>
          </a:p>
          <a:p>
            <a:r>
              <a:rPr lang="en-US" sz="2000" dirty="0"/>
              <a:t>SCED Down Ramp Rate =</a:t>
            </a:r>
          </a:p>
          <a:p>
            <a:r>
              <a:rPr lang="en-US" sz="2000" dirty="0"/>
              <a:t>	= Normal Down Ramp Rate </a:t>
            </a:r>
          </a:p>
          <a:p>
            <a:r>
              <a:rPr lang="en-US" sz="2000" dirty="0"/>
              <a:t>		– </a:t>
            </a:r>
            <a:r>
              <a:rPr lang="en-US" sz="2000" dirty="0">
                <a:solidFill>
                  <a:srgbClr val="FF0000"/>
                </a:solidFill>
              </a:rPr>
              <a:t>[ (1 – Percentage of </a:t>
            </a:r>
            <a:r>
              <a:rPr lang="en-US" sz="2000" dirty="0" smtClean="0">
                <a:solidFill>
                  <a:srgbClr val="FF0000"/>
                </a:solidFill>
              </a:rPr>
              <a:t>Up </a:t>
            </a:r>
            <a:r>
              <a:rPr lang="en-US" sz="2000" dirty="0">
                <a:solidFill>
                  <a:srgbClr val="FF0000"/>
                </a:solidFill>
              </a:rPr>
              <a:t>Regulation Deployed )</a:t>
            </a:r>
          </a:p>
          <a:p>
            <a:r>
              <a:rPr lang="en-US" sz="2000" dirty="0"/>
              <a:t>		</a:t>
            </a:r>
            <a:r>
              <a:rPr lang="en-US" sz="2000" dirty="0">
                <a:solidFill>
                  <a:srgbClr val="FF0000"/>
                </a:solidFill>
              </a:rPr>
              <a:t>       *</a:t>
            </a:r>
            <a:r>
              <a:rPr lang="en-US" sz="2000" dirty="0"/>
              <a:t> Regulation Down Responsibility / 7 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SCED </a:t>
            </a:r>
            <a:r>
              <a:rPr lang="en-US" sz="2000" dirty="0"/>
              <a:t>Down Ramp Rate </a:t>
            </a:r>
            <a:r>
              <a:rPr lang="en-US" sz="2000" dirty="0" smtClean="0"/>
              <a:t>= 10 – [ (1 – 0.6) * 50 / 7 ] = 7.14 MW/min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200" dirty="0" smtClean="0"/>
              <a:t>See 9/24/2018 QMWG presentation for full proposed methodology and example: </a:t>
            </a:r>
            <a:r>
              <a:rPr lang="en-US" sz="1200" dirty="0" smtClean="0">
                <a:solidFill>
                  <a:srgbClr val="00AEC7"/>
                </a:solidFill>
                <a:hlinkClick r:id="rId3"/>
              </a:rPr>
              <a:t>http://www.ercot.com/calendar/2018/9/24/162077-QMWG</a:t>
            </a:r>
            <a:endParaRPr lang="en-US" sz="1200" dirty="0" smtClean="0">
              <a:solidFill>
                <a:srgbClr val="00AEC7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76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76907" y="1415534"/>
            <a:ext cx="1828800" cy="4244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76907" y="1421366"/>
            <a:ext cx="1828800" cy="2127768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8867" y="33644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Proposed: </a:t>
            </a:r>
            <a:r>
              <a:rPr lang="en-US" dirty="0">
                <a:solidFill>
                  <a:srgbClr val="FF0000"/>
                </a:solidFill>
              </a:rPr>
              <a:t>30</a:t>
            </a:r>
            <a:r>
              <a:rPr lang="en-US" dirty="0"/>
              <a:t> MW REGUP, </a:t>
            </a:r>
            <a:r>
              <a:rPr lang="en-US" dirty="0" smtClean="0">
                <a:solidFill>
                  <a:srgbClr val="FF0000"/>
                </a:solidFill>
              </a:rPr>
              <a:t>450</a:t>
            </a:r>
            <a:r>
              <a:rPr lang="en-US" dirty="0" smtClean="0"/>
              <a:t> </a:t>
            </a:r>
            <a:r>
              <a:rPr lang="en-US" dirty="0"/>
              <a:t>MW SCED 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04800" y="1415534"/>
          <a:ext cx="3429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Input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Sustainable</a:t>
                      </a:r>
                      <a:r>
                        <a:rPr lang="en-US" sz="1100" b="0" baseline="0" dirty="0" smtClean="0"/>
                        <a:t> Limit (HSL)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Power</a:t>
                      </a:r>
                      <a:r>
                        <a:rPr lang="en-US" sz="1100" b="0" baseline="0" dirty="0" smtClean="0"/>
                        <a:t> Output (MW)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480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Normal</a:t>
                      </a:r>
                      <a:r>
                        <a:rPr lang="en-US" sz="1100" b="0" baseline="0" dirty="0" smtClean="0"/>
                        <a:t> Up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Normal Down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REG UP Responsibility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REG</a:t>
                      </a:r>
                      <a:r>
                        <a:rPr lang="en-US" sz="1100" b="0" baseline="0" dirty="0" smtClean="0"/>
                        <a:t> DN Responsibility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50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947120"/>
              </p:ext>
            </p:extLst>
          </p:nvPr>
        </p:nvGraphicFramePr>
        <p:xfrm>
          <a:off x="304800" y="3408191"/>
          <a:ext cx="3429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Calculated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Ancillary Service Limit (HASL)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450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Up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15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SCED Down</a:t>
                      </a:r>
                      <a:r>
                        <a:rPr lang="en-US" sz="1100" b="0" baseline="0" dirty="0" smtClean="0"/>
                        <a:t> Ramp Rate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35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High Dispatch Limit (HDL)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450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Low Dispatch Limit (LDL)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890C58"/>
                          </a:solidFill>
                        </a:rPr>
                        <a:t>445</a:t>
                      </a:r>
                      <a:endParaRPr lang="en-US" sz="1100" b="1" dirty="0">
                        <a:solidFill>
                          <a:srgbClr val="890C5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84894"/>
              </p:ext>
            </p:extLst>
          </p:nvPr>
        </p:nvGraphicFramePr>
        <p:xfrm>
          <a:off x="309134" y="5141768"/>
          <a:ext cx="3429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76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Output Values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MW</a:t>
                      </a:r>
                      <a:endParaRPr lang="en-US" sz="11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Possible Base </a:t>
                      </a:r>
                      <a:r>
                        <a:rPr lang="en-US" sz="1100" b="0" baseline="0" dirty="0" smtClean="0"/>
                        <a:t>Point (BP)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445</a:t>
                      </a:r>
                      <a:r>
                        <a:rPr lang="en-US" sz="1100" b="0" baseline="0" dirty="0" smtClean="0"/>
                        <a:t>–450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96740" y="124432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500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7494" y="19507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76907" y="2133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08866" y="370153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445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4800" y="5839875"/>
            <a:ext cx="7904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From 9/24/2018 QMWG analysis, it is unlikely for regulation down to be fully deployed</a:t>
            </a:r>
            <a:endParaRPr lang="en-US" sz="1600" dirty="0"/>
          </a:p>
        </p:txBody>
      </p:sp>
      <p:sp>
        <p:nvSpPr>
          <p:cNvPr id="7" name="Freeform 6"/>
          <p:cNvSpPr/>
          <p:nvPr/>
        </p:nvSpPr>
        <p:spPr>
          <a:xfrm>
            <a:off x="4994694" y="2122097"/>
            <a:ext cx="1811013" cy="1802921"/>
          </a:xfrm>
          <a:custGeom>
            <a:avLst/>
            <a:gdLst>
              <a:gd name="connsiteX0" fmla="*/ 0 w 1828800"/>
              <a:gd name="connsiteY0" fmla="*/ 0 h 1777042"/>
              <a:gd name="connsiteX1" fmla="*/ 1828800 w 1828800"/>
              <a:gd name="connsiteY1" fmla="*/ 1414732 h 1777042"/>
              <a:gd name="connsiteX2" fmla="*/ 1828800 w 1828800"/>
              <a:gd name="connsiteY2" fmla="*/ 1777042 h 1777042"/>
              <a:gd name="connsiteX3" fmla="*/ 0 w 1828800"/>
              <a:gd name="connsiteY3" fmla="*/ 0 h 177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777042">
                <a:moveTo>
                  <a:pt x="0" y="0"/>
                </a:moveTo>
                <a:lnTo>
                  <a:pt x="1828800" y="1414732"/>
                </a:lnTo>
                <a:lnTo>
                  <a:pt x="1828800" y="17770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8305</TotalTime>
  <Words>476</Words>
  <Application>Microsoft Office PowerPoint</Application>
  <PresentationFormat>On-screen Show (4:3)</PresentationFormat>
  <Paragraphs>141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Terms and Definitions</vt:lpstr>
      <vt:lpstr>Current: 30 MW REGUP, 450 MW SCED BP</vt:lpstr>
      <vt:lpstr>Proposed Methodology with Reg. Up. Example</vt:lpstr>
      <vt:lpstr>Proposed: 30 MW REGUP, 450 MW SCED BP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277</cp:revision>
  <cp:lastPrinted>2016-01-21T20:53:15Z</cp:lastPrinted>
  <dcterms:created xsi:type="dcterms:W3CDTF">2016-01-21T15:20:31Z</dcterms:created>
  <dcterms:modified xsi:type="dcterms:W3CDTF">2018-10-11T15:39:25Z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