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7"/>
  </p:notesMasterIdLst>
  <p:sldIdLst>
    <p:sldId id="256" r:id="rId2"/>
    <p:sldId id="270" r:id="rId3"/>
    <p:sldId id="271" r:id="rId4"/>
    <p:sldId id="272"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p:scale>
          <a:sx n="100" d="100"/>
          <a:sy n="100" d="100"/>
        </p:scale>
        <p:origin x="-298" y="141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2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1568B-5DA3-4B11-86A2-B350F980F904}" type="datetimeFigureOut">
              <a:rPr lang="en-US" smtClean="0"/>
              <a:t>10/10/2018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70B8-C1E9-42C8-8C32-757BAA47EF38}" type="slidenum">
              <a:rPr lang="en-US" smtClean="0"/>
              <a:t>‹#›</a:t>
            </a:fld>
            <a:endParaRPr lang="en-US" dirty="0"/>
          </a:p>
        </p:txBody>
      </p:sp>
    </p:spTree>
    <p:extLst>
      <p:ext uri="{BB962C8B-B14F-4D97-AF65-F5344CB8AC3E}">
        <p14:creationId xmlns:p14="http://schemas.microsoft.com/office/powerpoint/2010/main" val="279132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D770B8-C1E9-42C8-8C32-757BAA47EF38}" type="slidenum">
              <a:rPr lang="en-US" smtClean="0"/>
              <a:t>1</a:t>
            </a:fld>
            <a:endParaRPr lang="en-US" dirty="0"/>
          </a:p>
        </p:txBody>
      </p:sp>
    </p:spTree>
    <p:extLst>
      <p:ext uri="{BB962C8B-B14F-4D97-AF65-F5344CB8AC3E}">
        <p14:creationId xmlns:p14="http://schemas.microsoft.com/office/powerpoint/2010/main" val="726962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0337751-7456-43DB-9146-BAE58EEC122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337751-7456-43DB-9146-BAE58EEC122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FEBA9C-394B-4B9F-A3FF-638CD91567B0}" type="datetimeFigureOut">
              <a:rPr lang="en-US" smtClean="0"/>
              <a:t>10/10/2018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0337751-7456-43DB-9146-BAE58EEC1228}"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FEBA9C-394B-4B9F-A3FF-638CD91567B0}" type="datetimeFigureOut">
              <a:rPr lang="en-US" smtClean="0"/>
              <a:t>10/10/2018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337751-7456-43DB-9146-BAE58EEC1228}"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Update to RMS</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October 16, 2018</a:t>
            </a:r>
            <a:endParaRPr lang="en-US" dirty="0">
              <a:solidFill>
                <a:schemeClr val="bg1"/>
              </a:solidFill>
            </a:endParaRPr>
          </a:p>
        </p:txBody>
      </p:sp>
      <p:grpSp>
        <p:nvGrpSpPr>
          <p:cNvPr id="5" name="Group 4"/>
          <p:cNvGrpSpPr/>
          <p:nvPr/>
        </p:nvGrpSpPr>
        <p:grpSpPr>
          <a:xfrm>
            <a:off x="304800" y="228600"/>
            <a:ext cx="1303020" cy="1524000"/>
            <a:chOff x="304800" y="228600"/>
            <a:chExt cx="1303020" cy="1524000"/>
          </a:xfrm>
        </p:grpSpPr>
        <p:pic>
          <p:nvPicPr>
            <p:cNvPr id="1029" name="Picture 5" descr="C:\Users\UA2525\AppData\Local\Microsoft\Windows\Temporary Internet Files\Content.IE5\33KRKYVU\texa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8600"/>
              <a:ext cx="1303020" cy="1524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73901" y="838200"/>
              <a:ext cx="609600" cy="646331"/>
            </a:xfrm>
            <a:prstGeom prst="rect">
              <a:avLst/>
            </a:prstGeom>
            <a:noFill/>
          </p:spPr>
          <p:txBody>
            <a:bodyPr wrap="square" rtlCol="0">
              <a:spAutoFit/>
            </a:bodyPr>
            <a:lstStyle/>
            <a:p>
              <a:r>
                <a:rPr lang="en-US" dirty="0" smtClean="0"/>
                <a:t>TX SET</a:t>
              </a:r>
              <a:endParaRPr lang="en-US" dirty="0"/>
            </a:p>
          </p:txBody>
        </p:sp>
      </p:grpSp>
    </p:spTree>
    <p:extLst>
      <p:ext uri="{BB962C8B-B14F-4D97-AF65-F5344CB8AC3E}">
        <p14:creationId xmlns:p14="http://schemas.microsoft.com/office/powerpoint/2010/main" val="1158743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lgn="ctr"/>
            <a:r>
              <a:rPr lang="en-US" sz="4000" b="1" dirty="0">
                <a:solidFill>
                  <a:schemeClr val="tx1"/>
                </a:solidFill>
              </a:rPr>
              <a:t>Texas SET </a:t>
            </a:r>
            <a:r>
              <a:rPr lang="en-US" sz="4000" b="1" dirty="0" smtClean="0">
                <a:solidFill>
                  <a:schemeClr val="tx1"/>
                </a:solidFill>
              </a:rPr>
              <a:t>September 19 – 20 Meeting</a:t>
            </a:r>
            <a:endParaRPr lang="en-US" sz="4000" b="1" dirty="0">
              <a:solidFill>
                <a:schemeClr val="tx1"/>
              </a:solidFill>
            </a:endParaRPr>
          </a:p>
        </p:txBody>
      </p:sp>
      <p:sp>
        <p:nvSpPr>
          <p:cNvPr id="3" name="Content Placeholder 2"/>
          <p:cNvSpPr>
            <a:spLocks noGrp="1"/>
          </p:cNvSpPr>
          <p:nvPr>
            <p:ph idx="1"/>
          </p:nvPr>
        </p:nvSpPr>
        <p:spPr/>
        <p:txBody>
          <a:bodyPr vert="horz" lIns="91440" tIns="45720" rIns="91440" bIns="45720" rtlCol="0">
            <a:normAutofit/>
          </a:bodyPr>
          <a:lstStyle/>
          <a:p>
            <a:pPr marL="342900" indent="-342900">
              <a:lnSpc>
                <a:spcPct val="90000"/>
              </a:lnSpc>
              <a:buClr>
                <a:schemeClr val="tx1"/>
              </a:buClr>
              <a:buFont typeface="Arial" pitchFamily="34" charset="0"/>
              <a:buChar char="•"/>
              <a:defRPr/>
            </a:pPr>
            <a:r>
              <a:rPr lang="en-US" sz="2200" dirty="0" smtClean="0"/>
              <a:t>Test </a:t>
            </a:r>
            <a:r>
              <a:rPr lang="en-US" sz="2200" dirty="0"/>
              <a:t>Flight </a:t>
            </a:r>
            <a:r>
              <a:rPr lang="en-US" sz="2200" dirty="0" smtClean="0"/>
              <a:t>Update</a:t>
            </a:r>
          </a:p>
          <a:p>
            <a:pPr indent="-342900">
              <a:lnSpc>
                <a:spcPct val="90000"/>
              </a:lnSpc>
              <a:buClr>
                <a:schemeClr val="tx1"/>
              </a:buClr>
              <a:buFont typeface="Arial" pitchFamily="34" charset="0"/>
              <a:buChar char="•"/>
              <a:defRPr/>
            </a:pPr>
            <a:r>
              <a:rPr lang="en-US" sz="2200" dirty="0" smtClean="0"/>
              <a:t>Discussion </a:t>
            </a:r>
            <a:r>
              <a:rPr lang="en-US" sz="2200" dirty="0"/>
              <a:t>Items</a:t>
            </a:r>
          </a:p>
          <a:p>
            <a:pPr marL="708660" lvl="1" indent="-342900">
              <a:lnSpc>
                <a:spcPct val="90000"/>
              </a:lnSpc>
              <a:buClr>
                <a:schemeClr val="tx1"/>
              </a:buClr>
              <a:buFont typeface="Arial" pitchFamily="34" charset="0"/>
              <a:buChar char="•"/>
              <a:defRPr/>
            </a:pPr>
            <a:r>
              <a:rPr lang="en-US" sz="2100" dirty="0" smtClean="0"/>
              <a:t>Proposed Texas SET Release Changes Continued Discussion</a:t>
            </a:r>
            <a:endParaRPr lang="en-US" sz="2100" dirty="0"/>
          </a:p>
          <a:p>
            <a:pPr marL="708660" lvl="1" indent="-342900">
              <a:lnSpc>
                <a:spcPct val="90000"/>
              </a:lnSpc>
              <a:buClr>
                <a:schemeClr val="tx1"/>
              </a:buClr>
              <a:buFont typeface="Arial" pitchFamily="34" charset="0"/>
              <a:buChar char="•"/>
              <a:defRPr/>
            </a:pPr>
            <a:r>
              <a:rPr lang="en-US" sz="2100" dirty="0"/>
              <a:t>Letter of Authorization (LOA) Form RMG Section 9 Appendix B1 &amp; B2</a:t>
            </a:r>
            <a:r>
              <a:rPr lang="en-US" sz="2200" dirty="0" smtClean="0"/>
              <a:t>RMS </a:t>
            </a:r>
            <a:r>
              <a:rPr lang="en-US" sz="2200" dirty="0"/>
              <a:t>Assignments</a:t>
            </a:r>
          </a:p>
          <a:p>
            <a:pPr marL="708660" lvl="1" indent="-342900">
              <a:lnSpc>
                <a:spcPct val="90000"/>
              </a:lnSpc>
              <a:buClr>
                <a:schemeClr val="tx1"/>
              </a:buClr>
              <a:buFont typeface="Arial" pitchFamily="34" charset="0"/>
              <a:buChar char="•"/>
              <a:defRPr/>
            </a:pPr>
            <a:r>
              <a:rPr lang="en-US" sz="2100" dirty="0"/>
              <a:t>MISP Workshop Action Items</a:t>
            </a:r>
          </a:p>
          <a:p>
            <a:pPr marL="982980" lvl="2" indent="-342900">
              <a:lnSpc>
                <a:spcPct val="90000"/>
              </a:lnSpc>
              <a:buClr>
                <a:schemeClr val="tx1"/>
              </a:buClr>
              <a:buFont typeface="Arial" pitchFamily="34" charset="0"/>
              <a:buChar char="•"/>
              <a:defRPr/>
            </a:pPr>
            <a:r>
              <a:rPr lang="en-US" sz="1900" dirty="0"/>
              <a:t>Updated Retail Market Guide (RMG) Section 12, Market Notice Communication Process</a:t>
            </a:r>
          </a:p>
          <a:p>
            <a:pPr marL="982980" lvl="2" indent="-342900">
              <a:lnSpc>
                <a:spcPct val="90000"/>
              </a:lnSpc>
              <a:buClr>
                <a:schemeClr val="tx1"/>
              </a:buClr>
              <a:buFont typeface="Arial" pitchFamily="34" charset="0"/>
              <a:buChar char="•"/>
              <a:defRPr/>
            </a:pPr>
            <a:r>
              <a:rPr lang="en-US" sz="1900" dirty="0"/>
              <a:t>Updated RMG Section 7.10, Emergency Operating Procedures for Extended Unplanned System Outages</a:t>
            </a:r>
          </a:p>
          <a:p>
            <a:pPr marL="708660" lvl="1" indent="-342900">
              <a:lnSpc>
                <a:spcPct val="90000"/>
              </a:lnSpc>
              <a:buClr>
                <a:schemeClr val="tx1"/>
              </a:buClr>
              <a:buFont typeface="Arial" pitchFamily="34" charset="0"/>
              <a:buChar char="•"/>
              <a:defRPr/>
            </a:pPr>
            <a:r>
              <a:rPr lang="en-US" sz="2100" dirty="0"/>
              <a:t>Mass </a:t>
            </a:r>
            <a:r>
              <a:rPr lang="en-US" sz="2100" dirty="0" smtClean="0"/>
              <a:t>Transition </a:t>
            </a:r>
            <a:r>
              <a:rPr lang="en-US" sz="1800" dirty="0" err="1" smtClean="0"/>
              <a:t>Firedrill</a:t>
            </a:r>
            <a:endParaRPr lang="en-US" sz="1800" dirty="0"/>
          </a:p>
          <a:p>
            <a:pPr indent="-342900">
              <a:lnSpc>
                <a:spcPct val="90000"/>
              </a:lnSpc>
              <a:buClr>
                <a:schemeClr val="tx1"/>
              </a:buClr>
              <a:buFont typeface="Arial" pitchFamily="34" charset="0"/>
              <a:buChar char="•"/>
              <a:defRPr/>
            </a:pPr>
            <a:endParaRPr lang="en-US" sz="2200" dirty="0"/>
          </a:p>
        </p:txBody>
      </p:sp>
    </p:spTree>
    <p:extLst>
      <p:ext uri="{BB962C8B-B14F-4D97-AF65-F5344CB8AC3E}">
        <p14:creationId xmlns:p14="http://schemas.microsoft.com/office/powerpoint/2010/main" val="1242158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lgn="ctr"/>
            <a:r>
              <a:rPr lang="en-US" sz="4000" b="1" dirty="0">
                <a:solidFill>
                  <a:schemeClr val="tx1"/>
                </a:solidFill>
              </a:rPr>
              <a:t>Texas SET September 19 – 20 Meeting </a:t>
            </a:r>
          </a:p>
        </p:txBody>
      </p:sp>
      <p:sp>
        <p:nvSpPr>
          <p:cNvPr id="3" name="Content Placeholder 2"/>
          <p:cNvSpPr>
            <a:spLocks noGrp="1"/>
          </p:cNvSpPr>
          <p:nvPr>
            <p:ph idx="1"/>
          </p:nvPr>
        </p:nvSpPr>
        <p:spPr/>
        <p:txBody>
          <a:bodyPr vert="horz" lIns="91440" tIns="45720" rIns="91440" bIns="45720" rtlCol="0">
            <a:normAutofit fontScale="25000" lnSpcReduction="20000"/>
          </a:bodyPr>
          <a:lstStyle/>
          <a:p>
            <a:pPr marL="365760" lvl="1" indent="0">
              <a:buNone/>
            </a:pPr>
            <a:r>
              <a:rPr lang="en-US" sz="4600" b="1" dirty="0" smtClean="0">
                <a:solidFill>
                  <a:srgbClr val="FF0000"/>
                </a:solidFill>
              </a:rPr>
              <a:t>*** </a:t>
            </a:r>
            <a:r>
              <a:rPr lang="en-US" sz="4600" b="1" dirty="0">
                <a:solidFill>
                  <a:srgbClr val="FF0000"/>
                </a:solidFill>
              </a:rPr>
              <a:t>Volume testing constraints and manual processes identified in this document are limited to </a:t>
            </a:r>
            <a:r>
              <a:rPr lang="en-US" sz="4600" b="1" i="1" u="sng" dirty="0">
                <a:solidFill>
                  <a:srgbClr val="FF0000"/>
                </a:solidFill>
              </a:rPr>
              <a:t>ONLY</a:t>
            </a:r>
            <a:r>
              <a:rPr lang="en-US" sz="4600" b="1" dirty="0">
                <a:solidFill>
                  <a:srgbClr val="FF0000"/>
                </a:solidFill>
              </a:rPr>
              <a:t> the MP’s Test environment and </a:t>
            </a:r>
            <a:r>
              <a:rPr lang="en-US" sz="4600" b="1" i="1" u="sng" dirty="0">
                <a:solidFill>
                  <a:srgbClr val="FF0000"/>
                </a:solidFill>
              </a:rPr>
              <a:t>not</a:t>
            </a:r>
            <a:r>
              <a:rPr lang="en-US" sz="4600" b="1" dirty="0">
                <a:solidFill>
                  <a:srgbClr val="FF0000"/>
                </a:solidFill>
              </a:rPr>
              <a:t> the Production systems </a:t>
            </a:r>
            <a:r>
              <a:rPr lang="en-US" sz="4600" b="1" dirty="0" smtClean="0">
                <a:solidFill>
                  <a:srgbClr val="FF0000"/>
                </a:solidFill>
              </a:rPr>
              <a:t>***</a:t>
            </a:r>
          </a:p>
          <a:p>
            <a:endParaRPr lang="en-US" sz="3700" dirty="0"/>
          </a:p>
          <a:p>
            <a:pPr marL="1108710" lvl="1" indent="-742950">
              <a:buFont typeface="+mj-lt"/>
              <a:buAutoNum type="arabicPeriod"/>
            </a:pPr>
            <a:r>
              <a:rPr lang="en-US" sz="4800" dirty="0"/>
              <a:t>Pre-test Set up:</a:t>
            </a:r>
          </a:p>
          <a:p>
            <a:pPr marL="365760" lvl="1" indent="0">
              <a:buNone/>
            </a:pPr>
            <a:r>
              <a:rPr lang="en-US" sz="4800" dirty="0" smtClean="0"/>
              <a:t>	To </a:t>
            </a:r>
            <a:r>
              <a:rPr lang="en-US" sz="4800" dirty="0"/>
              <a:t>configure/establish test bed of ESIIDs:</a:t>
            </a:r>
            <a:br>
              <a:rPr lang="en-US" sz="4800" dirty="0"/>
            </a:br>
            <a:r>
              <a:rPr lang="en-US" sz="4800" dirty="0"/>
              <a:t/>
            </a:r>
            <a:br>
              <a:rPr lang="en-US" sz="4800" dirty="0"/>
            </a:br>
            <a:r>
              <a:rPr lang="en-US" sz="4800" dirty="0"/>
              <a:t>TDSPs:</a:t>
            </a:r>
          </a:p>
          <a:p>
            <a:pPr lvl="1"/>
            <a:r>
              <a:rPr lang="en-US" sz="4800" dirty="0"/>
              <a:t>Need at least 10 business days lead time to identify ESIIDs used in test and manually  create ESIIDs via 814_20 (Exact time required will depend on volume of ESIIDs and resource availability)</a:t>
            </a:r>
          </a:p>
          <a:p>
            <a:pPr lvl="1"/>
            <a:r>
              <a:rPr lang="en-US" sz="4800" dirty="0"/>
              <a:t>Manually process Defaulting CR Move-In transactions sent by ERCOT</a:t>
            </a:r>
          </a:p>
          <a:p>
            <a:pPr marL="0" indent="0">
              <a:buNone/>
            </a:pPr>
            <a:r>
              <a:rPr lang="en-US" sz="4800" dirty="0"/>
              <a:t> </a:t>
            </a:r>
          </a:p>
          <a:p>
            <a:pPr marL="365760" lvl="1" indent="0">
              <a:buNone/>
            </a:pPr>
            <a:r>
              <a:rPr lang="en-US" sz="4800" dirty="0"/>
              <a:t>CRs:</a:t>
            </a:r>
          </a:p>
          <a:p>
            <a:pPr lvl="1"/>
            <a:r>
              <a:rPr lang="en-US" sz="4800" dirty="0"/>
              <a:t>Need at least 10 business days lead time to manually create accounts to establish ESIIDs in CR test system</a:t>
            </a:r>
          </a:p>
          <a:p>
            <a:pPr lvl="1"/>
            <a:r>
              <a:rPr lang="en-US" sz="4800" dirty="0"/>
              <a:t>Need at least 10 business days lead time to manually create competitive switch and MVI orders</a:t>
            </a:r>
          </a:p>
          <a:p>
            <a:pPr marL="0" indent="0">
              <a:buNone/>
            </a:pPr>
            <a:r>
              <a:rPr lang="en-US" sz="4800" dirty="0"/>
              <a:t> </a:t>
            </a:r>
          </a:p>
          <a:p>
            <a:pPr marL="1108710" lvl="1" indent="-742950">
              <a:buFont typeface="+mj-lt"/>
              <a:buAutoNum type="arabicPeriod" startAt="2"/>
            </a:pPr>
            <a:r>
              <a:rPr lang="en-US" sz="4800" dirty="0"/>
              <a:t>Execution of Test:</a:t>
            </a:r>
            <a:br>
              <a:rPr lang="en-US" sz="4800" dirty="0"/>
            </a:br>
            <a:endParaRPr lang="en-US" sz="4800" dirty="0"/>
          </a:p>
          <a:p>
            <a:pPr lvl="2"/>
            <a:r>
              <a:rPr lang="en-US" sz="4800" dirty="0"/>
              <a:t>Testing Participant intervention required to execute daily activities and perform transactional processes:</a:t>
            </a:r>
          </a:p>
          <a:p>
            <a:pPr lvl="2"/>
            <a:r>
              <a:rPr lang="en-US" sz="4800" dirty="0"/>
              <a:t>TDSPs will manually complete any Switch or Move In orders</a:t>
            </a:r>
          </a:p>
          <a:p>
            <a:pPr lvl="2"/>
            <a:r>
              <a:rPr lang="en-US" sz="4800" dirty="0"/>
              <a:t>CRs individually monitor inbound/outbound testing transactions (at system gateway) </a:t>
            </a:r>
          </a:p>
          <a:p>
            <a:pPr lvl="2"/>
            <a:r>
              <a:rPr lang="en-US" sz="4800" dirty="0"/>
              <a:t>TDSPs &amp; CRs individually monitor inbound/outbound testing transactions to ensure successful downstream system processing </a:t>
            </a:r>
          </a:p>
          <a:p>
            <a:pPr lvl="2"/>
            <a:r>
              <a:rPr lang="en-US" sz="4800" dirty="0"/>
              <a:t>TDSPs &amp; CRs will manually review, correct and reprocess each individual “exceptions” transaction, as needed </a:t>
            </a:r>
          </a:p>
          <a:p>
            <a:pPr lvl="2"/>
            <a:r>
              <a:rPr lang="en-US" sz="4800" dirty="0"/>
              <a:t>TDSPs &amp; CRs will manually correct and resend/reprocess other transactions, as needed</a:t>
            </a:r>
          </a:p>
          <a:p>
            <a:pPr lvl="2"/>
            <a:r>
              <a:rPr lang="en-US" sz="4800" dirty="0"/>
              <a:t>Additional testing resources/staff is required by all Market Participants and </a:t>
            </a:r>
            <a:r>
              <a:rPr lang="en-US" sz="4800" dirty="0" smtClean="0"/>
              <a:t>ERCOT</a:t>
            </a:r>
            <a:endParaRPr lang="en-US" sz="4800" dirty="0"/>
          </a:p>
        </p:txBody>
      </p:sp>
    </p:spTree>
    <p:extLst>
      <p:ext uri="{BB962C8B-B14F-4D97-AF65-F5344CB8AC3E}">
        <p14:creationId xmlns:p14="http://schemas.microsoft.com/office/powerpoint/2010/main" val="3928081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lgn="ctr"/>
            <a:r>
              <a:rPr lang="en-US" sz="4000" b="1" dirty="0">
                <a:solidFill>
                  <a:schemeClr val="tx1"/>
                </a:solidFill>
              </a:rPr>
              <a:t>Texas SET September 19 – 20 Meeting </a:t>
            </a:r>
          </a:p>
        </p:txBody>
      </p:sp>
      <p:sp>
        <p:nvSpPr>
          <p:cNvPr id="3" name="Content Placeholder 2"/>
          <p:cNvSpPr>
            <a:spLocks noGrp="1"/>
          </p:cNvSpPr>
          <p:nvPr>
            <p:ph idx="1"/>
          </p:nvPr>
        </p:nvSpPr>
        <p:spPr/>
        <p:txBody>
          <a:bodyPr vert="horz" lIns="91440" tIns="45720" rIns="91440" bIns="45720" rtlCol="0">
            <a:normAutofit/>
          </a:bodyPr>
          <a:lstStyle/>
          <a:p>
            <a:pPr marL="708660" lvl="1" indent="-342900">
              <a:buFont typeface="+mj-lt"/>
              <a:buAutoNum type="arabicPeriod" startAt="3"/>
            </a:pPr>
            <a:r>
              <a:rPr lang="en-US" sz="1100" dirty="0"/>
              <a:t> </a:t>
            </a:r>
            <a:r>
              <a:rPr lang="en-US" sz="1200" dirty="0" smtClean="0"/>
              <a:t>Manual </a:t>
            </a:r>
            <a:r>
              <a:rPr lang="en-US" sz="1200" dirty="0"/>
              <a:t>post-test reconciliation and cleanup efforts may be needed (To be determined)</a:t>
            </a:r>
          </a:p>
          <a:p>
            <a:pPr marL="708660" lvl="1" indent="-342900">
              <a:buFont typeface="+mj-lt"/>
              <a:buAutoNum type="arabicPeriod" startAt="3"/>
            </a:pPr>
            <a:r>
              <a:rPr lang="en-US" sz="1200" dirty="0"/>
              <a:t>Other Considerations:</a:t>
            </a:r>
          </a:p>
          <a:p>
            <a:pPr lvl="2"/>
            <a:r>
              <a:rPr lang="en-US" sz="1200" dirty="0"/>
              <a:t>Potential negative impacts to Flight Test may be incurred due to the usage of the same test region for both the Flight Test and the Mass Transition testing. Typically the same resources (personnel and systems) are used for both tests.</a:t>
            </a:r>
          </a:p>
          <a:p>
            <a:pPr lvl="2"/>
            <a:r>
              <a:rPr lang="en-US" sz="1200" dirty="0"/>
              <a:t>Additional costs will be incurred by companies utilizing 3rd party vendors sending testing transactions on the company’s behalf.</a:t>
            </a:r>
          </a:p>
          <a:p>
            <a:pPr marL="736092" lvl="1" indent="-342900">
              <a:buFont typeface="+mj-lt"/>
              <a:buAutoNum type="arabicPeriod" startAt="3"/>
            </a:pPr>
            <a:r>
              <a:rPr lang="en-US" sz="1200" dirty="0"/>
              <a:t>Texas SET Recommendation</a:t>
            </a:r>
          </a:p>
          <a:p>
            <a:pPr marL="1010412" lvl="2" indent="-342900">
              <a:buFont typeface="+mj-lt"/>
              <a:buAutoNum type="alphaLcPeriod"/>
            </a:pPr>
            <a:r>
              <a:rPr lang="en-US" sz="1200" dirty="0"/>
              <a:t>Mass Transition testing ESI </a:t>
            </a:r>
            <a:r>
              <a:rPr lang="en-US" sz="1200" dirty="0" smtClean="0"/>
              <a:t>ID </a:t>
            </a:r>
            <a:r>
              <a:rPr lang="en-US" sz="1200" dirty="0"/>
              <a:t>Volume </a:t>
            </a:r>
            <a:r>
              <a:rPr lang="en-US" sz="1200" dirty="0" smtClean="0"/>
              <a:t>recommendation</a:t>
            </a:r>
          </a:p>
          <a:p>
            <a:pPr marL="393192" lvl="1" indent="0">
              <a:buNone/>
            </a:pPr>
            <a:endParaRPr lang="en-US" sz="1300" dirty="0" smtClean="0"/>
          </a:p>
          <a:p>
            <a:pPr lvl="1"/>
            <a:endParaRPr lang="en-US" sz="1300" dirty="0" smtClean="0"/>
          </a:p>
          <a:p>
            <a:pPr marL="982980" lvl="2" indent="-342900">
              <a:buFont typeface="+mj-lt"/>
              <a:buAutoNum type="alphaLcPeriod" startAt="2"/>
            </a:pPr>
            <a:endParaRPr lang="en-US" sz="1000" dirty="0" smtClean="0"/>
          </a:p>
          <a:p>
            <a:pPr marL="982980" lvl="2" indent="-342900">
              <a:buFont typeface="+mj-lt"/>
              <a:buAutoNum type="alphaLcPeriod" startAt="2"/>
            </a:pPr>
            <a:r>
              <a:rPr lang="en-US" sz="1200" dirty="0" smtClean="0"/>
              <a:t>Competitive </a:t>
            </a:r>
            <a:r>
              <a:rPr lang="en-US" sz="1200" dirty="0"/>
              <a:t>Switch and MVI Volume Recommendation: 15% of total ESI IDs being tested (450 out of 3,000</a:t>
            </a:r>
            <a:r>
              <a:rPr lang="en-US" sz="1200" dirty="0" smtClean="0"/>
              <a:t>).</a:t>
            </a:r>
            <a:endParaRPr lang="en-US" sz="1200" dirty="0"/>
          </a:p>
          <a:p>
            <a:pPr marL="982980" lvl="2" indent="-342900">
              <a:buFont typeface="+mj-lt"/>
              <a:buAutoNum type="alphaLcPeriod" startAt="2"/>
            </a:pPr>
            <a:r>
              <a:rPr lang="en-US" sz="1200" dirty="0"/>
              <a:t>2019 Test Schedule recommendation:  Mass Transition testing and Flight Test cannot be conducted concurrently; therefore, Texas SET recommends to conduct the Mass Transition test after Flight 0219 (including Ad-hoc) concludes and prior to the beginning of Flight 0619.</a:t>
            </a:r>
            <a:r>
              <a:rPr lang="en-US" sz="900" dirty="0"/>
              <a:t> </a:t>
            </a:r>
          </a:p>
        </p:txBody>
      </p:sp>
      <p:graphicFrame>
        <p:nvGraphicFramePr>
          <p:cNvPr id="7" name="Table 6"/>
          <p:cNvGraphicFramePr>
            <a:graphicFrameLocks noGrp="1"/>
          </p:cNvGraphicFramePr>
          <p:nvPr>
            <p:extLst>
              <p:ext uri="{D42A27DB-BD31-4B8C-83A1-F6EECF244321}">
                <p14:modId xmlns:p14="http://schemas.microsoft.com/office/powerpoint/2010/main" val="2715274714"/>
              </p:ext>
            </p:extLst>
          </p:nvPr>
        </p:nvGraphicFramePr>
        <p:xfrm>
          <a:off x="1295400" y="3962400"/>
          <a:ext cx="5612130" cy="304800"/>
        </p:xfrm>
        <a:graphic>
          <a:graphicData uri="http://schemas.openxmlformats.org/drawingml/2006/table">
            <a:tbl>
              <a:tblPr firstRow="1" firstCol="1" bandRow="1">
                <a:tableStyleId>{5C22544A-7EE6-4342-B048-85BDC9FD1C3A}</a:tableStyleId>
              </a:tblPr>
              <a:tblGrid>
                <a:gridCol w="894080"/>
                <a:gridCol w="1024255"/>
                <a:gridCol w="894715"/>
                <a:gridCol w="894715"/>
                <a:gridCol w="911860"/>
                <a:gridCol w="992505"/>
              </a:tblGrid>
              <a:tr h="0">
                <a:tc>
                  <a:txBody>
                    <a:bodyPr/>
                    <a:lstStyle/>
                    <a:p>
                      <a:pPr marL="0" marR="0" algn="l">
                        <a:spcBef>
                          <a:spcPts val="0"/>
                        </a:spcBef>
                        <a:spcAft>
                          <a:spcPts val="0"/>
                        </a:spcAft>
                      </a:pPr>
                      <a:r>
                        <a:rPr lang="en-US" sz="1000" dirty="0">
                          <a:effectLst/>
                        </a:rPr>
                        <a:t>AEP</a:t>
                      </a:r>
                      <a:endParaRPr lang="en-US" sz="1000" dirty="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CenterPoint</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Oncor</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TNMP</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Nueces</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Total</a:t>
                      </a:r>
                      <a:endParaRPr lang="en-US" sz="1000">
                        <a:effectLst/>
                        <a:latin typeface="Arial"/>
                        <a:ea typeface="Calibri"/>
                      </a:endParaRPr>
                    </a:p>
                  </a:txBody>
                  <a:tcPr marL="68580" marR="68580" marT="0" marB="0"/>
                </a:tc>
              </a:tr>
              <a:tr h="0">
                <a:tc>
                  <a:txBody>
                    <a:bodyPr/>
                    <a:lstStyle/>
                    <a:p>
                      <a:pPr marL="0" marR="0" algn="l">
                        <a:spcBef>
                          <a:spcPts val="0"/>
                        </a:spcBef>
                        <a:spcAft>
                          <a:spcPts val="0"/>
                        </a:spcAft>
                      </a:pPr>
                      <a:r>
                        <a:rPr lang="en-US" sz="1000" dirty="0">
                          <a:effectLst/>
                        </a:rPr>
                        <a:t>750 ESIIDs</a:t>
                      </a:r>
                      <a:endParaRPr lang="en-US" sz="1000" dirty="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750 ESIIDs</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750 ESIIDs</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450 ESIIDs</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a:effectLst/>
                        </a:rPr>
                        <a:t>300 ESIIDs</a:t>
                      </a:r>
                      <a:endParaRPr lang="en-US" sz="1000">
                        <a:effectLst/>
                        <a:latin typeface="Arial"/>
                        <a:ea typeface="Calibri"/>
                      </a:endParaRPr>
                    </a:p>
                  </a:txBody>
                  <a:tcPr marL="68580" marR="68580" marT="0" marB="0"/>
                </a:tc>
                <a:tc>
                  <a:txBody>
                    <a:bodyPr/>
                    <a:lstStyle/>
                    <a:p>
                      <a:pPr marL="0" marR="0" algn="l">
                        <a:spcBef>
                          <a:spcPts val="0"/>
                        </a:spcBef>
                        <a:spcAft>
                          <a:spcPts val="0"/>
                        </a:spcAft>
                      </a:pPr>
                      <a:r>
                        <a:rPr lang="en-US" sz="1000" dirty="0">
                          <a:effectLst/>
                        </a:rPr>
                        <a:t>3,000 ESIIDs</a:t>
                      </a:r>
                      <a:endParaRPr lang="en-US" sz="1000" dirty="0">
                        <a:effectLst/>
                        <a:latin typeface="Arial"/>
                        <a:ea typeface="Calibri"/>
                      </a:endParaRPr>
                    </a:p>
                  </a:txBody>
                  <a:tcPr marL="68580" marR="68580" marT="0" marB="0"/>
                </a:tc>
              </a:tr>
            </a:tbl>
          </a:graphicData>
        </a:graphic>
      </p:graphicFrame>
    </p:spTree>
    <p:extLst>
      <p:ext uri="{BB962C8B-B14F-4D97-AF65-F5344CB8AC3E}">
        <p14:creationId xmlns:p14="http://schemas.microsoft.com/office/powerpoint/2010/main" val="3713341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404EFD66-638C-46E7-89A9-ED5B6C14A3E7}" type="slidenum">
              <a:rPr lang="en-US" sz="1400">
                <a:effectLst>
                  <a:outerShdw blurRad="38100" dist="38100" dir="2700000" algn="tl">
                    <a:srgbClr val="000000"/>
                  </a:outerShdw>
                </a:effectLst>
                <a:latin typeface="Arial" charset="0"/>
                <a:cs typeface="+mn-cs"/>
              </a:rPr>
              <a:pPr algn="r">
                <a:defRPr/>
              </a:pPr>
              <a:t>5</a:t>
            </a:fld>
            <a:endParaRPr lang="en-US" sz="1400" dirty="0">
              <a:effectLst>
                <a:outerShdw blurRad="38100" dist="38100" dir="2700000" algn="tl">
                  <a:srgbClr val="000000"/>
                </a:outerShdw>
              </a:effectLst>
              <a:latin typeface="Arial" charset="0"/>
              <a:cs typeface="+mn-cs"/>
            </a:endParaRPr>
          </a:p>
        </p:txBody>
      </p:sp>
      <p:sp>
        <p:nvSpPr>
          <p:cNvPr id="5123" name="Rectangle 2"/>
          <p:cNvSpPr>
            <a:spLocks noGrp="1" noChangeArrowheads="1"/>
          </p:cNvSpPr>
          <p:nvPr>
            <p:ph type="title" idx="4294967295"/>
          </p:nvPr>
        </p:nvSpPr>
        <p:spPr>
          <a:xfrm>
            <a:off x="0" y="609600"/>
            <a:ext cx="8229600" cy="609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a:r>
              <a:rPr lang="en-US" b="1" dirty="0" smtClean="0">
                <a:solidFill>
                  <a:schemeClr val="tx1"/>
                </a:solidFill>
                <a:effectLst/>
              </a:rPr>
              <a:t/>
            </a:r>
            <a:br>
              <a:rPr lang="en-US" b="1" dirty="0" smtClean="0">
                <a:solidFill>
                  <a:schemeClr val="tx1"/>
                </a:solidFill>
                <a:effectLst/>
              </a:rPr>
            </a:br>
            <a:r>
              <a:rPr lang="en-US" b="1" dirty="0" smtClean="0">
                <a:solidFill>
                  <a:schemeClr val="tx1"/>
                </a:solidFill>
                <a:effectLst/>
              </a:rPr>
              <a:t/>
            </a:r>
            <a:br>
              <a:rPr lang="en-US" b="1" dirty="0" smtClean="0">
                <a:solidFill>
                  <a:schemeClr val="tx1"/>
                </a:solidFill>
                <a:effectLst/>
              </a:rPr>
            </a:br>
            <a:r>
              <a:rPr lang="en-US" sz="5400" b="1" dirty="0" smtClean="0">
                <a:solidFill>
                  <a:schemeClr val="tx1"/>
                </a:solidFill>
              </a:rPr>
              <a:t>Any </a:t>
            </a:r>
            <a:r>
              <a:rPr lang="en-US" sz="5400" b="1" dirty="0">
                <a:solidFill>
                  <a:schemeClr val="tx1"/>
                </a:solidFill>
              </a:rPr>
              <a:t>questions</a:t>
            </a:r>
            <a:r>
              <a:rPr lang="en-US" sz="5400" b="1" dirty="0" smtClean="0">
                <a:solidFill>
                  <a:schemeClr val="tx1"/>
                </a:solidFill>
              </a:rPr>
              <a:t>?</a:t>
            </a:r>
            <a:br>
              <a:rPr lang="en-US" sz="5400" b="1" dirty="0" smtClean="0">
                <a:solidFill>
                  <a:schemeClr val="tx1"/>
                </a:solidFill>
              </a:rPr>
            </a:br>
            <a:r>
              <a:rPr lang="en-US" b="1" dirty="0">
                <a:solidFill>
                  <a:schemeClr val="tx1"/>
                </a:solidFill>
              </a:rPr>
              <a:t>Next Meeting </a:t>
            </a:r>
            <a:r>
              <a:rPr lang="en-US" b="1" smtClean="0">
                <a:solidFill>
                  <a:schemeClr val="tx1"/>
                </a:solidFill>
              </a:rPr>
              <a:t/>
            </a:r>
            <a:br>
              <a:rPr lang="en-US" b="1" smtClean="0">
                <a:solidFill>
                  <a:schemeClr val="tx1"/>
                </a:solidFill>
              </a:rPr>
            </a:br>
            <a:r>
              <a:rPr lang="en-US" b="1" smtClean="0">
                <a:solidFill>
                  <a:schemeClr val="tx1"/>
                </a:solidFill>
              </a:rPr>
              <a:t>October 23, </a:t>
            </a:r>
            <a:r>
              <a:rPr lang="en-US" b="1" dirty="0" smtClean="0">
                <a:solidFill>
                  <a:schemeClr val="tx1"/>
                </a:solidFill>
              </a:rPr>
              <a:t>2018</a:t>
            </a:r>
            <a:br>
              <a:rPr lang="en-US" b="1" dirty="0" smtClean="0">
                <a:solidFill>
                  <a:schemeClr val="tx1"/>
                </a:solidFill>
              </a:rPr>
            </a:br>
            <a:r>
              <a:rPr lang="en-US" b="1" dirty="0" smtClean="0">
                <a:solidFill>
                  <a:schemeClr val="tx1"/>
                </a:solidFill>
                <a:effectLst/>
              </a:rPr>
              <a:t/>
            </a:r>
            <a:br>
              <a:rPr lang="en-US" b="1" dirty="0" smtClean="0">
                <a:solidFill>
                  <a:schemeClr val="tx1"/>
                </a:solidFill>
                <a:effectLst/>
              </a:rPr>
            </a:br>
            <a:r>
              <a:rPr lang="en-US" sz="4800" b="1" dirty="0" smtClean="0">
                <a:solidFill>
                  <a:schemeClr val="tx1"/>
                </a:solidFill>
                <a:effectLst/>
              </a:rPr>
              <a:t/>
            </a:r>
            <a:br>
              <a:rPr lang="en-US" sz="4800" b="1" dirty="0" smtClean="0">
                <a:solidFill>
                  <a:schemeClr val="tx1"/>
                </a:solidFill>
                <a:effectLst/>
              </a:rPr>
            </a:br>
            <a:endParaRPr lang="en-US" sz="4800" b="1" dirty="0" smtClean="0">
              <a:solidFill>
                <a:schemeClr val="tx1"/>
              </a:solidFill>
              <a:effectLst/>
            </a:endParaRPr>
          </a:p>
        </p:txBody>
      </p:sp>
      <p:grpSp>
        <p:nvGrpSpPr>
          <p:cNvPr id="5" name="Group 4"/>
          <p:cNvGrpSpPr/>
          <p:nvPr/>
        </p:nvGrpSpPr>
        <p:grpSpPr>
          <a:xfrm>
            <a:off x="3581400" y="1066800"/>
            <a:ext cx="1303020" cy="1524000"/>
            <a:chOff x="304800" y="228600"/>
            <a:chExt cx="1303020" cy="1524000"/>
          </a:xfrm>
        </p:grpSpPr>
        <p:pic>
          <p:nvPicPr>
            <p:cNvPr id="6" name="Picture 5" descr="C:\Users\UA2525\AppData\Local\Microsoft\Windows\Temporary Internet Files\Content.IE5\33KRKYVU\tex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130302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3901" y="838200"/>
              <a:ext cx="609600" cy="646331"/>
            </a:xfrm>
            <a:prstGeom prst="rect">
              <a:avLst/>
            </a:prstGeom>
            <a:noFill/>
          </p:spPr>
          <p:txBody>
            <a:bodyPr wrap="square" rtlCol="0">
              <a:spAutoFit/>
            </a:bodyPr>
            <a:lstStyle/>
            <a:p>
              <a:r>
                <a:rPr lang="en-US" dirty="0" smtClean="0"/>
                <a:t>TX SET</a:t>
              </a:r>
              <a:endParaRPr lang="en-US" dirty="0"/>
            </a:p>
          </p:txBody>
        </p:sp>
      </p:grpSp>
    </p:spTree>
    <p:extLst>
      <p:ext uri="{BB962C8B-B14F-4D97-AF65-F5344CB8AC3E}">
        <p14:creationId xmlns:p14="http://schemas.microsoft.com/office/powerpoint/2010/main" val="41884735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1766</TotalTime>
  <Words>142</Words>
  <Application>Microsoft Office PowerPoint</Application>
  <PresentationFormat>On-screen Show (4:3)</PresentationFormat>
  <Paragraphs>60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Update to RMS</vt:lpstr>
      <vt:lpstr>Texas SET September 19 – 20 Meeting</vt:lpstr>
      <vt:lpstr>Texas SET September 19 – 20 Meeting </vt:lpstr>
      <vt:lpstr>Texas SET September 19 – 20 Meeting </vt:lpstr>
      <vt:lpstr>  Any questions? Next Meeting  October 23, 2018   </vt:lpstr>
    </vt:vector>
  </TitlesOfParts>
  <Company>PNMR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TNMP11092015</dc:creator>
  <cp:lastModifiedBy>TXSET09202018</cp:lastModifiedBy>
  <cp:revision>137</cp:revision>
  <dcterms:created xsi:type="dcterms:W3CDTF">2015-12-11T22:27:18Z</dcterms:created>
  <dcterms:modified xsi:type="dcterms:W3CDTF">2018-10-10T19:03:17Z</dcterms:modified>
</cp:coreProperties>
</file>