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2"/>
  </p:notesMasterIdLst>
  <p:handoutMasterIdLst>
    <p:handoutMasterId r:id="rId13"/>
  </p:handoutMasterIdLst>
  <p:sldIdLst>
    <p:sldId id="260" r:id="rId7"/>
    <p:sldId id="279" r:id="rId8"/>
    <p:sldId id="276" r:id="rId9"/>
    <p:sldId id="275" r:id="rId10"/>
    <p:sldId id="278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uane, Mark" initials="RM" lastIdx="11" clrIdx="0">
    <p:extLst>
      <p:ext uri="{19B8F6BF-5375-455C-9EA6-DF929625EA0E}">
        <p15:presenceInfo xmlns:p15="http://schemas.microsoft.com/office/powerpoint/2012/main" userId="S-1-5-21-639947351-343809578-3807592339-2807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749" autoAdjust="0"/>
    <p:restoredTop sz="94660" autoAdjust="0"/>
  </p:normalViewPr>
  <p:slideViewPr>
    <p:cSldViewPr showGuides="1">
      <p:cViewPr varScale="1">
        <p:scale>
          <a:sx n="102" d="100"/>
          <a:sy n="102" d="100"/>
        </p:scale>
        <p:origin x="108" y="2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5064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092"/>
    </p:cViewPr>
  </p:sorterViewPr>
  <p:notesViewPr>
    <p:cSldViewPr showGuides="1">
      <p:cViewPr varScale="1">
        <p:scale>
          <a:sx n="75" d="100"/>
          <a:sy n="75" d="100"/>
        </p:scale>
        <p:origin x="2052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6725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1"/>
            <a:ext cx="3038475" cy="466725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6/18/2018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3038475" cy="466725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6/18/2018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7" tIns="46584" rIns="93167" bIns="4658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67" tIns="46584" rIns="93167" bIns="4658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5802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352800" y="2438400"/>
            <a:ext cx="564603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cs typeface="Times New Roman" panose="02020603050405020304" pitchFamily="18" charset="0"/>
              </a:rPr>
              <a:t>Credit Parameters</a:t>
            </a:r>
          </a:p>
          <a:p>
            <a:endParaRPr lang="en-US" dirty="0">
              <a:cs typeface="Times New Roman" panose="02020603050405020304" pitchFamily="18" charset="0"/>
            </a:endParaRPr>
          </a:p>
          <a:p>
            <a:endParaRPr lang="en-US" dirty="0">
              <a:cs typeface="Times New Roman" panose="02020603050405020304" pitchFamily="18" charset="0"/>
            </a:endParaRPr>
          </a:p>
          <a:p>
            <a:r>
              <a:rPr lang="en-US" dirty="0">
                <a:cs typeface="Times New Roman" panose="02020603050405020304" pitchFamily="18" charset="0"/>
              </a:rPr>
              <a:t>Credit Work Group</a:t>
            </a:r>
          </a:p>
          <a:p>
            <a:r>
              <a:rPr lang="en-US" dirty="0">
                <a:cs typeface="Times New Roman" panose="02020603050405020304" pitchFamily="18" charset="0"/>
              </a:rPr>
              <a:t>ERCOT Public</a:t>
            </a:r>
          </a:p>
          <a:p>
            <a:r>
              <a:rPr lang="en-US" dirty="0" smtClean="0">
                <a:cs typeface="Times New Roman" panose="02020603050405020304" pitchFamily="18" charset="0"/>
              </a:rPr>
              <a:t>June 20, 2018</a:t>
            </a:r>
            <a:endParaRPr lang="en-US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823118"/>
          </a:xfrm>
        </p:spPr>
        <p:txBody>
          <a:bodyPr/>
          <a:lstStyle/>
          <a:p>
            <a:r>
              <a:rPr lang="en-US" sz="1800" dirty="0" smtClean="0"/>
              <a:t>Credit Parameters</a:t>
            </a: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/>
              <a:t>ERCOT implemented NPRR 800, </a:t>
            </a:r>
            <a:r>
              <a:rPr lang="en-US" sz="1600" i="1" dirty="0"/>
              <a:t>Revisions to Credit Exposure Calculations to Use Electricity Futures Market Prices, </a:t>
            </a:r>
            <a:r>
              <a:rPr lang="en-US" sz="1600" dirty="0"/>
              <a:t>in February 2018. NPRR 800 revised  the Real-Time Liability Extrapolated (RTLE) and Day-Ahead Liability Extrapolated (DALE) factors used in the Counter-Party Estimated Aggregate Liability (EAL) and Minimum Current Exposure (MCE) calculations to use electricity futures mark-to-market prices for estimating forward risk. </a:t>
            </a: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1600" dirty="0"/>
              <a:t>Credit Work Group (CWG) committed to review the parameters associated with NPRR 800 within 6 months </a:t>
            </a:r>
            <a:r>
              <a:rPr lang="en-US" sz="1600" dirty="0" smtClean="0"/>
              <a:t>of implementation. </a:t>
            </a:r>
          </a:p>
          <a:p>
            <a:r>
              <a:rPr lang="en-US" sz="1600" dirty="0" smtClean="0"/>
              <a:t>CWG will review: </a:t>
            </a:r>
          </a:p>
          <a:p>
            <a:pPr lvl="1"/>
            <a:r>
              <a:rPr lang="en-US" sz="1600" dirty="0" smtClean="0"/>
              <a:t>NPRR 800 parameters</a:t>
            </a:r>
          </a:p>
          <a:p>
            <a:pPr lvl="1"/>
            <a:r>
              <a:rPr lang="en-US" sz="1600" dirty="0" smtClean="0"/>
              <a:t>M1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045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600" dirty="0" smtClean="0"/>
              <a:t>Estimated Aggregate Liability</a:t>
            </a:r>
            <a:br>
              <a:rPr lang="en-US" sz="1600" dirty="0" smtClean="0"/>
            </a:br>
            <a:r>
              <a:rPr lang="en-US" sz="1600" dirty="0" smtClean="0"/>
              <a:t>Minimum Current Exposure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b="1" dirty="0"/>
              <a:t>EAL </a:t>
            </a:r>
            <a:r>
              <a:rPr lang="en-US" sz="1600" b="1" i="1" baseline="-25000" dirty="0"/>
              <a:t>q</a:t>
            </a:r>
            <a:r>
              <a:rPr lang="en-US" sz="1600" b="1" dirty="0"/>
              <a:t> </a:t>
            </a:r>
            <a:r>
              <a:rPr lang="en-US" sz="1600" b="1" dirty="0" smtClean="0"/>
              <a:t>= Max </a:t>
            </a:r>
            <a:r>
              <a:rPr lang="en-US" sz="1600" b="1" dirty="0"/>
              <a:t>[IEL during the first 40-day period only beginning on the date that the Counter-Party commences activity in ERCOT markets, </a:t>
            </a:r>
            <a:r>
              <a:rPr lang="en-US" sz="1600" b="1" i="1" dirty="0"/>
              <a:t>RFAF</a:t>
            </a:r>
            <a:r>
              <a:rPr lang="en-US" sz="1600" b="1" dirty="0"/>
              <a:t> * Max {RTLE during the previous </a:t>
            </a:r>
            <a:r>
              <a:rPr lang="en-US" sz="1600" b="1" i="1" dirty="0" err="1"/>
              <a:t>lrq</a:t>
            </a:r>
            <a:r>
              <a:rPr lang="en-US" sz="1600" b="1" i="1" dirty="0"/>
              <a:t> </a:t>
            </a:r>
            <a:r>
              <a:rPr lang="en-US" sz="1600" b="1" dirty="0"/>
              <a:t>days}, RTLF] + </a:t>
            </a:r>
            <a:r>
              <a:rPr lang="en-US" sz="1600" b="1" i="1" dirty="0"/>
              <a:t>DFAF</a:t>
            </a:r>
            <a:r>
              <a:rPr lang="en-US" sz="1600" b="1" dirty="0"/>
              <a:t> * DALE + Max [RTLCNS, Max {URTA during the previous </a:t>
            </a:r>
            <a:r>
              <a:rPr lang="en-US" sz="1600" b="1" i="1" dirty="0" err="1"/>
              <a:t>lrq</a:t>
            </a:r>
            <a:r>
              <a:rPr lang="en-US" sz="1600" b="1" dirty="0"/>
              <a:t> days}] + OUT</a:t>
            </a:r>
            <a:r>
              <a:rPr lang="en-US" sz="1600" b="1" i="1" baseline="-25000" dirty="0"/>
              <a:t> q</a:t>
            </a:r>
            <a:r>
              <a:rPr lang="en-US" sz="1600" b="1" dirty="0"/>
              <a:t> + ILE </a:t>
            </a:r>
            <a:r>
              <a:rPr lang="en-US" sz="1600" b="1" i="1" baseline="-25000" dirty="0" smtClean="0"/>
              <a:t>q</a:t>
            </a:r>
          </a:p>
          <a:p>
            <a:endParaRPr lang="en-US" sz="1600" b="1" i="1" baseline="-25000" dirty="0"/>
          </a:p>
          <a:p>
            <a:endParaRPr lang="en-US" sz="1600" dirty="0" smtClean="0"/>
          </a:p>
          <a:p>
            <a:r>
              <a:rPr lang="en-US" sz="1600" b="1" dirty="0" smtClean="0"/>
              <a:t>MCE </a:t>
            </a:r>
            <a:r>
              <a:rPr lang="en-US" sz="1600" b="1" dirty="0"/>
              <a:t>=  </a:t>
            </a:r>
            <a:r>
              <a:rPr lang="en-US" sz="1600" b="1" i="1" dirty="0" smtClean="0"/>
              <a:t>RFAF </a:t>
            </a:r>
            <a:r>
              <a:rPr lang="en-US" sz="1600" b="1" dirty="0"/>
              <a:t>* MAF * Max[{ [L </a:t>
            </a:r>
            <a:r>
              <a:rPr lang="en-US" sz="1600" b="1" dirty="0" err="1"/>
              <a:t>i</a:t>
            </a:r>
            <a:r>
              <a:rPr lang="en-US" sz="1600" b="1" dirty="0"/>
              <a:t>, od, p * RTSPP </a:t>
            </a:r>
            <a:r>
              <a:rPr lang="en-US" sz="1600" b="1" dirty="0" err="1"/>
              <a:t>i</a:t>
            </a:r>
            <a:r>
              <a:rPr lang="en-US" sz="1600" b="1" dirty="0"/>
              <a:t>, od, p ]/n}, { [[[L </a:t>
            </a:r>
            <a:r>
              <a:rPr lang="en-US" sz="1600" b="1" dirty="0" err="1"/>
              <a:t>i</a:t>
            </a:r>
            <a:r>
              <a:rPr lang="en-US" sz="1600" b="1" dirty="0"/>
              <a:t>, od, p * T2  - G </a:t>
            </a:r>
            <a:r>
              <a:rPr lang="en-US" sz="1600" b="1" dirty="0" err="1"/>
              <a:t>i</a:t>
            </a:r>
            <a:r>
              <a:rPr lang="en-US" sz="1600" b="1" dirty="0"/>
              <a:t>, od, p * (1-NUCADJ) * T3] * RTSPP </a:t>
            </a:r>
            <a:r>
              <a:rPr lang="en-US" sz="1600" b="1" dirty="0" err="1"/>
              <a:t>i</a:t>
            </a:r>
            <a:r>
              <a:rPr lang="en-US" sz="1600" b="1" dirty="0"/>
              <a:t>, od, p] + [RTQQNET </a:t>
            </a:r>
            <a:r>
              <a:rPr lang="en-US" sz="1600" b="1" dirty="0" err="1"/>
              <a:t>i</a:t>
            </a:r>
            <a:r>
              <a:rPr lang="en-US" sz="1600" b="1" dirty="0"/>
              <a:t>, od, p * T5]]/n}, { [G </a:t>
            </a:r>
            <a:r>
              <a:rPr lang="en-US" sz="1600" b="1" dirty="0" err="1"/>
              <a:t>i</a:t>
            </a:r>
            <a:r>
              <a:rPr lang="en-US" sz="1600" b="1" dirty="0"/>
              <a:t>, od, p * NUCADJ * T1 * RTSPP </a:t>
            </a:r>
            <a:r>
              <a:rPr lang="en-US" sz="1600" b="1" dirty="0" err="1"/>
              <a:t>i</a:t>
            </a:r>
            <a:r>
              <a:rPr lang="en-US" sz="1600" b="1" dirty="0"/>
              <a:t>, od, p]/n}, { ( (DARTNET </a:t>
            </a:r>
            <a:r>
              <a:rPr lang="en-US" sz="1600" b="1" dirty="0" err="1"/>
              <a:t>i</a:t>
            </a:r>
            <a:r>
              <a:rPr lang="en-US" sz="1600" b="1" dirty="0"/>
              <a:t>, od, p)) * T4/n}]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3547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sz="1600" dirty="0" smtClean="0">
                <a:cs typeface="Times New Roman" panose="02020603050405020304" pitchFamily="18" charset="0"/>
              </a:rPr>
              <a:t>Parameters for Review</a:t>
            </a:r>
            <a:endParaRPr lang="en-US" sz="16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>
                <a:latin typeface="+mj-lt"/>
              </a:rPr>
              <a:t>4</a:t>
            </a:fld>
            <a:endParaRPr lang="en-US">
              <a:latin typeface="+mj-lt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640924" cy="5105400"/>
          </a:xfrm>
        </p:spPr>
        <p:txBody>
          <a:bodyPr/>
          <a:lstStyle/>
          <a:p>
            <a:pPr marL="457200" lvl="1" indent="0">
              <a:spcAft>
                <a:spcPts val="600"/>
              </a:spcAft>
              <a:buNone/>
            </a:pPr>
            <a:endParaRPr lang="en-US" sz="1400" dirty="0" smtClean="0"/>
          </a:p>
          <a:p>
            <a:pPr marL="457200" lvl="1" indent="0">
              <a:spcAft>
                <a:spcPts val="600"/>
              </a:spcAft>
              <a:buNone/>
            </a:pPr>
            <a:endParaRPr lang="en-US" sz="14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4974597"/>
              </p:ext>
            </p:extLst>
          </p:nvPr>
        </p:nvGraphicFramePr>
        <p:xfrm>
          <a:off x="609600" y="815182"/>
          <a:ext cx="7467601" cy="4500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38800"/>
                <a:gridCol w="1828801"/>
              </a:tblGrid>
              <a:tr h="151289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Parameter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Parameter</a:t>
                      </a:r>
                      <a:r>
                        <a:rPr lang="en-US" sz="1200" baseline="0" dirty="0" smtClean="0"/>
                        <a:t> Value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rgbClr val="C00000"/>
                          </a:solidFill>
                        </a:rPr>
                        <a:t>Electricity-Futures Based Factors</a:t>
                      </a:r>
                      <a:r>
                        <a:rPr lang="en-US" sz="1200" b="1" baseline="0" dirty="0" smtClean="0">
                          <a:solidFill>
                            <a:srgbClr val="C00000"/>
                          </a:solidFill>
                        </a:rPr>
                        <a:t> (RFAF &amp; DFAF) Parameters</a:t>
                      </a:r>
                      <a:endParaRPr lang="en-US" sz="1200" b="1" dirty="0" smtClean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Number of Forward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 weeks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Real-Time Weight Factors for Forward Week (RWF)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dirty="0" smtClean="0"/>
                        <a:t>Week 1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dirty="0" smtClean="0"/>
                        <a:t>Week 2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dirty="0" smtClean="0"/>
                        <a:t>Week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 smtClean="0"/>
                    </a:p>
                    <a:p>
                      <a:r>
                        <a:rPr lang="en-US" sz="1000" dirty="0" smtClean="0"/>
                        <a:t>1/3</a:t>
                      </a:r>
                    </a:p>
                    <a:p>
                      <a:r>
                        <a:rPr lang="en-US" sz="1000" dirty="0" smtClean="0"/>
                        <a:t>1/3</a:t>
                      </a:r>
                    </a:p>
                    <a:p>
                      <a:r>
                        <a:rPr lang="en-US" sz="1000" dirty="0" smtClean="0"/>
                        <a:t>1/3</a:t>
                      </a:r>
                      <a:endParaRPr lang="en-US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Day-Ahead Weight Factors for Forward Week (DWF)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dirty="0" smtClean="0"/>
                        <a:t>Week 1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dirty="0" smtClean="0"/>
                        <a:t>Week 2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dirty="0" smtClean="0"/>
                        <a:t>Week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 smtClean="0"/>
                    </a:p>
                    <a:p>
                      <a:r>
                        <a:rPr lang="en-US" sz="1000" dirty="0" smtClean="0"/>
                        <a:t>1/3</a:t>
                      </a:r>
                    </a:p>
                    <a:p>
                      <a:r>
                        <a:rPr lang="en-US" sz="1000" dirty="0" smtClean="0"/>
                        <a:t>1/3</a:t>
                      </a:r>
                    </a:p>
                    <a:p>
                      <a:r>
                        <a:rPr lang="en-US" sz="1000" dirty="0" smtClean="0"/>
                        <a:t>1/3</a:t>
                      </a:r>
                      <a:endParaRPr lang="en-US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Reference Hub (</a:t>
                      </a:r>
                      <a:r>
                        <a:rPr lang="en-US" sz="1200" dirty="0" err="1" smtClean="0"/>
                        <a:t>rHub</a:t>
                      </a:r>
                      <a:r>
                        <a:rPr lang="en-US" sz="1200" dirty="0" smtClean="0"/>
                        <a:t>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ERCOT North Hub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rgbClr val="C00000"/>
                          </a:solidFill>
                        </a:rPr>
                        <a:t>M1 (Multiplier for RTLE and DALE) Parameters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smtClean="0"/>
                        <a:t>M1a (no. of days for</a:t>
                      </a:r>
                      <a:r>
                        <a:rPr lang="en-US" sz="1200" baseline="0" dirty="0" smtClean="0"/>
                        <a:t> termination upon default)</a:t>
                      </a:r>
                      <a:endParaRPr lang="en-US" sz="1200" dirty="0" smtClean="0"/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smtClean="0"/>
                        <a:t>M1b (minimum no. of days to transition; based on no. of ESI IDs)</a:t>
                      </a:r>
                    </a:p>
                    <a:p>
                      <a:pPr marL="342900" indent="-171450">
                        <a:buFont typeface="Wingdings" panose="05000000000000000000" pitchFamily="2" charset="2"/>
                        <a:buChar char="Ø"/>
                      </a:pPr>
                      <a:r>
                        <a:rPr lang="en-US" sz="1200" dirty="0" smtClean="0"/>
                        <a:t>ESI ID daily transition rate (to determine no. of days to transition)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12</a:t>
                      </a:r>
                    </a:p>
                    <a:p>
                      <a:r>
                        <a:rPr lang="en-US" sz="1200" dirty="0" smtClean="0"/>
                        <a:t>8</a:t>
                      </a:r>
                    </a:p>
                    <a:p>
                      <a:r>
                        <a:rPr lang="en-US" sz="1200" dirty="0" smtClean="0"/>
                        <a:t>100,000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200" dirty="0" smtClean="0"/>
                        <a:t>RTLE Look-Back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smtClean="0"/>
                        <a:t>No Load or Gen (NPRR 620; for implementation)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smtClean="0"/>
                        <a:t>All Others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 smtClean="0"/>
                    </a:p>
                    <a:p>
                      <a:r>
                        <a:rPr lang="en-US" sz="1200" dirty="0" smtClean="0"/>
                        <a:t>20</a:t>
                      </a:r>
                    </a:p>
                    <a:p>
                      <a:r>
                        <a:rPr lang="en-US" sz="1200" dirty="0" smtClean="0"/>
                        <a:t>40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450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1600" dirty="0" smtClean="0"/>
              <a:t>Credit Components</a:t>
            </a:r>
            <a:endParaRPr lang="en-US" sz="16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6531944"/>
              </p:ext>
            </p:extLst>
          </p:nvPr>
        </p:nvGraphicFramePr>
        <p:xfrm>
          <a:off x="304800" y="1600200"/>
          <a:ext cx="8534400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/>
                <a:gridCol w="7391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Component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Definition</a:t>
                      </a:r>
                      <a:endParaRPr lang="en-US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RFAF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Real-Time Forward Adjustment Factor</a:t>
                      </a: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—The adjustment factor for RTM-related forward exposure </a:t>
                      </a:r>
                      <a:endParaRPr lang="en-US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DFAF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Day-Ahead Forward Adjustment Factor</a:t>
                      </a: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—The adjustment factor for DAM-related forward exposure </a:t>
                      </a:r>
                      <a:endParaRPr lang="en-US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RTLE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Real-Time Liability Extrapolated</a:t>
                      </a: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—M1 multiplied by the sum of the net amount, with zero substituted for missing values, due to or from ERCOT by the Counter-Party in the 14 most recent Operating Days for which RTM Initial Statements are produced for Counter-Parties according to the ERCOT Settlement Calendar divided by 14.</a:t>
                      </a:r>
                      <a:endParaRPr lang="en-US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DALE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Average Daily Day-Ahead Liability Extrapolated</a:t>
                      </a: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—M1 multiplied by the sum of the net amount, with zero substituted for missing values, due to or from ERCOT by the Counter-Party in the seven most recent Operating Days for which DAM Settlement Statements are produced for Counter-Parties according to the ERCOT Settlement Calendar divided by seven.</a:t>
                      </a:r>
                      <a:endParaRPr lang="en-US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MCE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Minimum Current Exposure</a:t>
                      </a: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—For each Counter-Party, ERCOT shall determine a Minimum Current Exposure (MCE) </a:t>
                      </a:r>
                      <a:endParaRPr lang="en-US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M1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Multiplier for DALE and RTLE.  Provides for forward risk during a Counter-Party termination upon default based upon the sum of the time period required for any termination upon default (M1a) and the time period required for a Mass Transition only (M1b).  The M1a component is applicable to all Counter-Parties.  The M1b component is applicable only to Counter-Parties representing any QSE associated with a LSE.</a:t>
                      </a:r>
                      <a:endParaRPr lang="en-US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M1a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Time period required for any termination upon default.</a:t>
                      </a:r>
                      <a:endParaRPr lang="en-US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M1b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Weighted average transition days = Min(B, (2 + Max(1, (u+1)/2))*(1-DF)), rounded up to whole days </a:t>
                      </a:r>
                      <a:endParaRPr lang="en-US" sz="1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146235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248F63C-08AC-4CDD-B36F-0851B11853CB}">
  <ds:schemaRefs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purl.org/dc/dcmitype/"/>
    <ds:schemaRef ds:uri="http://www.w3.org/XML/1998/namespace"/>
    <ds:schemaRef ds:uri="c34af464-7aa1-4edd-9be4-83dffc1cb926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7749</TotalTime>
  <Words>611</Words>
  <Application>Microsoft Office PowerPoint</Application>
  <PresentationFormat>On-screen Show (4:3)</PresentationFormat>
  <Paragraphs>81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Times New Roman</vt:lpstr>
      <vt:lpstr>Wingdings</vt:lpstr>
      <vt:lpstr>1_Custom Design</vt:lpstr>
      <vt:lpstr>Office Theme</vt:lpstr>
      <vt:lpstr>Custom Design</vt:lpstr>
      <vt:lpstr>PowerPoint Presentation</vt:lpstr>
      <vt:lpstr>Credit Parameters</vt:lpstr>
      <vt:lpstr>Estimated Aggregate Liability Minimum Current Exposure</vt:lpstr>
      <vt:lpstr>Parameters for Review</vt:lpstr>
      <vt:lpstr>Credit Components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Spells, Vanessa</cp:lastModifiedBy>
  <cp:revision>217</cp:revision>
  <cp:lastPrinted>2018-06-14T20:04:17Z</cp:lastPrinted>
  <dcterms:created xsi:type="dcterms:W3CDTF">2016-01-21T15:20:31Z</dcterms:created>
  <dcterms:modified xsi:type="dcterms:W3CDTF">2018-06-18T16:13:24Z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