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9" r:id="rId1"/>
    <p:sldMasterId id="2147483695" r:id="rId2"/>
    <p:sldMasterId id="2147483697" r:id="rId3"/>
    <p:sldMasterId id="2147483667" r:id="rId4"/>
    <p:sldMasterId id="2147483686" r:id="rId5"/>
  </p:sldMasterIdLst>
  <p:notesMasterIdLst>
    <p:notesMasterId r:id="rId32"/>
  </p:notesMasterIdLst>
  <p:handoutMasterIdLst>
    <p:handoutMasterId r:id="rId33"/>
  </p:handoutMasterIdLst>
  <p:sldIdLst>
    <p:sldId id="270" r:id="rId6"/>
    <p:sldId id="793" r:id="rId7"/>
    <p:sldId id="735" r:id="rId8"/>
    <p:sldId id="567" r:id="rId9"/>
    <p:sldId id="613" r:id="rId10"/>
    <p:sldId id="818" r:id="rId11"/>
    <p:sldId id="656" r:id="rId12"/>
    <p:sldId id="571" r:id="rId13"/>
    <p:sldId id="762" r:id="rId14"/>
    <p:sldId id="817" r:id="rId15"/>
    <p:sldId id="740" r:id="rId16"/>
    <p:sldId id="742" r:id="rId17"/>
    <p:sldId id="809" r:id="rId18"/>
    <p:sldId id="746" r:id="rId19"/>
    <p:sldId id="816" r:id="rId20"/>
    <p:sldId id="748" r:id="rId21"/>
    <p:sldId id="572" r:id="rId22"/>
    <p:sldId id="764" r:id="rId23"/>
    <p:sldId id="654" r:id="rId24"/>
    <p:sldId id="751" r:id="rId25"/>
    <p:sldId id="753" r:id="rId26"/>
    <p:sldId id="756" r:id="rId27"/>
    <p:sldId id="757" r:id="rId28"/>
    <p:sldId id="813" r:id="rId29"/>
    <p:sldId id="759" r:id="rId30"/>
    <p:sldId id="76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C8FD"/>
    <a:srgbClr val="C0504D"/>
    <a:srgbClr val="FFE89F"/>
    <a:srgbClr val="50BC3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79272" autoAdjust="0"/>
  </p:normalViewPr>
  <p:slideViewPr>
    <p:cSldViewPr snapToGrid="0">
      <p:cViewPr varScale="1">
        <p:scale>
          <a:sx n="69" d="100"/>
          <a:sy n="69" d="100"/>
        </p:scale>
        <p:origin x="1914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-132"/>
    </p:cViewPr>
  </p:sorterViewPr>
  <p:notesViewPr>
    <p:cSldViewPr snapToGrid="0" showGuides="1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DBA4A-CF1B-46AC-9045-2B6612C0624C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EE2B4-D30B-4D65-BC1C-DE57E47650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21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C6F44-CB68-48CB-8188-A47D4423899A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2613F-3576-4EE9-945C-25503B987A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4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05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03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670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68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377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213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152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00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015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141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Average Hourly increase in 2018 = 45 MW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63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2509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858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38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48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28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50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81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764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2613F-3576-4EE9-945C-25503B987A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49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569075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28750" y="2625326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28750" y="4232673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28750" y="2895600"/>
            <a:ext cx="62865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cap="small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6731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591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90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7085C4-D6A8-46D9-A1BA-F87C2DEFFCD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636008" y="1695200"/>
            <a:ext cx="4206240" cy="423277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304800" y="1695200"/>
            <a:ext cx="4206240" cy="422483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4636008" y="863347"/>
            <a:ext cx="4206240" cy="730506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304800" y="855407"/>
            <a:ext cx="4206240" cy="730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6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14561" y="266304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814561" y="266304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 userDrawn="1"/>
        </p:nvSpPr>
        <p:spPr>
          <a:xfrm>
            <a:off x="2898648" y="243682"/>
            <a:ext cx="6016752" cy="51831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01752" y="859536"/>
            <a:ext cx="8531352" cy="5065776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 marL="557213" indent="-214313">
              <a:buClr>
                <a:schemeClr val="accent1"/>
              </a:buClr>
              <a:buFont typeface="Wingdings" panose="05000000000000000000" pitchFamily="2" charset="2"/>
              <a:buChar char="§"/>
              <a:defRPr sz="1800" baseline="0">
                <a:solidFill>
                  <a:schemeClr val="tx2"/>
                </a:solidFill>
              </a:defRPr>
            </a:lvl2pPr>
            <a:lvl3pPr marL="857250" indent="-171450">
              <a:buClr>
                <a:schemeClr val="tx2"/>
              </a:buClr>
              <a:buFont typeface="Courier New" panose="02070309020205020404" pitchFamily="49" charset="0"/>
              <a:buChar char="o"/>
              <a:defRPr sz="1600" baseline="0"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76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0883" y="4837176"/>
            <a:ext cx="4465283" cy="64922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47872" y="3429000"/>
            <a:ext cx="4465283" cy="92354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547872" y="1325880"/>
            <a:ext cx="5519928" cy="230428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1728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547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026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4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2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6" y="6553201"/>
            <a:ext cx="70732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rgbClr val="5B6770"/>
                </a:solidFill>
              </a:rPr>
              <a:t>PUBLIC</a:t>
            </a:r>
          </a:p>
        </p:txBody>
      </p:sp>
      <p:sp>
        <p:nvSpPr>
          <p:cNvPr id="11" name="Slide Number Placeholder 8"/>
          <p:cNvSpPr txBox="1">
            <a:spLocks/>
          </p:cNvSpPr>
          <p:nvPr userDrawn="1"/>
        </p:nvSpPr>
        <p:spPr>
          <a:xfrm>
            <a:off x="8664677" y="6561137"/>
            <a:ext cx="387883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E7085C4-D6A8-46D9-A1BA-F87C2DEFFCDB}" type="slidenum">
              <a:rPr lang="en-US" sz="9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1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6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994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31351" y="0"/>
            <a:ext cx="591265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4" y="2876279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29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Proposed </a:t>
            </a:r>
            <a:r>
              <a:rPr lang="en-US" sz="3200" dirty="0" smtClean="0"/>
              <a:t>2019 Ancillary </a:t>
            </a:r>
            <a:r>
              <a:rPr lang="en-US" sz="3200" dirty="0"/>
              <a:t>Service Methodology </a:t>
            </a:r>
            <a:endParaRPr lang="en-US" sz="3200" dirty="0" smtClean="0"/>
          </a:p>
          <a:p>
            <a:endParaRPr lang="en-US" sz="3200" dirty="0"/>
          </a:p>
          <a:p>
            <a:r>
              <a:rPr lang="en-US" sz="3200" dirty="0" smtClean="0"/>
              <a:t>Preliminary Quantities</a:t>
            </a:r>
            <a:endParaRPr lang="en-US" sz="3200" dirty="0"/>
          </a:p>
        </p:txBody>
      </p:sp>
      <p:sp>
        <p:nvSpPr>
          <p:cNvPr id="2" name="Rectangle 1"/>
          <p:cNvSpPr/>
          <p:nvPr/>
        </p:nvSpPr>
        <p:spPr>
          <a:xfrm>
            <a:off x="3550883" y="30427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b="1" cap="small" dirty="0" smtClean="0">
              <a:solidFill>
                <a:prstClr val="black"/>
              </a:solidFill>
            </a:endParaRPr>
          </a:p>
          <a:p>
            <a:endParaRPr lang="en-US" b="1" cap="small" dirty="0">
              <a:solidFill>
                <a:prstClr val="black"/>
              </a:solidFill>
            </a:endParaRPr>
          </a:p>
          <a:p>
            <a:endParaRPr lang="en-US" dirty="0" smtClean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Oct 11, 2018</a:t>
            </a:r>
          </a:p>
          <a:p>
            <a:r>
              <a:rPr lang="en-US" dirty="0" smtClean="0"/>
              <a:t>ROS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mtClean="0"/>
              <a:t>ERCOT Staff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05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RRS Table (Updated in 2017)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81000" y="952375"/>
          <a:ext cx="7936877" cy="1830128"/>
        </p:xfrm>
        <a:graphic>
          <a:graphicData uri="http://schemas.openxmlformats.org/drawingml/2006/table">
            <a:tbl>
              <a:tblPr/>
              <a:tblGrid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  <a:gridCol w="610529"/>
              </a:tblGrid>
              <a:tr h="3032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1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2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3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4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5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6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7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8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9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10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11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12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LR/PFR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2.25:1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2.11:1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1.99:1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Inertia (GW∙s)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PFR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Req.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(no LR)</a:t>
                      </a:r>
                    </a:p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(MW)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5246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4916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4620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4361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4132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3927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3743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3576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3424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3285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3157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3040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RRS (MW)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2726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/>
          </p:nvPr>
        </p:nvGraphicFramePr>
        <p:xfrm>
          <a:off x="381000" y="3024175"/>
          <a:ext cx="8577072" cy="1800505"/>
        </p:xfrm>
        <a:graphic>
          <a:graphicData uri="http://schemas.openxmlformats.org/drawingml/2006/table">
            <a:tbl>
              <a:tblPr/>
              <a:tblGrid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  <a:gridCol w="612648"/>
              </a:tblGrid>
              <a:tr h="252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Scenario 13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14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15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16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17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18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19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20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21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22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23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24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Scenario 25</a:t>
                      </a:r>
                      <a:endParaRPr lang="en-US" sz="100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LR/PFR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1.26:1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1.01:1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1.00:1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1.00:1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1.00:1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1.00:1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1.00:1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334943"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Inertia (GW∙s)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PFR </a:t>
                      </a: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Req. (</a:t>
                      </a: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 </a:t>
                      </a:r>
                      <a:r>
                        <a:rPr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LR) (MW) </a:t>
                      </a: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2932</a:t>
                      </a:r>
                    </a:p>
                  </a:txBody>
                  <a:tcPr marL="8284" marR="8284" marT="8284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2737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2569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2492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2421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2353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2290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2230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2173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2119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2068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RRS (MW)</a:t>
                      </a:r>
                    </a:p>
                  </a:txBody>
                  <a:tcPr marL="8881" marR="8881" marT="88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01752" y="5551482"/>
            <a:ext cx="8531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*</a:t>
            </a:r>
            <a:r>
              <a:rPr lang="en-US" sz="1000" dirty="0" smtClean="0"/>
              <a:t>RRS quantity is calculated with limit of 50</a:t>
            </a:r>
            <a:r>
              <a:rPr lang="en-US" sz="1000" dirty="0"/>
              <a:t>% </a:t>
            </a:r>
            <a:r>
              <a:rPr lang="en-US" sz="1000" dirty="0" smtClean="0"/>
              <a:t>limit on LRs.</a:t>
            </a:r>
          </a:p>
          <a:p>
            <a:r>
              <a:rPr lang="en-US" sz="1000" dirty="0" smtClean="0"/>
              <a:t>**Red </a:t>
            </a:r>
            <a:r>
              <a:rPr lang="en-US" sz="1000" dirty="0"/>
              <a:t>font </a:t>
            </a:r>
            <a:r>
              <a:rPr lang="en-US" sz="1000" dirty="0" smtClean="0"/>
              <a:t>in table above identifies study scenario where RRS needed &lt; 2300 </a:t>
            </a:r>
            <a:r>
              <a:rPr lang="en-US" sz="1000" dirty="0"/>
              <a:t>MW. </a:t>
            </a:r>
            <a:r>
              <a:rPr lang="en-US" sz="1000" dirty="0" smtClean="0"/>
              <a:t>2300 </a:t>
            </a:r>
            <a:r>
              <a:rPr lang="en-US" sz="1000" dirty="0"/>
              <a:t>MW </a:t>
            </a:r>
            <a:r>
              <a:rPr lang="en-US" sz="1000" dirty="0" smtClean="0"/>
              <a:t>floor will be used in RRS requirement determination.</a:t>
            </a:r>
          </a:p>
          <a:p>
            <a:r>
              <a:rPr lang="en-US" sz="1000" dirty="0" smtClean="0"/>
              <a:t>***Generation mix </a:t>
            </a:r>
            <a:r>
              <a:rPr lang="en-US" sz="1000" dirty="0"/>
              <a:t>(CCs, Gas, SC, Coal, Steam)</a:t>
            </a:r>
            <a:r>
              <a:rPr lang="en-US" sz="1000" dirty="0" smtClean="0"/>
              <a:t>  </a:t>
            </a:r>
            <a:r>
              <a:rPr lang="en-US" sz="1000" dirty="0"/>
              <a:t>providing </a:t>
            </a:r>
            <a:r>
              <a:rPr lang="en-US" sz="1000" dirty="0" smtClean="0"/>
              <a:t>1150 MW </a:t>
            </a:r>
            <a:r>
              <a:rPr lang="en-US" sz="1000" dirty="0"/>
              <a:t>of PFR </a:t>
            </a:r>
            <a:r>
              <a:rPr lang="en-US" sz="1000" dirty="0" smtClean="0"/>
              <a:t>has been </a:t>
            </a:r>
            <a:r>
              <a:rPr lang="en-US" sz="1000" dirty="0"/>
              <a:t>aligned with actual historic system operations. </a:t>
            </a:r>
            <a:endParaRPr lang="en-US" sz="1000" dirty="0" smtClean="0"/>
          </a:p>
          <a:p>
            <a:r>
              <a:rPr lang="en-US" sz="1000" dirty="0" smtClean="0"/>
              <a:t>     Inertia </a:t>
            </a:r>
            <a:r>
              <a:rPr lang="en-US" sz="1000" dirty="0"/>
              <a:t>&lt; 250 GW·s: 30% Coal </a:t>
            </a:r>
            <a:r>
              <a:rPr lang="en-US" sz="1000" dirty="0" smtClean="0"/>
              <a:t>+ 70</a:t>
            </a:r>
            <a:r>
              <a:rPr lang="en-US" sz="1000" dirty="0"/>
              <a:t>% </a:t>
            </a:r>
            <a:r>
              <a:rPr lang="en-US" sz="1000" dirty="0" smtClean="0"/>
              <a:t>Rest. Inertia </a:t>
            </a:r>
            <a:r>
              <a:rPr lang="en-US" sz="1000" dirty="0"/>
              <a:t>≥ 250 GW·s: 15% Coal + 85% </a:t>
            </a:r>
            <a:r>
              <a:rPr lang="en-US" sz="1000" dirty="0" smtClean="0"/>
              <a:t>Rest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478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RRS Jan 2019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82" y="1026968"/>
            <a:ext cx="8541236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4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RRS Mar 2019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82" y="1026968"/>
            <a:ext cx="8541236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0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RRS Jun 2019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717280" y="365954"/>
            <a:ext cx="243840" cy="273773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 smtClean="0">
                <a:solidFill>
                  <a:srgbClr val="FF0000"/>
                </a:solidFill>
                <a:latin typeface="Arial" panose="020B0604020202020204" pitchFamily="34" charset="0"/>
              </a:rPr>
              <a:t>*.</a:t>
            </a:r>
            <a:endParaRPr lang="en-US" sz="9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82" y="1026968"/>
            <a:ext cx="8541236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4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RRS Jul 2019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3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RRS </a:t>
            </a:r>
            <a:r>
              <a:rPr lang="en-US" dirty="0" smtClean="0"/>
              <a:t>Aug </a:t>
            </a:r>
            <a:r>
              <a:rPr lang="en-US" dirty="0"/>
              <a:t>2019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2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Hourly Avg</a:t>
            </a:r>
            <a:r>
              <a:rPr lang="en-US" dirty="0" smtClean="0"/>
              <a:t>. RRS Comparison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026968"/>
            <a:ext cx="8626588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1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00100" y="2705725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Divider Slide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i="1" dirty="0" smtClean="0">
                <a:solidFill>
                  <a:schemeClr val="bg1"/>
                </a:solidFill>
              </a:rPr>
              <a:t>Divider Slide (optional)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Non-Spin Reserve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83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Non Spinning Reserve </a:t>
            </a:r>
            <a:r>
              <a:rPr lang="en-US" sz="2400" dirty="0" smtClean="0"/>
              <a:t>Methodology (NSRS) - 2019</a:t>
            </a:r>
            <a:endParaRPr lang="en-US" sz="2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The preliminary </a:t>
            </a:r>
            <a:r>
              <a:rPr lang="en-US" dirty="0" err="1" smtClean="0"/>
              <a:t>NSRS</a:t>
            </a:r>
            <a:r>
              <a:rPr lang="en-US" dirty="0" smtClean="0"/>
              <a:t> quantities </a:t>
            </a:r>
            <a:r>
              <a:rPr lang="en-US" dirty="0"/>
              <a:t>for January 2019 thru </a:t>
            </a:r>
            <a:r>
              <a:rPr lang="en-US" dirty="0" smtClean="0"/>
              <a:t>Aug. </a:t>
            </a:r>
            <a:r>
              <a:rPr lang="en-US" dirty="0"/>
              <a:t>2019 in subsequent slides have been computed using </a:t>
            </a:r>
            <a:r>
              <a:rPr lang="en-US" u="sng" dirty="0"/>
              <a:t>current methodology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u="sng" dirty="0"/>
              <a:t>updated Wind Over-Forecast Error Adjustment tables</a:t>
            </a:r>
            <a:r>
              <a:rPr lang="en-US" dirty="0"/>
              <a:t>.</a:t>
            </a:r>
          </a:p>
          <a:p>
            <a:pPr marL="342900" lvl="1" indent="0" algn="just">
              <a:buNone/>
            </a:pPr>
            <a:endParaRPr lang="en-US" sz="1400" dirty="0" smtClean="0"/>
          </a:p>
          <a:p>
            <a:pPr lvl="2" algn="just"/>
            <a:endParaRPr lang="en-US" sz="1600" dirty="0" smtClean="0"/>
          </a:p>
          <a:p>
            <a:pPr lvl="2" algn="just"/>
            <a:endParaRPr lang="en-US" sz="1600" dirty="0" smtClean="0"/>
          </a:p>
          <a:p>
            <a:pPr lvl="1" algn="just"/>
            <a:endParaRPr lang="en-US" sz="1400" dirty="0"/>
          </a:p>
          <a:p>
            <a:pPr lvl="1" algn="just"/>
            <a:endParaRPr lang="en-US" sz="1800" dirty="0" smtClean="0"/>
          </a:p>
          <a:p>
            <a:pPr marL="0" indent="0" algn="just">
              <a:buNone/>
            </a:pPr>
            <a:r>
              <a:rPr lang="en-US" sz="2400" dirty="0" smtClean="0"/>
              <a:t> </a:t>
            </a:r>
            <a:endParaRPr lang="en-US" sz="2400" dirty="0"/>
          </a:p>
          <a:p>
            <a:pPr algn="just"/>
            <a:endParaRPr lang="en-US" sz="2400" dirty="0" smtClean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56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Wind Over-Forecast Error </a:t>
            </a:r>
            <a:r>
              <a:rPr lang="en-US" sz="2400" dirty="0" smtClean="0"/>
              <a:t>Adjustment Table - 2019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 Over-Forecast </a:t>
            </a:r>
            <a:r>
              <a:rPr lang="en-US" dirty="0"/>
              <a:t>E</a:t>
            </a:r>
            <a:r>
              <a:rPr lang="en-US" dirty="0" smtClean="0"/>
              <a:t>rror Adjustment Table track estimated increase in wind over forecast error per </a:t>
            </a:r>
            <a:r>
              <a:rPr lang="en-US" dirty="0"/>
              <a:t>1000 MW increase in installed Wind capacity. 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/>
              <a:t>table has been updated for 2019.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 startAt="2"/>
            </a:pPr>
            <a:endParaRPr lang="en-US" sz="1200" dirty="0"/>
          </a:p>
        </p:txBody>
      </p:sp>
      <p:sp>
        <p:nvSpPr>
          <p:cNvPr id="6" name="Rectangle 5"/>
          <p:cNvSpPr/>
          <p:nvPr/>
        </p:nvSpPr>
        <p:spPr>
          <a:xfrm>
            <a:off x="1158140" y="5510483"/>
            <a:ext cx="6827720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solidFill>
                  <a:schemeClr val="accent2"/>
                </a:solidFill>
              </a:rPr>
              <a:t>Average hourly increase in Wind Forecast </a:t>
            </a:r>
            <a:r>
              <a:rPr lang="en-US" sz="1100" dirty="0">
                <a:solidFill>
                  <a:schemeClr val="accent2"/>
                </a:solidFill>
              </a:rPr>
              <a:t>error per 1000 MW increase in installed Wind </a:t>
            </a:r>
            <a:r>
              <a:rPr lang="en-US" sz="1100" dirty="0" smtClean="0">
                <a:solidFill>
                  <a:schemeClr val="accent2"/>
                </a:solidFill>
              </a:rPr>
              <a:t>capacity = 40 MW</a:t>
            </a:r>
            <a:endParaRPr lang="en-US" sz="1100" dirty="0">
              <a:solidFill>
                <a:schemeClr val="accent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340" y="2149423"/>
            <a:ext cx="4541520" cy="340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01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 for Stakeholder Discussion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September  </a:t>
            </a:r>
            <a:r>
              <a:rPr lang="en-US" dirty="0"/>
              <a:t>12, 2018 – </a:t>
            </a:r>
            <a:r>
              <a:rPr lang="en-US" dirty="0" smtClean="0"/>
              <a:t>PDCWG (</a:t>
            </a:r>
            <a:r>
              <a:rPr lang="en-US" dirty="0"/>
              <a:t>2019 AS Methodology) </a:t>
            </a:r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September 20, 2018 </a:t>
            </a:r>
            <a:r>
              <a:rPr lang="en-US" dirty="0"/>
              <a:t>– OWG</a:t>
            </a:r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September </a:t>
            </a:r>
            <a:r>
              <a:rPr lang="en-US" dirty="0"/>
              <a:t>24, 2018 – QMWG</a:t>
            </a:r>
          </a:p>
          <a:p>
            <a:endParaRPr lang="en-US" dirty="0" smtClean="0"/>
          </a:p>
          <a:p>
            <a:pPr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en-US" dirty="0" smtClean="0"/>
              <a:t>October</a:t>
            </a:r>
            <a:r>
              <a:rPr lang="en-US" sz="1800" dirty="0" smtClean="0"/>
              <a:t> 10, 2018 </a:t>
            </a:r>
            <a:r>
              <a:rPr lang="en-US" sz="1800" dirty="0"/>
              <a:t>– </a:t>
            </a:r>
            <a:r>
              <a:rPr lang="en-US" sz="1800" dirty="0" smtClean="0"/>
              <a:t>WMS </a:t>
            </a:r>
          </a:p>
          <a:p>
            <a:pPr lvl="1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WMS endorsed 2019 A/S methodology </a:t>
            </a:r>
            <a:r>
              <a:rPr lang="en-US" dirty="0"/>
              <a:t>without </a:t>
            </a:r>
            <a:r>
              <a:rPr lang="en-US" dirty="0" smtClean="0"/>
              <a:t>the 1375 </a:t>
            </a:r>
            <a:r>
              <a:rPr lang="en-US" dirty="0"/>
              <a:t>MW </a:t>
            </a:r>
            <a:r>
              <a:rPr lang="en-US" dirty="0" smtClean="0"/>
              <a:t>floor on Non Spinning quantities during On-peak </a:t>
            </a:r>
            <a:r>
              <a:rPr lang="en-US" dirty="0"/>
              <a:t>hours (HE 7 thru </a:t>
            </a:r>
            <a:r>
              <a:rPr lang="en-US" dirty="0" smtClean="0"/>
              <a:t>22</a:t>
            </a:r>
            <a:r>
              <a:rPr lang="en-US" dirty="0"/>
              <a:t>)</a:t>
            </a:r>
            <a:endParaRPr lang="en-US" dirty="0" smtClean="0"/>
          </a:p>
          <a:p>
            <a:r>
              <a:rPr lang="en-US" dirty="0"/>
              <a:t>October </a:t>
            </a:r>
            <a:r>
              <a:rPr lang="en-US" dirty="0" smtClean="0"/>
              <a:t>11, </a:t>
            </a:r>
            <a:r>
              <a:rPr lang="en-US" sz="1800" dirty="0" smtClean="0"/>
              <a:t>2018 – ROS</a:t>
            </a:r>
          </a:p>
          <a:p>
            <a:pPr lvl="0"/>
            <a:r>
              <a:rPr lang="en-US" dirty="0"/>
              <a:t>October </a:t>
            </a:r>
            <a:r>
              <a:rPr lang="en-US" dirty="0" smtClean="0"/>
              <a:t>25, </a:t>
            </a:r>
            <a:r>
              <a:rPr lang="en-US" sz="1800" dirty="0" smtClean="0"/>
              <a:t>2018 </a:t>
            </a:r>
            <a:r>
              <a:rPr lang="en-US" sz="1800" dirty="0"/>
              <a:t>– </a:t>
            </a:r>
            <a:r>
              <a:rPr lang="en-US" sz="1800" dirty="0" smtClean="0"/>
              <a:t>TAC (</a:t>
            </a:r>
            <a:r>
              <a:rPr lang="en-US" sz="1800" dirty="0" smtClean="0">
                <a:solidFill>
                  <a:srgbClr val="FF0000"/>
                </a:solidFill>
              </a:rPr>
              <a:t>Cancelled</a:t>
            </a:r>
            <a:r>
              <a:rPr lang="en-US" sz="1800" dirty="0" smtClean="0"/>
              <a:t>)</a:t>
            </a:r>
          </a:p>
          <a:p>
            <a:pPr lvl="0"/>
            <a:endParaRPr lang="en-US" dirty="0"/>
          </a:p>
          <a:p>
            <a:pPr lvl="0"/>
            <a:r>
              <a:rPr lang="en-US" sz="1800" dirty="0" smtClean="0"/>
              <a:t>November 29</a:t>
            </a:r>
            <a:r>
              <a:rPr lang="en-US" dirty="0"/>
              <a:t>, 2018 – TAC </a:t>
            </a:r>
            <a:endParaRPr lang="en-US" sz="1800" dirty="0"/>
          </a:p>
          <a:p>
            <a:endParaRPr lang="en-US" dirty="0" smtClean="0"/>
          </a:p>
          <a:p>
            <a:r>
              <a:rPr lang="en-US" sz="1800" dirty="0" smtClean="0"/>
              <a:t>Dec 11, 2018 </a:t>
            </a:r>
            <a:r>
              <a:rPr lang="en-US" sz="1800" dirty="0"/>
              <a:t>– </a:t>
            </a:r>
            <a:r>
              <a:rPr lang="en-US" sz="1800" dirty="0" smtClean="0"/>
              <a:t>BOD</a:t>
            </a:r>
          </a:p>
          <a:p>
            <a:pPr marL="0" indent="0">
              <a:buNone/>
            </a:pPr>
            <a:endParaRPr lang="en-US" sz="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9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NSRS Jan 2019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6061713"/>
            <a:ext cx="8534400" cy="246159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 smtClean="0">
                <a:latin typeface="Arial" panose="020B0604020202020204" pitchFamily="34" charset="0"/>
              </a:rPr>
              <a:t>*1375 </a:t>
            </a:r>
            <a:r>
              <a:rPr lang="en-US" sz="900" dirty="0">
                <a:latin typeface="Arial" panose="020B0604020202020204" pitchFamily="34" charset="0"/>
              </a:rPr>
              <a:t>MW Floor </a:t>
            </a:r>
            <a:r>
              <a:rPr lang="en-US" sz="900" dirty="0" smtClean="0">
                <a:latin typeface="Arial" panose="020B0604020202020204" pitchFamily="34" charset="0"/>
              </a:rPr>
              <a:t>in On-peak </a:t>
            </a:r>
            <a:r>
              <a:rPr lang="en-US" sz="900" dirty="0">
                <a:latin typeface="Arial" panose="020B0604020202020204" pitchFamily="34" charset="0"/>
              </a:rPr>
              <a:t>hours (HE 7 thru 22</a:t>
            </a:r>
            <a:r>
              <a:rPr lang="en-US" sz="900" dirty="0" smtClean="0">
                <a:latin typeface="Arial" panose="020B0604020202020204" pitchFamily="34" charset="0"/>
              </a:rPr>
              <a:t>)</a:t>
            </a:r>
            <a:endParaRPr lang="en-US" sz="900" dirty="0">
              <a:latin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9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NSRS</a:t>
            </a:r>
            <a:r>
              <a:rPr lang="en-US" dirty="0" smtClean="0"/>
              <a:t> March </a:t>
            </a:r>
            <a:r>
              <a:rPr lang="en-US" dirty="0"/>
              <a:t>2019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NSRS</a:t>
            </a:r>
            <a:r>
              <a:rPr lang="en-US" dirty="0" smtClean="0"/>
              <a:t> June </a:t>
            </a:r>
            <a:r>
              <a:rPr lang="en-US" dirty="0"/>
              <a:t>2019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4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NSRS</a:t>
            </a:r>
            <a:r>
              <a:rPr lang="en-US" dirty="0" smtClean="0"/>
              <a:t> </a:t>
            </a:r>
            <a:r>
              <a:rPr lang="en-US" dirty="0"/>
              <a:t>July 2019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NSRS</a:t>
            </a:r>
            <a:r>
              <a:rPr lang="en-US" dirty="0"/>
              <a:t> </a:t>
            </a:r>
            <a:r>
              <a:rPr lang="en-US" dirty="0" smtClean="0"/>
              <a:t>Aug 2019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33" y="1026968"/>
            <a:ext cx="8547333" cy="48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07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Hourly Avg. </a:t>
            </a:r>
            <a:r>
              <a:rPr lang="en-US" dirty="0" smtClean="0"/>
              <a:t>NSRS </a:t>
            </a:r>
            <a:r>
              <a:rPr lang="en-US" dirty="0"/>
              <a:t>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82" y="1024128"/>
            <a:ext cx="8541236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1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00100" y="2705725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Divider Slide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i="1" dirty="0" smtClean="0">
                <a:solidFill>
                  <a:schemeClr val="bg1"/>
                </a:solidFill>
              </a:rPr>
              <a:t>Divider Slide (optional)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6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of Discussion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ERCOT is not proposing any changes to the Ancillary Service </a:t>
            </a:r>
            <a:r>
              <a:rPr lang="en-US" dirty="0" smtClean="0"/>
              <a:t>(A/S) </a:t>
            </a:r>
            <a:r>
              <a:rPr lang="en-US" dirty="0"/>
              <a:t>Methodology for 2019.</a:t>
            </a:r>
          </a:p>
          <a:p>
            <a:pPr lvl="1" algn="just"/>
            <a:r>
              <a:rPr lang="en-US" dirty="0" smtClean="0"/>
              <a:t>The A/S quantities </a:t>
            </a:r>
            <a:r>
              <a:rPr lang="en-US" dirty="0"/>
              <a:t>for </a:t>
            </a:r>
            <a:r>
              <a:rPr lang="en-US" dirty="0" smtClean="0"/>
              <a:t>2019 </a:t>
            </a:r>
            <a:r>
              <a:rPr lang="en-US" dirty="0"/>
              <a:t>contained in this presentation are based on the </a:t>
            </a:r>
            <a:r>
              <a:rPr lang="en-US" dirty="0" smtClean="0"/>
              <a:t>methodology </a:t>
            </a:r>
            <a:r>
              <a:rPr lang="en-US" dirty="0"/>
              <a:t>that was approved in December </a:t>
            </a:r>
            <a:r>
              <a:rPr lang="en-US" dirty="0" smtClean="0"/>
              <a:t>2017. </a:t>
            </a:r>
          </a:p>
          <a:p>
            <a:pPr lvl="1" algn="just"/>
            <a:r>
              <a:rPr lang="en-US" dirty="0" smtClean="0"/>
              <a:t>These </a:t>
            </a:r>
            <a:r>
              <a:rPr lang="en-US" dirty="0"/>
              <a:t>quantities </a:t>
            </a:r>
            <a:r>
              <a:rPr lang="en-US" dirty="0" smtClean="0"/>
              <a:t>reflect </a:t>
            </a:r>
            <a:r>
              <a:rPr lang="en-US" dirty="0"/>
              <a:t>moving forward the historic data on which </a:t>
            </a:r>
            <a:r>
              <a:rPr lang="en-US" dirty="0" smtClean="0"/>
              <a:t>these </a:t>
            </a:r>
            <a:r>
              <a:rPr lang="en-US" dirty="0"/>
              <a:t>are based, </a:t>
            </a:r>
            <a:r>
              <a:rPr lang="en-US" u="sng" dirty="0"/>
              <a:t>unless otherwise noted</a:t>
            </a:r>
            <a:r>
              <a:rPr lang="en-US" dirty="0" smtClean="0"/>
              <a:t>.</a:t>
            </a:r>
          </a:p>
          <a:p>
            <a:pPr lvl="1" algn="just"/>
            <a:endParaRPr lang="en-US" dirty="0" smtClean="0"/>
          </a:p>
          <a:p>
            <a:pPr algn="just"/>
            <a:r>
              <a:rPr lang="en-US" dirty="0"/>
              <a:t>A redline version of the draft methodology and </a:t>
            </a:r>
            <a:r>
              <a:rPr lang="en-US" dirty="0" smtClean="0"/>
              <a:t>spreadsheets that contain </a:t>
            </a:r>
            <a:r>
              <a:rPr lang="en-US" dirty="0"/>
              <a:t>the associated quantities for January </a:t>
            </a:r>
            <a:r>
              <a:rPr lang="en-US" dirty="0" smtClean="0"/>
              <a:t>through September </a:t>
            </a:r>
            <a:r>
              <a:rPr lang="en-US" dirty="0"/>
              <a:t>of </a:t>
            </a:r>
            <a:r>
              <a:rPr lang="en-US" dirty="0" smtClean="0"/>
              <a:t>2019 have </a:t>
            </a:r>
            <a:r>
              <a:rPr lang="en-US" dirty="0"/>
              <a:t>been posted on the meeting </a:t>
            </a:r>
            <a:r>
              <a:rPr lang="en-US" dirty="0" smtClean="0"/>
              <a:t>page on ercot.com for today’s meeting.</a:t>
            </a:r>
            <a:endParaRPr lang="en-US" dirty="0"/>
          </a:p>
          <a:p>
            <a:pPr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24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00100" y="2705725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Divider Slide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i="1" dirty="0" smtClean="0">
                <a:solidFill>
                  <a:schemeClr val="bg1"/>
                </a:solidFill>
              </a:rPr>
              <a:t>Divider Slide (optional)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Regulation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3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 Service Methodology – 2019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The preliminary Regulation quantities for January </a:t>
            </a:r>
            <a:r>
              <a:rPr lang="en-US" dirty="0" smtClean="0"/>
              <a:t>2019 </a:t>
            </a:r>
            <a:r>
              <a:rPr lang="en-US" dirty="0"/>
              <a:t>thru </a:t>
            </a:r>
            <a:r>
              <a:rPr lang="en-US" dirty="0" smtClean="0"/>
              <a:t>July 2019 </a:t>
            </a:r>
            <a:r>
              <a:rPr lang="en-US" dirty="0"/>
              <a:t>in subsequent slides have been computed using </a:t>
            </a:r>
            <a:r>
              <a:rPr lang="en-US" u="sng" dirty="0"/>
              <a:t>current </a:t>
            </a:r>
            <a:r>
              <a:rPr lang="en-US" u="sng" dirty="0" smtClean="0"/>
              <a:t>methodology</a:t>
            </a:r>
            <a:r>
              <a:rPr lang="en-US" dirty="0" smtClean="0"/>
              <a:t> (2017 and 2018 five-minute net load variability) </a:t>
            </a:r>
            <a:r>
              <a:rPr lang="en-US" dirty="0"/>
              <a:t>and </a:t>
            </a:r>
            <a:r>
              <a:rPr lang="en-US" u="sng" dirty="0"/>
              <a:t>updated </a:t>
            </a:r>
            <a:r>
              <a:rPr lang="en-US" u="sng" dirty="0" smtClean="0"/>
              <a:t>Wind Adjustment tables</a:t>
            </a:r>
            <a:r>
              <a:rPr lang="en-US" dirty="0" smtClean="0"/>
              <a:t>.</a:t>
            </a:r>
          </a:p>
          <a:p>
            <a:pPr lvl="1" algn="just"/>
            <a:endParaRPr lang="en-US" dirty="0" smtClean="0"/>
          </a:p>
          <a:p>
            <a:r>
              <a:rPr lang="en-US" dirty="0"/>
              <a:t>Wind Adjustment Tables track incremental MWs of Regulation needed to account for additional variability per 1000 MW increase in installed Wind capacity. </a:t>
            </a:r>
          </a:p>
          <a:p>
            <a:pPr lvl="1"/>
            <a:r>
              <a:rPr lang="en-US" dirty="0" smtClean="0"/>
              <a:t>These tables have </a:t>
            </a:r>
            <a:r>
              <a:rPr lang="en-US" dirty="0"/>
              <a:t>been updated for 2019.</a:t>
            </a:r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marL="0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2987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Wind Adjustment Monthly Average Comparison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3520440"/>
            <a:ext cx="8534400" cy="2757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333" y="777240"/>
            <a:ext cx="8547333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4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Hourly Avg. Regulation Comparison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3520440"/>
            <a:ext cx="8534400" cy="27616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752" y="777240"/>
            <a:ext cx="8553429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00100" y="2705725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Divider Slide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i="1" dirty="0" smtClean="0">
                <a:solidFill>
                  <a:schemeClr val="bg1"/>
                </a:solidFill>
              </a:rPr>
              <a:t>Divider Slide (optional)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 smtClean="0"/>
              <a:t>Responsive Reserve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4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Responsive Service Methodology (RRS) - 2019</a:t>
            </a:r>
            <a:endParaRPr lang="en-US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The preliminary RRS quantities for January </a:t>
            </a:r>
            <a:r>
              <a:rPr lang="en-US" dirty="0" smtClean="0"/>
              <a:t>2019 </a:t>
            </a:r>
            <a:r>
              <a:rPr lang="en-US" dirty="0"/>
              <a:t>thru </a:t>
            </a:r>
            <a:r>
              <a:rPr lang="en-US" dirty="0" smtClean="0"/>
              <a:t>Aug. 2019 in </a:t>
            </a:r>
            <a:r>
              <a:rPr lang="en-US" dirty="0"/>
              <a:t>subsequent slides have been computed using </a:t>
            </a:r>
            <a:r>
              <a:rPr lang="en-US" u="sng" dirty="0" smtClean="0"/>
              <a:t>2017 and 2018 system inertia conditions</a:t>
            </a:r>
            <a:r>
              <a:rPr lang="en-US" dirty="0" smtClean="0"/>
              <a:t> and </a:t>
            </a:r>
            <a:r>
              <a:rPr lang="en-US" u="sng" dirty="0"/>
              <a:t>RRS table updated </a:t>
            </a:r>
            <a:r>
              <a:rPr lang="en-US" u="sng" dirty="0" smtClean="0"/>
              <a:t>in 2017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/>
              <a:t>Note that 2018 Jan thru May RRS quantities in this </a:t>
            </a:r>
            <a:r>
              <a:rPr lang="en-US" dirty="0" smtClean="0"/>
              <a:t>slide deck </a:t>
            </a:r>
            <a:r>
              <a:rPr lang="en-US" dirty="0"/>
              <a:t>are different from the posted quantities. </a:t>
            </a:r>
            <a:endParaRPr lang="en-US" dirty="0" smtClean="0"/>
          </a:p>
          <a:p>
            <a:pPr lvl="1" algn="just"/>
            <a:r>
              <a:rPr lang="en-US" dirty="0" smtClean="0"/>
              <a:t>RRS </a:t>
            </a:r>
            <a:r>
              <a:rPr lang="en-US" dirty="0"/>
              <a:t>quantities were incrementally </a:t>
            </a:r>
            <a:r>
              <a:rPr lang="en-US" dirty="0" smtClean="0"/>
              <a:t>adjusted </a:t>
            </a:r>
            <a:r>
              <a:rPr lang="en-US" dirty="0"/>
              <a:t>starting Feb 2018 and then changed again in Jun 2018 following NPRR 815 implementation. </a:t>
            </a:r>
            <a:endParaRPr lang="en-US" dirty="0" smtClean="0"/>
          </a:p>
          <a:p>
            <a:pPr lvl="1" algn="just"/>
            <a:r>
              <a:rPr lang="en-US" dirty="0" smtClean="0"/>
              <a:t>In </a:t>
            </a:r>
            <a:r>
              <a:rPr lang="en-US" dirty="0"/>
              <a:t>order to aid comparison, </a:t>
            </a:r>
            <a:r>
              <a:rPr lang="en-US" dirty="0" smtClean="0"/>
              <a:t>in this slide deck, the </a:t>
            </a:r>
            <a:r>
              <a:rPr lang="en-US" dirty="0"/>
              <a:t>RRS quantities for </a:t>
            </a:r>
            <a:r>
              <a:rPr lang="en-US" dirty="0" smtClean="0"/>
              <a:t>entire 2018 </a:t>
            </a:r>
            <a:r>
              <a:rPr lang="en-US" dirty="0"/>
              <a:t>have been </a:t>
            </a:r>
            <a:r>
              <a:rPr lang="en-US" u="sng" dirty="0"/>
              <a:t>recomputed</a:t>
            </a:r>
            <a:r>
              <a:rPr lang="en-US" dirty="0"/>
              <a:t> using a methodology that </a:t>
            </a:r>
            <a:r>
              <a:rPr lang="en-US" dirty="0" smtClean="0"/>
              <a:t>is consistent </a:t>
            </a:r>
            <a:r>
              <a:rPr lang="en-US" dirty="0"/>
              <a:t>with the </a:t>
            </a:r>
            <a:r>
              <a:rPr lang="en-US" dirty="0" smtClean="0"/>
              <a:t>current methodology </a:t>
            </a:r>
            <a:r>
              <a:rPr lang="en-US" dirty="0"/>
              <a:t>used for computing 2019 RRS quantities.</a:t>
            </a:r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marL="0" indent="0" algn="just">
              <a:buNone/>
            </a:pPr>
            <a:r>
              <a:rPr lang="en-US" sz="2400" dirty="0" smtClean="0"/>
              <a:t> </a:t>
            </a:r>
            <a:endParaRPr lang="en-US" sz="2400" dirty="0"/>
          </a:p>
          <a:p>
            <a:pPr algn="just"/>
            <a:endParaRPr lang="en-US" sz="2400" dirty="0" smtClean="0"/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6774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Application>Microsoft Office PowerPoint</Application>
  <PresentationFormat>On-screen Show (4:3)</PresentationFormat>
  <Paragraphs>253</Paragraphs>
  <Slides>26</Slides>
  <Notes>20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Calibri</vt:lpstr>
      <vt:lpstr>Courier New</vt:lpstr>
      <vt:lpstr>Times New Roman</vt:lpstr>
      <vt:lpstr>Verdana</vt:lpstr>
      <vt:lpstr>Wingdings</vt:lpstr>
      <vt:lpstr>2_Office Theme</vt:lpstr>
      <vt:lpstr>3_Custom Design</vt:lpstr>
      <vt:lpstr>4_Custom Design</vt:lpstr>
      <vt:lpstr>1_Custom Design</vt:lpstr>
      <vt:lpstr>Custom Design</vt:lpstr>
      <vt:lpstr>PowerPoint Presentation</vt:lpstr>
      <vt:lpstr>Schedule for Stakeholder Discussion</vt:lpstr>
      <vt:lpstr>Scope of Discussion</vt:lpstr>
      <vt:lpstr>PowerPoint Presentation</vt:lpstr>
      <vt:lpstr>Regulation Service Methodology – 2019</vt:lpstr>
      <vt:lpstr>Wind Adjustment Monthly Average Comparison</vt:lpstr>
      <vt:lpstr>Hourly Avg. Regulation Comparison</vt:lpstr>
      <vt:lpstr>PowerPoint Presentation</vt:lpstr>
      <vt:lpstr>Responsive Service Methodology (RRS) - 2019</vt:lpstr>
      <vt:lpstr>RRS Table (Updated in 2017)</vt:lpstr>
      <vt:lpstr>RRS Jan 2019</vt:lpstr>
      <vt:lpstr>RRS Mar 2019</vt:lpstr>
      <vt:lpstr>RRS Jun 2019</vt:lpstr>
      <vt:lpstr>RRS Jul 2019</vt:lpstr>
      <vt:lpstr>RRS Aug 2019</vt:lpstr>
      <vt:lpstr>Hourly Avg. RRS Comparison</vt:lpstr>
      <vt:lpstr>PowerPoint Presentation</vt:lpstr>
      <vt:lpstr>Non Spinning Reserve Methodology (NSRS) - 2019</vt:lpstr>
      <vt:lpstr>Wind Over-Forecast Error Adjustment Table - 2019</vt:lpstr>
      <vt:lpstr>NSRS Jan 2019</vt:lpstr>
      <vt:lpstr>NSRS March 2019</vt:lpstr>
      <vt:lpstr>NSRS June 2019</vt:lpstr>
      <vt:lpstr>NSRS July 2019</vt:lpstr>
      <vt:lpstr>NSRS Aug 2019</vt:lpstr>
      <vt:lpstr>Hourly Avg. NSRS Comparison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2017-09-11T16:32:38Z</dcterms:created>
  <dcterms:modified xsi:type="dcterms:W3CDTF">2018-10-10T16:26:14Z</dcterms:modified>
</cp:coreProperties>
</file>