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>
        <p:scale>
          <a:sx n="100" d="100"/>
          <a:sy n="100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Market Credit Working Group update to the Wholesale Market Subcommittee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10</a:t>
            </a:r>
            <a:r>
              <a:rPr lang="en-US" sz="2400" dirty="0" smtClean="0"/>
              <a:t>/10/2018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Bill Barnes NRG, Chair</a:t>
            </a:r>
          </a:p>
          <a:p>
            <a:pPr algn="ctr"/>
            <a:r>
              <a:rPr lang="en-US" b="1" dirty="0" smtClean="0"/>
              <a:t>Josephine Wan </a:t>
            </a:r>
            <a:r>
              <a:rPr lang="en-US" b="1" dirty="0" smtClean="0"/>
              <a:t>Austin Energy, </a:t>
            </a:r>
            <a:r>
              <a:rPr lang="en-US" b="1" dirty="0" smtClean="0"/>
              <a:t>Vice Chair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0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September</a:t>
            </a:r>
            <a:r>
              <a:rPr lang="en-US" sz="2400" dirty="0" smtClean="0"/>
              <a:t> 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Joint </a:t>
            </a:r>
            <a:r>
              <a:rPr lang="en-US" sz="2400" dirty="0"/>
              <a:t>MCWG/CWG </a:t>
            </a:r>
            <a:r>
              <a:rPr lang="en-US" sz="2400" dirty="0" smtClean="0"/>
              <a:t>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4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2400" dirty="0">
                <a:cs typeface="Arial" panose="020B0604020202020204" pitchFamily="34" charset="0"/>
              </a:rPr>
              <a:t>NPRR850 - Market Suspension and </a:t>
            </a:r>
            <a:r>
              <a:rPr lang="en-US" sz="2400" dirty="0" smtClean="0">
                <a:cs typeface="Arial" panose="020B0604020202020204" pitchFamily="34" charset="0"/>
              </a:rPr>
              <a:t>Restart</a:t>
            </a:r>
          </a:p>
          <a:p>
            <a:pPr lvl="2">
              <a:spcBef>
                <a:spcPts val="0"/>
              </a:spcBef>
              <a:defRPr/>
            </a:pPr>
            <a:r>
              <a:rPr lang="en-US" sz="2000" dirty="0" smtClean="0"/>
              <a:t>Credit </a:t>
            </a:r>
            <a:r>
              <a:rPr lang="en-US" sz="2000" dirty="0"/>
              <a:t>Working Group </a:t>
            </a:r>
            <a:r>
              <a:rPr lang="en-US" sz="2000" dirty="0" smtClean="0"/>
              <a:t>will conduct review of NPRR850 after approved as per normal credit impact review process</a:t>
            </a:r>
            <a:r>
              <a:rPr lang="en-US" sz="2000" dirty="0" smtClean="0"/>
              <a:t>.</a:t>
            </a:r>
          </a:p>
          <a:p>
            <a:pPr lvl="2">
              <a:spcBef>
                <a:spcPts val="0"/>
              </a:spcBef>
              <a:defRPr/>
            </a:pPr>
            <a:r>
              <a:rPr lang="en-US" sz="2000" dirty="0" smtClean="0"/>
              <a:t>Waiting for discussion of LCRA proposed changes.</a:t>
            </a:r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>
                <a:cs typeface="Arial" panose="020B0604020202020204" pitchFamily="34" charset="0"/>
              </a:rPr>
              <a:t>M1a Credit Parameter Review</a:t>
            </a:r>
            <a:endParaRPr lang="en-US" sz="2400" dirty="0"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defRPr/>
            </a:pPr>
            <a:r>
              <a:rPr lang="en-US" sz="2000" dirty="0" smtClean="0"/>
              <a:t>ERCOT </a:t>
            </a:r>
            <a:r>
              <a:rPr lang="en-US" sz="2000" dirty="0"/>
              <a:t>prepared a draft NPRR to update M1a based on actual weekend and holiday calendar.  CWG discussed and directed ERCOT to file after internal review.</a:t>
            </a:r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Times New Roman" panose="02020603050405020304" pitchFamily="18" charset="0"/>
              </a:rPr>
              <a:t>Credit Exposure </a:t>
            </a:r>
            <a:r>
              <a:rPr lang="en-US" sz="3600" dirty="0" smtClean="0">
                <a:cs typeface="Times New Roman" panose="02020603050405020304" pitchFamily="18" charset="0"/>
              </a:rPr>
              <a:t>Update – Summer Review</a:t>
            </a:r>
            <a:endParaRPr lang="en-US" sz="3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3</a:t>
            </a:fld>
            <a:endParaRPr lang="en-US" sz="1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87" y="990600"/>
            <a:ext cx="8819813" cy="4724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495800" y="1905000"/>
            <a:ext cx="762000" cy="2895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38400" y="2895600"/>
            <a:ext cx="457200" cy="1752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791200" y="3276600"/>
            <a:ext cx="457200" cy="152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Times New Roman" panose="02020603050405020304" pitchFamily="18" charset="0"/>
              </a:rPr>
              <a:t>Credit Exposure Update – Summer Review</a:t>
            </a:r>
            <a:endParaRPr lang="en-US" sz="3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4</a:t>
            </a:fld>
            <a:endParaRPr lang="en-US" sz="11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447800"/>
            <a:ext cx="7737231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Times New Roman" panose="02020603050405020304" pitchFamily="18" charset="0"/>
              </a:rPr>
              <a:t>Credit Exposure Update – Summer Review</a:t>
            </a:r>
            <a:endParaRPr lang="en-US" sz="3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5</a:t>
            </a:fld>
            <a:endParaRPr lang="en-US" sz="11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14400"/>
            <a:ext cx="7766977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Times New Roman" panose="02020603050405020304" pitchFamily="18" charset="0"/>
              </a:rPr>
              <a:t>Credit Exposure Update – Summer Review</a:t>
            </a:r>
            <a:endParaRPr lang="en-US" sz="3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6</a:t>
            </a:fld>
            <a:endParaRPr lang="en-US" sz="1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447800"/>
            <a:ext cx="653047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0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cs typeface="Times New Roman" panose="02020603050405020304" pitchFamily="18" charset="0"/>
              </a:rPr>
              <a:t>Greenhat</a:t>
            </a:r>
            <a:r>
              <a:rPr lang="en-US" sz="3600" dirty="0" smtClean="0">
                <a:cs typeface="Times New Roman" panose="02020603050405020304" pitchFamily="18" charset="0"/>
              </a:rPr>
              <a:t> PJM Default</a:t>
            </a:r>
            <a:endParaRPr lang="en-US" sz="3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7</a:t>
            </a:fld>
            <a:endParaRPr lang="en-US" sz="11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i="1" dirty="0" smtClean="0"/>
              <a:t>Overview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400" dirty="0" smtClean="0"/>
              <a:t>GreenHat Energy LLC (GreenHat) is a Texas-based financial trading company that joined PJM in 2014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dirty="0" smtClean="0"/>
              <a:t>GreenHat, over multiple years, acquired a 890 million MWh Financial </a:t>
            </a:r>
            <a:r>
              <a:rPr lang="en-US" sz="1400" dirty="0"/>
              <a:t>T</a:t>
            </a:r>
            <a:r>
              <a:rPr lang="en-US" sz="1400" dirty="0" smtClean="0"/>
              <a:t>ransmission </a:t>
            </a:r>
            <a:r>
              <a:rPr lang="en-US" sz="1400" dirty="0"/>
              <a:t>R</a:t>
            </a:r>
            <a:r>
              <a:rPr lang="en-US" sz="1400" dirty="0" smtClean="0"/>
              <a:t>ights (FTR) portfolio</a:t>
            </a:r>
          </a:p>
          <a:p>
            <a:endParaRPr lang="en-US" sz="1400" dirty="0" smtClean="0"/>
          </a:p>
          <a:p>
            <a:r>
              <a:rPr lang="en-US" sz="1400" dirty="0" smtClean="0"/>
              <a:t>When GreenHat acquired the majority of the positions starting in 2015 long-term FTR auctions, both historical congestion and FTR auction clearing prices indicated that GreenHat’s portfolio would be profitable</a:t>
            </a:r>
          </a:p>
          <a:p>
            <a:endParaRPr lang="en-US" sz="1400" dirty="0" smtClean="0"/>
          </a:p>
          <a:p>
            <a:r>
              <a:rPr lang="en-US" sz="1400" dirty="0" smtClean="0"/>
              <a:t>Credit requirements were low for GreenHat based on the credit policy at the time the positions were acquired</a:t>
            </a:r>
          </a:p>
          <a:p>
            <a:endParaRPr lang="en-US" sz="1400" dirty="0"/>
          </a:p>
          <a:p>
            <a:r>
              <a:rPr lang="en-US" sz="1400" dirty="0"/>
              <a:t>In early 2017, primarily due to the impacts of transmission system upgrades it became apparent that GreenHat’s portfolio, which consisted primarily of prevailing flow </a:t>
            </a:r>
            <a:r>
              <a:rPr lang="en-US" sz="1400" dirty="0" smtClean="0"/>
              <a:t>(positive congestion values) FTRs</a:t>
            </a:r>
            <a:r>
              <a:rPr lang="en-US" sz="1400" dirty="0"/>
              <a:t>, were on a path for which future congestion was not expected to be consistent with historical congestion</a:t>
            </a:r>
          </a:p>
          <a:p>
            <a:endParaRPr lang="en-US" sz="1400" dirty="0"/>
          </a:p>
          <a:p>
            <a:r>
              <a:rPr lang="en-US" sz="1400" dirty="0">
                <a:solidFill>
                  <a:srgbClr val="FF0000"/>
                </a:solidFill>
              </a:rPr>
              <a:t>In June 2017, GreenHat and PJM executed a pledge and assignment agreement committing PJM would receive the revenue stream from certain GreenHat bilateral contracts with a third party that were indicated to have tens of millions of dollars of remaining cash flow. However, PJM did not receive any cash from the agreement with GreenHat. </a:t>
            </a:r>
          </a:p>
          <a:p>
            <a:endParaRPr lang="en-US" sz="14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9137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cs typeface="Times New Roman" panose="02020603050405020304" pitchFamily="18" charset="0"/>
              </a:rPr>
              <a:t>Greenhat</a:t>
            </a:r>
            <a:r>
              <a:rPr lang="en-US" sz="3600" dirty="0" smtClean="0">
                <a:cs typeface="Times New Roman" panose="02020603050405020304" pitchFamily="18" charset="0"/>
              </a:rPr>
              <a:t> PJM Default</a:t>
            </a:r>
            <a:endParaRPr lang="en-US" sz="3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8</a:t>
            </a:fld>
            <a:endParaRPr lang="en-US" sz="11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937967"/>
            <a:ext cx="8534400" cy="5310433"/>
          </a:xfrm>
        </p:spPr>
        <p:txBody>
          <a:bodyPr/>
          <a:lstStyle/>
          <a:p>
            <a:pPr marL="0" indent="0">
              <a:buNone/>
            </a:pPr>
            <a:r>
              <a:rPr lang="en-US" sz="1800" b="1" i="1" dirty="0" smtClean="0"/>
              <a:t>Default Allocation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400" dirty="0" smtClean="0"/>
              <a:t>On June 21, 2018, GreenHat was declared in default by PJM </a:t>
            </a:r>
          </a:p>
          <a:p>
            <a:pPr lvl="1"/>
            <a:r>
              <a:rPr lang="en-US" sz="1400" dirty="0" smtClean="0"/>
              <a:t>Notice of the default was provided to PJM members on June 22, 2018</a:t>
            </a:r>
          </a:p>
          <a:p>
            <a:endParaRPr lang="en-US" sz="1400" dirty="0" smtClean="0"/>
          </a:p>
          <a:p>
            <a:r>
              <a:rPr lang="en-US" sz="1400" dirty="0" smtClean="0"/>
              <a:t>In the default allocation assessment process </a:t>
            </a:r>
          </a:p>
          <a:p>
            <a:pPr lvl="1"/>
            <a:r>
              <a:rPr lang="en-US" sz="1400" dirty="0" smtClean="0"/>
              <a:t>the total number of members to be assessed is 992 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and the applicable three-month (June, July, and August 2018) gross dollar transaction amount for all members is $42.5 million</a:t>
            </a:r>
          </a:p>
          <a:p>
            <a:endParaRPr lang="en-US" sz="1400" dirty="0" smtClean="0"/>
          </a:p>
          <a:p>
            <a:r>
              <a:rPr lang="en-US" sz="1400" dirty="0" smtClean="0"/>
              <a:t>The total amount of the default allocation will not be known until all positions are liquidated or until the FTR terms end for any positions that are not liquidated.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306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6043</TotalTime>
  <Words>433</Words>
  <Application>Microsoft Office PowerPoint</Application>
  <PresentationFormat>On-screen Show (4:3)</PresentationFormat>
  <Paragraphs>58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Market Credit Working Group update to the Wholesale Market Subcommittee</vt:lpstr>
      <vt:lpstr>MCWG update to WMS</vt:lpstr>
      <vt:lpstr>Credit Exposure Update – Summer Review</vt:lpstr>
      <vt:lpstr>Credit Exposure Update – Summer Review</vt:lpstr>
      <vt:lpstr>Credit Exposure Update – Summer Review</vt:lpstr>
      <vt:lpstr>Credit Exposure Update – Summer Review</vt:lpstr>
      <vt:lpstr>Greenhat PJM Default</vt:lpstr>
      <vt:lpstr>Greenhat PJM Default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217</cp:revision>
  <dcterms:created xsi:type="dcterms:W3CDTF">2006-08-16T00:00:00Z</dcterms:created>
  <dcterms:modified xsi:type="dcterms:W3CDTF">2018-10-02T23:34:20Z</dcterms:modified>
</cp:coreProperties>
</file>